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51" r:id="rId2"/>
    <p:sldMasterId id="2147483653" r:id="rId3"/>
    <p:sldMasterId id="2147483723" r:id="rId4"/>
  </p:sldMasterIdLst>
  <p:notesMasterIdLst>
    <p:notesMasterId r:id="rId116"/>
  </p:notesMasterIdLst>
  <p:handoutMasterIdLst>
    <p:handoutMasterId r:id="rId117"/>
  </p:handoutMasterIdLst>
  <p:sldIdLst>
    <p:sldId id="256" r:id="rId5"/>
    <p:sldId id="258" r:id="rId6"/>
    <p:sldId id="399" r:id="rId7"/>
    <p:sldId id="400" r:id="rId8"/>
    <p:sldId id="401" r:id="rId9"/>
    <p:sldId id="402" r:id="rId10"/>
    <p:sldId id="403" r:id="rId11"/>
    <p:sldId id="406" r:id="rId12"/>
    <p:sldId id="405" r:id="rId13"/>
    <p:sldId id="404" r:id="rId14"/>
    <p:sldId id="407" r:id="rId15"/>
    <p:sldId id="408" r:id="rId16"/>
    <p:sldId id="409" r:id="rId17"/>
    <p:sldId id="410" r:id="rId18"/>
    <p:sldId id="411" r:id="rId19"/>
    <p:sldId id="412" r:id="rId20"/>
    <p:sldId id="413" r:id="rId21"/>
    <p:sldId id="414" r:id="rId22"/>
    <p:sldId id="387" r:id="rId23"/>
    <p:sldId id="388" r:id="rId24"/>
    <p:sldId id="389" r:id="rId25"/>
    <p:sldId id="372" r:id="rId26"/>
    <p:sldId id="415" r:id="rId27"/>
    <p:sldId id="373" r:id="rId28"/>
    <p:sldId id="379" r:id="rId29"/>
    <p:sldId id="380" r:id="rId30"/>
    <p:sldId id="257" r:id="rId31"/>
    <p:sldId id="416" r:id="rId32"/>
    <p:sldId id="259" r:id="rId33"/>
    <p:sldId id="260" r:id="rId34"/>
    <p:sldId id="262" r:id="rId35"/>
    <p:sldId id="263" r:id="rId36"/>
    <p:sldId id="264" r:id="rId37"/>
    <p:sldId id="428" r:id="rId38"/>
    <p:sldId id="265" r:id="rId39"/>
    <p:sldId id="266" r:id="rId40"/>
    <p:sldId id="267" r:id="rId41"/>
    <p:sldId id="268" r:id="rId42"/>
    <p:sldId id="418" r:id="rId43"/>
    <p:sldId id="419" r:id="rId44"/>
    <p:sldId id="420" r:id="rId45"/>
    <p:sldId id="421" r:id="rId46"/>
    <p:sldId id="422" r:id="rId47"/>
    <p:sldId id="423" r:id="rId48"/>
    <p:sldId id="424" r:id="rId49"/>
    <p:sldId id="425" r:id="rId50"/>
    <p:sldId id="426" r:id="rId51"/>
    <p:sldId id="427" r:id="rId52"/>
    <p:sldId id="429" r:id="rId53"/>
    <p:sldId id="430" r:id="rId54"/>
    <p:sldId id="431" r:id="rId55"/>
    <p:sldId id="433" r:id="rId56"/>
    <p:sldId id="434" r:id="rId57"/>
    <p:sldId id="435" r:id="rId58"/>
    <p:sldId id="436" r:id="rId59"/>
    <p:sldId id="437" r:id="rId60"/>
    <p:sldId id="438" r:id="rId61"/>
    <p:sldId id="442" r:id="rId62"/>
    <p:sldId id="440" r:id="rId63"/>
    <p:sldId id="462" r:id="rId64"/>
    <p:sldId id="463" r:id="rId65"/>
    <p:sldId id="441" r:id="rId66"/>
    <p:sldId id="312" r:id="rId67"/>
    <p:sldId id="269" r:id="rId68"/>
    <p:sldId id="271" r:id="rId69"/>
    <p:sldId id="311" r:id="rId70"/>
    <p:sldId id="302" r:id="rId71"/>
    <p:sldId id="303" r:id="rId72"/>
    <p:sldId id="304" r:id="rId73"/>
    <p:sldId id="465" r:id="rId74"/>
    <p:sldId id="305" r:id="rId75"/>
    <p:sldId id="352" r:id="rId76"/>
    <p:sldId id="457" r:id="rId77"/>
    <p:sldId id="392" r:id="rId78"/>
    <p:sldId id="458" r:id="rId79"/>
    <p:sldId id="393" r:id="rId80"/>
    <p:sldId id="466" r:id="rId81"/>
    <p:sldId id="353" r:id="rId82"/>
    <p:sldId id="355" r:id="rId83"/>
    <p:sldId id="467" r:id="rId84"/>
    <p:sldId id="338" r:id="rId85"/>
    <p:sldId id="339" r:id="rId86"/>
    <p:sldId id="340" r:id="rId87"/>
    <p:sldId id="341" r:id="rId88"/>
    <p:sldId id="356" r:id="rId89"/>
    <p:sldId id="357" r:id="rId90"/>
    <p:sldId id="444" r:id="rId91"/>
    <p:sldId id="445" r:id="rId92"/>
    <p:sldId id="446" r:id="rId93"/>
    <p:sldId id="447" r:id="rId94"/>
    <p:sldId id="448" r:id="rId95"/>
    <p:sldId id="449" r:id="rId96"/>
    <p:sldId id="450" r:id="rId97"/>
    <p:sldId id="451" r:id="rId98"/>
    <p:sldId id="452" r:id="rId99"/>
    <p:sldId id="453" r:id="rId100"/>
    <p:sldId id="455" r:id="rId101"/>
    <p:sldId id="454" r:id="rId102"/>
    <p:sldId id="456" r:id="rId103"/>
    <p:sldId id="358" r:id="rId104"/>
    <p:sldId id="390" r:id="rId105"/>
    <p:sldId id="391" r:id="rId106"/>
    <p:sldId id="394" r:id="rId107"/>
    <p:sldId id="395" r:id="rId108"/>
    <p:sldId id="396" r:id="rId109"/>
    <p:sldId id="459" r:id="rId110"/>
    <p:sldId id="460" r:id="rId111"/>
    <p:sldId id="461" r:id="rId112"/>
    <p:sldId id="397" r:id="rId113"/>
    <p:sldId id="398" r:id="rId114"/>
    <p:sldId id="325" r:id="rId115"/>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34" autoAdjust="0"/>
  </p:normalViewPr>
  <p:slideViewPr>
    <p:cSldViewPr>
      <p:cViewPr varScale="1">
        <p:scale>
          <a:sx n="70" d="100"/>
          <a:sy n="70" d="100"/>
        </p:scale>
        <p:origin x="468" y="78"/>
      </p:cViewPr>
      <p:guideLst>
        <p:guide orient="horz" pos="2160"/>
        <p:guide pos="3840"/>
      </p:guideLst>
    </p:cSldViewPr>
  </p:slideViewPr>
  <p:notesTextViewPr>
    <p:cViewPr>
      <p:scale>
        <a:sx n="100" d="100"/>
        <a:sy n="100" d="100"/>
      </p:scale>
      <p:origin x="0" y="0"/>
    </p:cViewPr>
  </p:notesTextViewPr>
  <p:notesViewPr>
    <p:cSldViewPr>
      <p:cViewPr varScale="1">
        <p:scale>
          <a:sx n="85" d="100"/>
          <a:sy n="85" d="100"/>
        </p:scale>
        <p:origin x="-132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handoutMaster" Target="handoutMasters/handout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image" Target="../media/image72.wmf"/><Relationship Id="rId18" Type="http://schemas.openxmlformats.org/officeDocument/2006/relationships/image" Target="../media/image77.wmf"/><Relationship Id="rId3" Type="http://schemas.openxmlformats.org/officeDocument/2006/relationships/image" Target="../media/image62.wmf"/><Relationship Id="rId7" Type="http://schemas.openxmlformats.org/officeDocument/2006/relationships/image" Target="../media/image66.wmf"/><Relationship Id="rId12" Type="http://schemas.openxmlformats.org/officeDocument/2006/relationships/image" Target="../media/image71.wmf"/><Relationship Id="rId17" Type="http://schemas.openxmlformats.org/officeDocument/2006/relationships/image" Target="../media/image76.wmf"/><Relationship Id="rId2" Type="http://schemas.openxmlformats.org/officeDocument/2006/relationships/image" Target="../media/image61.wmf"/><Relationship Id="rId16" Type="http://schemas.openxmlformats.org/officeDocument/2006/relationships/image" Target="../media/image75.wmf"/><Relationship Id="rId20" Type="http://schemas.openxmlformats.org/officeDocument/2006/relationships/image" Target="../media/image60.wmf"/><Relationship Id="rId1" Type="http://schemas.openxmlformats.org/officeDocument/2006/relationships/image" Target="../media/image57.wmf"/><Relationship Id="rId6" Type="http://schemas.openxmlformats.org/officeDocument/2006/relationships/image" Target="../media/image65.wmf"/><Relationship Id="rId11" Type="http://schemas.openxmlformats.org/officeDocument/2006/relationships/image" Target="../media/image70.wmf"/><Relationship Id="rId5" Type="http://schemas.openxmlformats.org/officeDocument/2006/relationships/image" Target="../media/image64.wmf"/><Relationship Id="rId15" Type="http://schemas.openxmlformats.org/officeDocument/2006/relationships/image" Target="../media/image74.wmf"/><Relationship Id="rId10" Type="http://schemas.openxmlformats.org/officeDocument/2006/relationships/image" Target="../media/image69.wmf"/><Relationship Id="rId19" Type="http://schemas.openxmlformats.org/officeDocument/2006/relationships/image" Target="../media/image78.wmf"/><Relationship Id="rId4" Type="http://schemas.openxmlformats.org/officeDocument/2006/relationships/image" Target="../media/image63.wmf"/><Relationship Id="rId9" Type="http://schemas.openxmlformats.org/officeDocument/2006/relationships/image" Target="../media/image68.wmf"/><Relationship Id="rId14" Type="http://schemas.openxmlformats.org/officeDocument/2006/relationships/image" Target="../media/image7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57.wmf"/><Relationship Id="rId6" Type="http://schemas.openxmlformats.org/officeDocument/2006/relationships/image" Target="../media/image81.wmf"/><Relationship Id="rId5" Type="http://schemas.openxmlformats.org/officeDocument/2006/relationships/image" Target="../media/image31.wmf"/><Relationship Id="rId4" Type="http://schemas.openxmlformats.org/officeDocument/2006/relationships/image" Target="../media/image48.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image" Target="../media/image83.wmf"/><Relationship Id="rId7" Type="http://schemas.openxmlformats.org/officeDocument/2006/relationships/image" Target="../media/image87.wmf"/><Relationship Id="rId2" Type="http://schemas.openxmlformats.org/officeDocument/2006/relationships/image" Target="../media/image82.wmf"/><Relationship Id="rId1" Type="http://schemas.openxmlformats.org/officeDocument/2006/relationships/image" Target="../media/image31.wmf"/><Relationship Id="rId6" Type="http://schemas.openxmlformats.org/officeDocument/2006/relationships/image" Target="../media/image86.wmf"/><Relationship Id="rId5" Type="http://schemas.openxmlformats.org/officeDocument/2006/relationships/image" Target="../media/image85.wmf"/><Relationship Id="rId10" Type="http://schemas.openxmlformats.org/officeDocument/2006/relationships/image" Target="../media/image88.wmf"/><Relationship Id="rId4" Type="http://schemas.openxmlformats.org/officeDocument/2006/relationships/image" Target="../media/image84.wmf"/><Relationship Id="rId9" Type="http://schemas.openxmlformats.org/officeDocument/2006/relationships/image" Target="../media/image70.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image" Target="../media/image57.wmf"/><Relationship Id="rId7" Type="http://schemas.openxmlformats.org/officeDocument/2006/relationships/image" Target="../media/image92.wmf"/><Relationship Id="rId2" Type="http://schemas.openxmlformats.org/officeDocument/2006/relationships/image" Target="../media/image90.wmf"/><Relationship Id="rId1" Type="http://schemas.openxmlformats.org/officeDocument/2006/relationships/image" Target="../media/image89.wmf"/><Relationship Id="rId6" Type="http://schemas.openxmlformats.org/officeDocument/2006/relationships/image" Target="../media/image91.wmf"/><Relationship Id="rId5" Type="http://schemas.openxmlformats.org/officeDocument/2006/relationships/image" Target="../media/image70.wmf"/><Relationship Id="rId4" Type="http://schemas.openxmlformats.org/officeDocument/2006/relationships/image" Target="../media/image69.wmf"/><Relationship Id="rId9" Type="http://schemas.openxmlformats.org/officeDocument/2006/relationships/image" Target="../media/image94.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image" Target="../media/image95.wmf"/><Relationship Id="rId7" Type="http://schemas.openxmlformats.org/officeDocument/2006/relationships/image" Target="../media/image99.wmf"/><Relationship Id="rId2" Type="http://schemas.openxmlformats.org/officeDocument/2006/relationships/image" Target="../media/image23.wmf"/><Relationship Id="rId1" Type="http://schemas.openxmlformats.org/officeDocument/2006/relationships/image" Target="../media/image79.wmf"/><Relationship Id="rId6" Type="http://schemas.openxmlformats.org/officeDocument/2006/relationships/image" Target="../media/image98.wmf"/><Relationship Id="rId5" Type="http://schemas.openxmlformats.org/officeDocument/2006/relationships/image" Target="../media/image97.wmf"/><Relationship Id="rId10" Type="http://schemas.openxmlformats.org/officeDocument/2006/relationships/image" Target="../media/image102.wmf"/><Relationship Id="rId4" Type="http://schemas.openxmlformats.org/officeDocument/2006/relationships/image" Target="../media/image96.wmf"/><Relationship Id="rId9" Type="http://schemas.openxmlformats.org/officeDocument/2006/relationships/image" Target="../media/image101.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10.wmf"/><Relationship Id="rId13" Type="http://schemas.openxmlformats.org/officeDocument/2006/relationships/image" Target="../media/image81.wmf"/><Relationship Id="rId3" Type="http://schemas.openxmlformats.org/officeDocument/2006/relationships/image" Target="../media/image105.wmf"/><Relationship Id="rId7" Type="http://schemas.openxmlformats.org/officeDocument/2006/relationships/image" Target="../media/image109.wmf"/><Relationship Id="rId12" Type="http://schemas.openxmlformats.org/officeDocument/2006/relationships/image" Target="../media/image114.wmf"/><Relationship Id="rId2" Type="http://schemas.openxmlformats.org/officeDocument/2006/relationships/image" Target="../media/image104.wmf"/><Relationship Id="rId1" Type="http://schemas.openxmlformats.org/officeDocument/2006/relationships/image" Target="../media/image103.wmf"/><Relationship Id="rId6" Type="http://schemas.openxmlformats.org/officeDocument/2006/relationships/image" Target="../media/image108.wmf"/><Relationship Id="rId11" Type="http://schemas.openxmlformats.org/officeDocument/2006/relationships/image" Target="../media/image113.wmf"/><Relationship Id="rId5" Type="http://schemas.openxmlformats.org/officeDocument/2006/relationships/image" Target="../media/image107.wmf"/><Relationship Id="rId10" Type="http://schemas.openxmlformats.org/officeDocument/2006/relationships/image" Target="../media/image112.wmf"/><Relationship Id="rId4" Type="http://schemas.openxmlformats.org/officeDocument/2006/relationships/image" Target="../media/image106.wmf"/><Relationship Id="rId9" Type="http://schemas.openxmlformats.org/officeDocument/2006/relationships/image" Target="../media/image11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57.wmf"/><Relationship Id="rId1" Type="http://schemas.openxmlformats.org/officeDocument/2006/relationships/image" Target="../media/image79.wmf"/><Relationship Id="rId6" Type="http://schemas.openxmlformats.org/officeDocument/2006/relationships/image" Target="../media/image81.wmf"/><Relationship Id="rId5" Type="http://schemas.openxmlformats.org/officeDocument/2006/relationships/image" Target="../media/image115.wmf"/><Relationship Id="rId4" Type="http://schemas.openxmlformats.org/officeDocument/2006/relationships/image" Target="../media/image4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23.wmf"/><Relationship Id="rId1" Type="http://schemas.openxmlformats.org/officeDocument/2006/relationships/image" Target="../media/image57.wmf"/><Relationship Id="rId4" Type="http://schemas.openxmlformats.org/officeDocument/2006/relationships/image" Target="../media/image81.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image" Target="../media/image118.wmf"/><Relationship Id="rId7" Type="http://schemas.openxmlformats.org/officeDocument/2006/relationships/image" Target="../media/image122.wmf"/><Relationship Id="rId2" Type="http://schemas.openxmlformats.org/officeDocument/2006/relationships/image" Target="../media/image117.wmf"/><Relationship Id="rId1" Type="http://schemas.openxmlformats.org/officeDocument/2006/relationships/image" Target="../media/image116.wmf"/><Relationship Id="rId6" Type="http://schemas.openxmlformats.org/officeDocument/2006/relationships/image" Target="../media/image121.wmf"/><Relationship Id="rId5" Type="http://schemas.openxmlformats.org/officeDocument/2006/relationships/image" Target="../media/image120.wmf"/><Relationship Id="rId4" Type="http://schemas.openxmlformats.org/officeDocument/2006/relationships/image" Target="../media/image119.wmf"/><Relationship Id="rId9" Type="http://schemas.openxmlformats.org/officeDocument/2006/relationships/image" Target="../media/image81.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image" Target="../media/image126.wmf"/><Relationship Id="rId7" Type="http://schemas.openxmlformats.org/officeDocument/2006/relationships/image" Target="../media/image130.wmf"/><Relationship Id="rId2" Type="http://schemas.openxmlformats.org/officeDocument/2006/relationships/image" Target="../media/image125.wmf"/><Relationship Id="rId1" Type="http://schemas.openxmlformats.org/officeDocument/2006/relationships/image" Target="../media/image124.wmf"/><Relationship Id="rId6" Type="http://schemas.openxmlformats.org/officeDocument/2006/relationships/image" Target="../media/image129.wmf"/><Relationship Id="rId11" Type="http://schemas.openxmlformats.org/officeDocument/2006/relationships/image" Target="../media/image134.wmf"/><Relationship Id="rId5" Type="http://schemas.openxmlformats.org/officeDocument/2006/relationships/image" Target="../media/image128.wmf"/><Relationship Id="rId10" Type="http://schemas.openxmlformats.org/officeDocument/2006/relationships/image" Target="../media/image133.wmf"/><Relationship Id="rId4" Type="http://schemas.openxmlformats.org/officeDocument/2006/relationships/image" Target="../media/image127.wmf"/><Relationship Id="rId9" Type="http://schemas.openxmlformats.org/officeDocument/2006/relationships/image" Target="../media/image1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45.wmf"/><Relationship Id="rId3" Type="http://schemas.openxmlformats.org/officeDocument/2006/relationships/image" Target="../media/image140.wmf"/><Relationship Id="rId7" Type="http://schemas.openxmlformats.org/officeDocument/2006/relationships/image" Target="../media/image144.wmf"/><Relationship Id="rId2" Type="http://schemas.openxmlformats.org/officeDocument/2006/relationships/image" Target="../media/image139.wmf"/><Relationship Id="rId1" Type="http://schemas.openxmlformats.org/officeDocument/2006/relationships/image" Target="../media/image138.wmf"/><Relationship Id="rId6" Type="http://schemas.openxmlformats.org/officeDocument/2006/relationships/image" Target="../media/image143.wmf"/><Relationship Id="rId5" Type="http://schemas.openxmlformats.org/officeDocument/2006/relationships/image" Target="../media/image142.wmf"/><Relationship Id="rId4" Type="http://schemas.openxmlformats.org/officeDocument/2006/relationships/image" Target="../media/image14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164.wmf"/><Relationship Id="rId1" Type="http://schemas.openxmlformats.org/officeDocument/2006/relationships/image" Target="../media/image163.wmf"/><Relationship Id="rId6" Type="http://schemas.openxmlformats.org/officeDocument/2006/relationships/image" Target="../media/image168.wmf"/><Relationship Id="rId5" Type="http://schemas.openxmlformats.org/officeDocument/2006/relationships/image" Target="../media/image167.wmf"/><Relationship Id="rId4" Type="http://schemas.openxmlformats.org/officeDocument/2006/relationships/image" Target="../media/image16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image" Target="../media/image172.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76.wmf"/><Relationship Id="rId1" Type="http://schemas.openxmlformats.org/officeDocument/2006/relationships/image" Target="../media/image175.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82.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18.wmf"/><Relationship Id="rId7" Type="http://schemas.openxmlformats.org/officeDocument/2006/relationships/image" Target="../media/image22.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1.wmf"/><Relationship Id="rId11" Type="http://schemas.openxmlformats.org/officeDocument/2006/relationships/image" Target="../media/image26.wmf"/><Relationship Id="rId5" Type="http://schemas.openxmlformats.org/officeDocument/2006/relationships/image" Target="../media/image20.wmf"/><Relationship Id="rId10" Type="http://schemas.openxmlformats.org/officeDocument/2006/relationships/image" Target="../media/image25.wmf"/><Relationship Id="rId4" Type="http://schemas.openxmlformats.org/officeDocument/2006/relationships/image" Target="../media/image19.wmf"/><Relationship Id="rId9"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29.wmf"/><Relationship Id="rId7" Type="http://schemas.openxmlformats.org/officeDocument/2006/relationships/image" Target="../media/image32.wmf"/><Relationship Id="rId2" Type="http://schemas.openxmlformats.org/officeDocument/2006/relationships/image" Target="../media/image28.wmf"/><Relationship Id="rId1" Type="http://schemas.openxmlformats.org/officeDocument/2006/relationships/image" Target="../media/image27.wmf"/><Relationship Id="rId6" Type="http://schemas.openxmlformats.org/officeDocument/2006/relationships/image" Target="../media/image31.wmf"/><Relationship Id="rId5" Type="http://schemas.openxmlformats.org/officeDocument/2006/relationships/image" Target="../media/image25.wmf"/><Relationship Id="rId4" Type="http://schemas.openxmlformats.org/officeDocument/2006/relationships/image" Target="../media/image30.wmf"/><Relationship Id="rId9"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30.wmf"/><Relationship Id="rId5" Type="http://schemas.openxmlformats.org/officeDocument/2006/relationships/image" Target="../media/image39.wmf"/><Relationship Id="rId4"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image" Target="../media/image41.wmf"/><Relationship Id="rId3" Type="http://schemas.openxmlformats.org/officeDocument/2006/relationships/image" Target="../media/image48.wmf"/><Relationship Id="rId7" Type="http://schemas.openxmlformats.org/officeDocument/2006/relationships/image" Target="../media/image51.wmf"/><Relationship Id="rId12" Type="http://schemas.openxmlformats.org/officeDocument/2006/relationships/image" Target="../media/image56.wmf"/><Relationship Id="rId2" Type="http://schemas.openxmlformats.org/officeDocument/2006/relationships/image" Target="../media/image47.wmf"/><Relationship Id="rId1" Type="http://schemas.openxmlformats.org/officeDocument/2006/relationships/image" Target="../media/image42.wmf"/><Relationship Id="rId6" Type="http://schemas.openxmlformats.org/officeDocument/2006/relationships/image" Target="../media/image50.wmf"/><Relationship Id="rId11" Type="http://schemas.openxmlformats.org/officeDocument/2006/relationships/image" Target="../media/image55.wmf"/><Relationship Id="rId5" Type="http://schemas.openxmlformats.org/officeDocument/2006/relationships/image" Target="../media/image49.wmf"/><Relationship Id="rId10" Type="http://schemas.openxmlformats.org/officeDocument/2006/relationships/image" Target="../media/image54.wmf"/><Relationship Id="rId4" Type="http://schemas.openxmlformats.org/officeDocument/2006/relationships/image" Target="../media/image33.wmf"/><Relationship Id="rId9"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30.wmf"/><Relationship Id="rId1" Type="http://schemas.openxmlformats.org/officeDocument/2006/relationships/image" Target="../media/image57.wmf"/><Relationship Id="rId6" Type="http://schemas.openxmlformats.org/officeDocument/2006/relationships/image" Target="../media/image60.wmf"/><Relationship Id="rId5" Type="http://schemas.openxmlformats.org/officeDocument/2006/relationships/image" Target="../media/image31.wmf"/><Relationship Id="rId4"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18435"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18436"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18437"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23FF49EB-0503-4CC6-98F0-DA0ABEE077E7}" type="slidenum">
              <a:rPr lang="en-US" altLang="zh-CN"/>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2457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7885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781CA12D-3E24-40DD-875F-1543712EF3C3}"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76202E64-A5D0-483D-926D-7EF663C9E60B}" type="slidenum">
              <a:rPr lang="en-US" altLang="zh-CN"/>
              <a:pPr eaLnBrk="1" hangingPunct="1">
                <a:spcBef>
                  <a:spcPct val="0"/>
                </a:spcBef>
              </a:pPr>
              <a:t>83</a:t>
            </a:fld>
            <a:endParaRPr lang="en-US" altLang="zh-CN"/>
          </a:p>
        </p:txBody>
      </p:sp>
      <p:sp>
        <p:nvSpPr>
          <p:cNvPr id="79875" name="Rectangle 2"/>
          <p:cNvSpPr>
            <a:spLocks noGrp="1" noRot="1" noChangeAspect="1" noChangeArrowheads="1" noTextEdit="1"/>
          </p:cNvSpPr>
          <p:nvPr>
            <p:ph type="sldImg"/>
          </p:nvPr>
        </p:nvSpPr>
        <p:spPr>
          <a:xfrm>
            <a:off x="381000" y="687388"/>
            <a:ext cx="6096000" cy="3429000"/>
          </a:xfrm>
          <a:ln/>
        </p:spPr>
      </p:sp>
      <p:sp>
        <p:nvSpPr>
          <p:cNvPr id="79876"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22DD4634-E945-45DD-B30E-5C0B9EC59FA6}" type="slidenum">
              <a:rPr lang="en-US" altLang="zh-CN"/>
              <a:pPr eaLnBrk="1" hangingPunct="1">
                <a:spcBef>
                  <a:spcPct val="0"/>
                </a:spcBef>
              </a:pPr>
              <a:t>84</a:t>
            </a:fld>
            <a:endParaRPr lang="en-US" altLang="zh-CN"/>
          </a:p>
        </p:txBody>
      </p:sp>
      <p:sp>
        <p:nvSpPr>
          <p:cNvPr id="80899" name="Rectangle 2"/>
          <p:cNvSpPr>
            <a:spLocks noGrp="1" noRot="1" noChangeAspect="1" noChangeArrowheads="1" noTextEdit="1"/>
          </p:cNvSpPr>
          <p:nvPr>
            <p:ph type="sldImg"/>
          </p:nvPr>
        </p:nvSpPr>
        <p:spPr>
          <a:xfrm>
            <a:off x="381000" y="687388"/>
            <a:ext cx="6096000" cy="3429000"/>
          </a:xfrm>
          <a:ln/>
        </p:spPr>
      </p:sp>
      <p:sp>
        <p:nvSpPr>
          <p:cNvPr id="80900"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CA12D-3E24-40DD-875F-1543712EF3C3}" type="slidenum">
              <a:rPr lang="en-US" altLang="zh-CN" smtClean="0"/>
              <a:pPr/>
              <a:t>91</a:t>
            </a:fld>
            <a:endParaRPr lang="en-US" altLang="zh-CN"/>
          </a:p>
        </p:txBody>
      </p:sp>
    </p:spTree>
    <p:extLst>
      <p:ext uri="{BB962C8B-B14F-4D97-AF65-F5344CB8AC3E}">
        <p14:creationId xmlns:p14="http://schemas.microsoft.com/office/powerpoint/2010/main" val="2498304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vmlDrawing" Target="../drawings/vmlDrawing2.v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grpSp>
        <p:nvGrpSpPr>
          <p:cNvPr id="4" name="Group 2"/>
          <p:cNvGrpSpPr>
            <a:grpSpLocks/>
          </p:cNvGrpSpPr>
          <p:nvPr/>
        </p:nvGrpSpPr>
        <p:grpSpPr bwMode="auto">
          <a:xfrm>
            <a:off x="33867" y="-996950"/>
            <a:ext cx="12141200" cy="7842250"/>
            <a:chOff x="16" y="-628"/>
            <a:chExt cx="5736" cy="4940"/>
          </a:xfrm>
        </p:grpSpPr>
        <p:pic>
          <p:nvPicPr>
            <p:cNvPr id="5" name="Picture 3" descr="back_b"/>
            <p:cNvPicPr>
              <a:picLocks noChangeAspect="1" noChangeArrowheads="1"/>
            </p:cNvPicPr>
            <p:nvPr userDrawn="1"/>
          </p:nvPicPr>
          <p:blipFill>
            <a:blip r:embed="rId2"/>
            <a:srcRect/>
            <a:stretch>
              <a:fillRect/>
            </a:stretch>
          </p:blipFill>
          <p:spPr bwMode="auto">
            <a:xfrm>
              <a:off x="24" y="391"/>
              <a:ext cx="5728" cy="3921"/>
            </a:xfrm>
            <a:prstGeom prst="rect">
              <a:avLst/>
            </a:prstGeom>
            <a:gradFill rotWithShape="1">
              <a:gsLst>
                <a:gs pos="0">
                  <a:schemeClr val="tx2">
                    <a:gamma/>
                    <a:shade val="36471"/>
                    <a:invGamma/>
                  </a:schemeClr>
                </a:gs>
                <a:gs pos="100000">
                  <a:schemeClr val="tx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Freeform 4"/>
            <p:cNvSpPr>
              <a:spLocks/>
            </p:cNvSpPr>
            <p:nvPr userDrawn="1"/>
          </p:nvSpPr>
          <p:spPr bwMode="gray">
            <a:xfrm>
              <a:off x="16" y="-628"/>
              <a:ext cx="5712" cy="2676"/>
            </a:xfrm>
            <a:custGeom>
              <a:avLst/>
              <a:gdLst>
                <a:gd name="T0" fmla="*/ 0 w 5738"/>
                <a:gd name="T1" fmla="*/ 1543 h 2692"/>
                <a:gd name="T2" fmla="*/ 5374 w 5738"/>
                <a:gd name="T3" fmla="*/ 2581 h 2692"/>
                <a:gd name="T4" fmla="*/ 5556 w 5738"/>
                <a:gd name="T5" fmla="*/ 2475 h 2692"/>
                <a:gd name="T6" fmla="*/ 5558 w 5738"/>
                <a:gd name="T7" fmla="*/ 613 h 2692"/>
                <a:gd name="T8" fmla="*/ 22 w 5738"/>
                <a:gd name="T9" fmla="*/ 613 h 2692"/>
                <a:gd name="T10" fmla="*/ 12 w 5738"/>
                <a:gd name="T11" fmla="*/ 1548 h 26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38" h="2692">
                  <a:moveTo>
                    <a:pt x="0" y="1607"/>
                  </a:moveTo>
                  <a:cubicBezTo>
                    <a:pt x="4478" y="0"/>
                    <a:pt x="5523" y="2457"/>
                    <a:pt x="5548" y="2692"/>
                  </a:cubicBezTo>
                  <a:lnTo>
                    <a:pt x="5736" y="2580"/>
                  </a:lnTo>
                  <a:lnTo>
                    <a:pt x="5738" y="641"/>
                  </a:lnTo>
                  <a:lnTo>
                    <a:pt x="22" y="641"/>
                  </a:lnTo>
                  <a:cubicBezTo>
                    <a:pt x="22" y="641"/>
                    <a:pt x="12" y="1613"/>
                    <a:pt x="12" y="1613"/>
                  </a:cubicBezTo>
                </a:path>
              </a:pathLst>
            </a:custGeom>
            <a:solidFill>
              <a:schemeClr val="tx2"/>
            </a:solidFill>
            <a:ln>
              <a:noFill/>
            </a:ln>
            <a:effectLst/>
            <a:extLst>
              <a:ext uri="{91240B29-F687-4F45-9708-019B960494DF}">
                <a14:hiddenLine xmlns:a14="http://schemas.microsoft.com/office/drawing/2010/main" w="38100" cmpd="sng">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 name="Group 5"/>
          <p:cNvGrpSpPr>
            <a:grpSpLocks/>
          </p:cNvGrpSpPr>
          <p:nvPr/>
        </p:nvGrpSpPr>
        <p:grpSpPr bwMode="auto">
          <a:xfrm>
            <a:off x="0" y="3175"/>
            <a:ext cx="12192000" cy="6854825"/>
            <a:chOff x="0" y="2"/>
            <a:chExt cx="5760" cy="4318"/>
          </a:xfrm>
        </p:grpSpPr>
        <p:sp>
          <p:nvSpPr>
            <p:cNvPr id="8" name="Freeform 6"/>
            <p:cNvSpPr>
              <a:spLocks/>
            </p:cNvSpPr>
            <p:nvPr userDrawn="1"/>
          </p:nvSpPr>
          <p:spPr bwMode="gray">
            <a:xfrm>
              <a:off x="5475" y="3"/>
              <a:ext cx="281" cy="344"/>
            </a:xfrm>
            <a:custGeom>
              <a:avLst/>
              <a:gdLst>
                <a:gd name="T0" fmla="*/ 0 w 281"/>
                <a:gd name="T1" fmla="*/ 0 h 348"/>
                <a:gd name="T2" fmla="*/ 202 w 281"/>
                <a:gd name="T3" fmla="*/ 89 h 348"/>
                <a:gd name="T4" fmla="*/ 281 w 281"/>
                <a:gd name="T5" fmla="*/ 304 h 348"/>
                <a:gd name="T6" fmla="*/ 281 w 281"/>
                <a:gd name="T7" fmla="*/ 0 h 3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1" h="348">
                  <a:moveTo>
                    <a:pt x="0" y="0"/>
                  </a:moveTo>
                  <a:cubicBezTo>
                    <a:pt x="33" y="16"/>
                    <a:pt x="125" y="6"/>
                    <a:pt x="202" y="96"/>
                  </a:cubicBezTo>
                  <a:cubicBezTo>
                    <a:pt x="279" y="186"/>
                    <a:pt x="268" y="348"/>
                    <a:pt x="281" y="332"/>
                  </a:cubicBezTo>
                  <a:lnTo>
                    <a:pt x="281"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 name="Group 7"/>
            <p:cNvGrpSpPr>
              <a:grpSpLocks/>
            </p:cNvGrpSpPr>
            <p:nvPr userDrawn="1"/>
          </p:nvGrpSpPr>
          <p:grpSpPr bwMode="auto">
            <a:xfrm>
              <a:off x="0" y="2"/>
              <a:ext cx="5760" cy="4318"/>
              <a:chOff x="0" y="2"/>
              <a:chExt cx="5760" cy="4318"/>
            </a:xfrm>
          </p:grpSpPr>
          <p:sp>
            <p:nvSpPr>
              <p:cNvPr id="10" name="Freeform 8"/>
              <p:cNvSpPr>
                <a:spLocks/>
              </p:cNvSpPr>
              <p:nvPr userDrawn="1"/>
            </p:nvSpPr>
            <p:spPr bwMode="gray">
              <a:xfrm>
                <a:off x="0" y="4023"/>
                <a:ext cx="275" cy="297"/>
              </a:xfrm>
              <a:custGeom>
                <a:avLst/>
                <a:gdLst>
                  <a:gd name="T0" fmla="*/ 275 w 275"/>
                  <a:gd name="T1" fmla="*/ 291 h 297"/>
                  <a:gd name="T2" fmla="*/ 112 w 275"/>
                  <a:gd name="T3" fmla="*/ 211 h 297"/>
                  <a:gd name="T4" fmla="*/ 28 w 275"/>
                  <a:gd name="T5" fmla="*/ 127 h 297"/>
                  <a:gd name="T6" fmla="*/ 0 w 275"/>
                  <a:gd name="T7" fmla="*/ 0 h 297"/>
                  <a:gd name="T8" fmla="*/ 1 w 275"/>
                  <a:gd name="T9" fmla="*/ 297 h 2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297">
                    <a:moveTo>
                      <a:pt x="275" y="291"/>
                    </a:moveTo>
                    <a:lnTo>
                      <a:pt x="112" y="211"/>
                    </a:lnTo>
                    <a:lnTo>
                      <a:pt x="28" y="127"/>
                    </a:lnTo>
                    <a:lnTo>
                      <a:pt x="0" y="0"/>
                    </a:lnTo>
                    <a:lnTo>
                      <a:pt x="1" y="297"/>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AutoShape 9"/>
              <p:cNvSpPr>
                <a:spLocks noChangeArrowheads="1"/>
              </p:cNvSpPr>
              <p:nvPr userDrawn="1"/>
            </p:nvSpPr>
            <p:spPr bwMode="gray">
              <a:xfrm>
                <a:off x="20" y="26"/>
                <a:ext cx="5715" cy="4265"/>
              </a:xfrm>
              <a:prstGeom prst="roundRect">
                <a:avLst>
                  <a:gd name="adj" fmla="val 6227"/>
                </a:avLst>
              </a:prstGeom>
              <a:noFill/>
              <a:ln w="762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12" name="Freeform 10"/>
              <p:cNvSpPr>
                <a:spLocks/>
              </p:cNvSpPr>
              <p:nvPr userDrawn="1"/>
            </p:nvSpPr>
            <p:spPr bwMode="gray">
              <a:xfrm>
                <a:off x="0" y="2"/>
                <a:ext cx="290" cy="315"/>
              </a:xfrm>
              <a:custGeom>
                <a:avLst/>
                <a:gdLst>
                  <a:gd name="T0" fmla="*/ 1 w 290"/>
                  <a:gd name="T1" fmla="*/ 315 h 315"/>
                  <a:gd name="T2" fmla="*/ 122 w 290"/>
                  <a:gd name="T3" fmla="*/ 97 h 315"/>
                  <a:gd name="T4" fmla="*/ 279 w 290"/>
                  <a:gd name="T5" fmla="*/ 0 h 315"/>
                  <a:gd name="T6" fmla="*/ 0 w 290"/>
                  <a:gd name="T7" fmla="*/ 1 h 3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0" h="315">
                    <a:moveTo>
                      <a:pt x="1" y="315"/>
                    </a:moveTo>
                    <a:cubicBezTo>
                      <a:pt x="21" y="279"/>
                      <a:pt x="76" y="150"/>
                      <a:pt x="122" y="97"/>
                    </a:cubicBezTo>
                    <a:cubicBezTo>
                      <a:pt x="163" y="44"/>
                      <a:pt x="290" y="23"/>
                      <a:pt x="279" y="0"/>
                    </a:cubicBezTo>
                    <a:lnTo>
                      <a:pt x="0" y="1"/>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Freeform 11"/>
              <p:cNvSpPr>
                <a:spLocks/>
              </p:cNvSpPr>
              <p:nvPr userDrawn="1"/>
            </p:nvSpPr>
            <p:spPr bwMode="gray">
              <a:xfrm>
                <a:off x="5507" y="4031"/>
                <a:ext cx="253" cy="287"/>
              </a:xfrm>
              <a:custGeom>
                <a:avLst/>
                <a:gdLst>
                  <a:gd name="T0" fmla="*/ 250 w 253"/>
                  <a:gd name="T1" fmla="*/ 0 h 287"/>
                  <a:gd name="T2" fmla="*/ 179 w 253"/>
                  <a:gd name="T3" fmla="*/ 143 h 287"/>
                  <a:gd name="T4" fmla="*/ 85 w 253"/>
                  <a:gd name="T5" fmla="*/ 236 h 287"/>
                  <a:gd name="T6" fmla="*/ 0 w 253"/>
                  <a:gd name="T7" fmla="*/ 287 h 287"/>
                  <a:gd name="T8" fmla="*/ 253 w 253"/>
                  <a:gd name="T9" fmla="*/ 284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 h="287">
                    <a:moveTo>
                      <a:pt x="250" y="0"/>
                    </a:moveTo>
                    <a:lnTo>
                      <a:pt x="179" y="143"/>
                    </a:lnTo>
                    <a:lnTo>
                      <a:pt x="85" y="236"/>
                    </a:lnTo>
                    <a:lnTo>
                      <a:pt x="0" y="287"/>
                    </a:lnTo>
                    <a:lnTo>
                      <a:pt x="253" y="284"/>
                    </a:lnTo>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 name="Text Box 17"/>
          <p:cNvSpPr txBox="1">
            <a:spLocks noChangeArrowheads="1"/>
          </p:cNvSpPr>
          <p:nvPr/>
        </p:nvSpPr>
        <p:spPr bwMode="ltGray">
          <a:xfrm>
            <a:off x="9550400" y="381001"/>
            <a:ext cx="213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defRPr/>
            </a:pPr>
            <a:r>
              <a:rPr lang="en-US" altLang="zh-CN" sz="2800" b="1">
                <a:solidFill>
                  <a:srgbClr val="F8F8F8"/>
                </a:solidFill>
                <a:latin typeface="Verdana" pitchFamily="34" charset="0"/>
              </a:rPr>
              <a:t>LOGO</a:t>
            </a:r>
          </a:p>
        </p:txBody>
      </p:sp>
      <p:sp>
        <p:nvSpPr>
          <p:cNvPr id="7180" name="Rectangle 12"/>
          <p:cNvSpPr>
            <a:spLocks noGrp="1" noChangeArrowheads="1"/>
          </p:cNvSpPr>
          <p:nvPr>
            <p:ph type="ctrTitle" sz="quarter"/>
          </p:nvPr>
        </p:nvSpPr>
        <p:spPr bwMode="white">
          <a:xfrm>
            <a:off x="1016000" y="2438401"/>
            <a:ext cx="9956800" cy="1470025"/>
          </a:xfrm>
        </p:spPr>
        <p:txBody>
          <a:bodyPr/>
          <a:lstStyle>
            <a:lvl1pPr algn="l">
              <a:defRPr sz="4800">
                <a:solidFill>
                  <a:schemeClr val="bg1"/>
                </a:solidFill>
              </a:defRPr>
            </a:lvl1pPr>
          </a:lstStyle>
          <a:p>
            <a:pPr lvl="0"/>
            <a:r>
              <a:rPr lang="en-US" altLang="zh-CN" noProof="0"/>
              <a:t>Click to edit Master title style</a:t>
            </a:r>
          </a:p>
        </p:txBody>
      </p:sp>
      <p:sp>
        <p:nvSpPr>
          <p:cNvPr id="7181" name="Rectangle 13"/>
          <p:cNvSpPr>
            <a:spLocks noGrp="1" noChangeArrowheads="1"/>
          </p:cNvSpPr>
          <p:nvPr>
            <p:ph type="subTitle" sz="quarter" idx="1"/>
          </p:nvPr>
        </p:nvSpPr>
        <p:spPr bwMode="white">
          <a:xfrm>
            <a:off x="1016001" y="3962400"/>
            <a:ext cx="9994900" cy="457200"/>
          </a:xfrm>
        </p:spPr>
        <p:txBody>
          <a:bodyPr/>
          <a:lstStyle>
            <a:lvl1pPr marL="0" indent="0">
              <a:buFont typeface="Wingdings" pitchFamily="2" charset="2"/>
              <a:buNone/>
              <a:defRPr sz="1800">
                <a:solidFill>
                  <a:schemeClr val="bg1"/>
                </a:solidFill>
                <a:latin typeface="Arial" pitchFamily="34" charset="0"/>
              </a:defRPr>
            </a:lvl1pPr>
          </a:lstStyle>
          <a:p>
            <a:pPr lvl="0"/>
            <a:r>
              <a:rPr lang="en-US" altLang="zh-CN" noProof="0"/>
              <a:t>Click to edit Master subtitle style</a:t>
            </a:r>
          </a:p>
        </p:txBody>
      </p:sp>
      <p:sp>
        <p:nvSpPr>
          <p:cNvPr id="15" name="Rectangle 14"/>
          <p:cNvSpPr>
            <a:spLocks noGrp="1" noChangeArrowheads="1"/>
          </p:cNvSpPr>
          <p:nvPr>
            <p:ph type="dt" sz="quarter" idx="10"/>
          </p:nvPr>
        </p:nvSpPr>
        <p:spPr>
          <a:xfrm>
            <a:off x="609600" y="6477001"/>
            <a:ext cx="2844800" cy="244475"/>
          </a:xfrm>
        </p:spPr>
        <p:txBody>
          <a:bodyPr/>
          <a:lstStyle>
            <a:lvl1pPr>
              <a:defRPr sz="1400" b="0"/>
            </a:lvl1pPr>
          </a:lstStyle>
          <a:p>
            <a:pPr>
              <a:defRPr/>
            </a:pPr>
            <a:fld id="{677A6015-B834-4316-BBCD-5C267B406755}" type="datetime1">
              <a:rPr lang="zh-CN" altLang="en-US"/>
              <a:pPr>
                <a:defRPr/>
              </a:pPr>
              <a:t>2024/4/1</a:t>
            </a:fld>
            <a:endParaRPr lang="en-US" altLang="zh-CN"/>
          </a:p>
        </p:txBody>
      </p:sp>
      <p:sp>
        <p:nvSpPr>
          <p:cNvPr id="16" name="Rectangle 15"/>
          <p:cNvSpPr>
            <a:spLocks noGrp="1" noChangeArrowheads="1"/>
          </p:cNvSpPr>
          <p:nvPr>
            <p:ph type="ftr" sz="quarter" idx="11"/>
          </p:nvPr>
        </p:nvSpPr>
        <p:spPr>
          <a:xfrm>
            <a:off x="4165600" y="6477001"/>
            <a:ext cx="3860800" cy="244475"/>
          </a:xfrm>
        </p:spPr>
        <p:txBody>
          <a:bodyPr/>
          <a:lstStyle>
            <a:lvl1pPr>
              <a:defRPr sz="1400" b="0"/>
            </a:lvl1pPr>
          </a:lstStyle>
          <a:p>
            <a:pPr>
              <a:defRPr/>
            </a:pPr>
            <a:r>
              <a:rPr lang="zh-CN" altLang="en-US"/>
              <a:t>南京邮电大学</a:t>
            </a:r>
            <a:endParaRPr lang="en-US" altLang="zh-CN"/>
          </a:p>
        </p:txBody>
      </p:sp>
      <p:sp>
        <p:nvSpPr>
          <p:cNvPr id="17" name="Rectangle 16"/>
          <p:cNvSpPr>
            <a:spLocks noGrp="1" noChangeArrowheads="1"/>
          </p:cNvSpPr>
          <p:nvPr>
            <p:ph type="sldNum" sz="quarter" idx="12"/>
          </p:nvPr>
        </p:nvSpPr>
        <p:spPr>
          <a:xfrm>
            <a:off x="8737600" y="6477001"/>
            <a:ext cx="2844800" cy="244475"/>
          </a:xfrm>
        </p:spPr>
        <p:txBody>
          <a:bodyPr/>
          <a:lstStyle>
            <a:lvl1pPr algn="r">
              <a:defRPr sz="1400" b="0"/>
            </a:lvl1pPr>
          </a:lstStyle>
          <a:p>
            <a:fld id="{D9A9B29E-B507-4E47-B3A8-549CBF5EEF14}" type="slidenum">
              <a:rPr lang="en-US" altLang="zh-CN"/>
              <a:pPr/>
              <a:t>‹#›</a:t>
            </a:fld>
            <a:endParaRPr lang="en-US" altLang="zh-CN"/>
          </a:p>
        </p:txBody>
      </p:sp>
    </p:spTree>
    <p:extLst>
      <p:ext uri="{BB962C8B-B14F-4D97-AF65-F5344CB8AC3E}">
        <p14:creationId xmlns:p14="http://schemas.microsoft.com/office/powerpoint/2010/main" val="1538201156"/>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4"/>
          <p:cNvSpPr>
            <a:spLocks noGrp="1" noChangeArrowheads="1"/>
          </p:cNvSpPr>
          <p:nvPr>
            <p:ph type="dt" sz="half" idx="10"/>
          </p:nvPr>
        </p:nvSpPr>
        <p:spPr>
          <a:ln/>
        </p:spPr>
        <p:txBody>
          <a:bodyPr/>
          <a:lstStyle>
            <a:lvl1pPr>
              <a:defRPr/>
            </a:lvl1pPr>
          </a:lstStyle>
          <a:p>
            <a:pPr>
              <a:defRPr/>
            </a:pPr>
            <a:fld id="{27283EB1-BCD0-4BA4-995A-DBABED99EF35}" type="datetime1">
              <a:rPr lang="zh-CN" altLang="en-US"/>
              <a:pPr>
                <a:defRPr/>
              </a:pPr>
              <a:t>2024/4/1</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40647F44-075B-4AC9-BB19-C03B4276665D}"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1472868516"/>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117475"/>
            <a:ext cx="2743200" cy="62039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117475"/>
            <a:ext cx="8026400" cy="62039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4"/>
          <p:cNvSpPr>
            <a:spLocks noGrp="1" noChangeArrowheads="1"/>
          </p:cNvSpPr>
          <p:nvPr>
            <p:ph type="dt" sz="half" idx="10"/>
          </p:nvPr>
        </p:nvSpPr>
        <p:spPr>
          <a:ln/>
        </p:spPr>
        <p:txBody>
          <a:bodyPr/>
          <a:lstStyle>
            <a:lvl1pPr>
              <a:defRPr/>
            </a:lvl1pPr>
          </a:lstStyle>
          <a:p>
            <a:pPr>
              <a:defRPr/>
            </a:pPr>
            <a:fld id="{6B9E0C30-00F8-4E99-AEBB-0C654EB0233D}" type="datetime1">
              <a:rPr lang="zh-CN" altLang="en-US"/>
              <a:pPr>
                <a:defRPr/>
              </a:pPr>
              <a:t>2024/4/1</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DC615C60-F680-4F09-92F0-E65967B7DBA7}"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1911549681"/>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graphicFrame>
        <p:nvGraphicFramePr>
          <p:cNvPr id="4" name="Object 2"/>
          <p:cNvGraphicFramePr>
            <a:graphicFrameLocks noChangeAspect="1"/>
          </p:cNvGraphicFramePr>
          <p:nvPr/>
        </p:nvGraphicFramePr>
        <p:xfrm>
          <a:off x="74085" y="1981201"/>
          <a:ext cx="12092516" cy="2797175"/>
        </p:xfrm>
        <a:graphic>
          <a:graphicData uri="http://schemas.openxmlformats.org/presentationml/2006/ole">
            <mc:AlternateContent xmlns:mc="http://schemas.openxmlformats.org/markup-compatibility/2006">
              <mc:Choice xmlns:v="urn:schemas-microsoft-com:vml" Requires="v">
                <p:oleObj spid="_x0000_s143382" name="Image" r:id="rId3" imgW="10120635" imgH="3288889" progId="Photoshop.Image.7">
                  <p:embed/>
                </p:oleObj>
              </mc:Choice>
              <mc:Fallback>
                <p:oleObj name="Image" r:id="rId3" imgW="10120635" imgH="3288889" progId="Photoshop.Image.7">
                  <p:embed/>
                  <p:pic>
                    <p:nvPicPr>
                      <p:cNvPr id="61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4085" y="1981201"/>
                        <a:ext cx="12092516" cy="27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3"/>
          <p:cNvGrpSpPr>
            <a:grpSpLocks/>
          </p:cNvGrpSpPr>
          <p:nvPr/>
        </p:nvGrpSpPr>
        <p:grpSpPr bwMode="auto">
          <a:xfrm>
            <a:off x="38101" y="4652964"/>
            <a:ext cx="12153900" cy="2205037"/>
            <a:chOff x="0" y="2640"/>
            <a:chExt cx="5760" cy="1680"/>
          </a:xfrm>
        </p:grpSpPr>
        <p:sp>
          <p:nvSpPr>
            <p:cNvPr id="6" name="Rectangle 4"/>
            <p:cNvSpPr>
              <a:spLocks noChangeArrowheads="1"/>
            </p:cNvSpPr>
            <p:nvPr userDrawn="1"/>
          </p:nvSpPr>
          <p:spPr bwMode="ltGray">
            <a:xfrm>
              <a:off x="0" y="2640"/>
              <a:ext cx="5760" cy="168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7" name="Rectangle 5"/>
            <p:cNvSpPr>
              <a:spLocks noChangeArrowheads="1"/>
            </p:cNvSpPr>
            <p:nvPr userDrawn="1"/>
          </p:nvSpPr>
          <p:spPr bwMode="ltGray">
            <a:xfrm>
              <a:off x="0" y="2640"/>
              <a:ext cx="5760" cy="9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grpSp>
      <p:sp>
        <p:nvSpPr>
          <p:cNvPr id="8" name="Rectangle 6"/>
          <p:cNvSpPr>
            <a:spLocks noChangeArrowheads="1"/>
          </p:cNvSpPr>
          <p:nvPr/>
        </p:nvSpPr>
        <p:spPr bwMode="ltGray">
          <a:xfrm>
            <a:off x="0" y="0"/>
            <a:ext cx="12192000" cy="2286000"/>
          </a:xfrm>
          <a:prstGeom prst="rect">
            <a:avLst/>
          </a:prstGeom>
          <a:gradFill rotWithShape="0">
            <a:gsLst>
              <a:gs pos="0">
                <a:schemeClr val="tx1"/>
              </a:gs>
              <a:gs pos="100000">
                <a:schemeClr val="tx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9" name="Group 7"/>
          <p:cNvGrpSpPr>
            <a:grpSpLocks/>
          </p:cNvGrpSpPr>
          <p:nvPr/>
        </p:nvGrpSpPr>
        <p:grpSpPr bwMode="auto">
          <a:xfrm>
            <a:off x="1" y="4289426"/>
            <a:ext cx="12130617" cy="676275"/>
            <a:chOff x="0" y="2702"/>
            <a:chExt cx="5731" cy="426"/>
          </a:xfrm>
        </p:grpSpPr>
        <p:sp>
          <p:nvSpPr>
            <p:cNvPr id="10" name="Freeform 8"/>
            <p:cNvSpPr>
              <a:spLocks/>
            </p:cNvSpPr>
            <p:nvPr/>
          </p:nvSpPr>
          <p:spPr bwMode="ltGray">
            <a:xfrm flipV="1">
              <a:off x="0" y="2702"/>
              <a:ext cx="5731" cy="364"/>
            </a:xfrm>
            <a:custGeom>
              <a:avLst/>
              <a:gdLst>
                <a:gd name="T0" fmla="*/ 0 w 5731"/>
                <a:gd name="T1" fmla="*/ 0 h 808"/>
                <a:gd name="T2" fmla="*/ 19 w 5731"/>
                <a:gd name="T3" fmla="*/ 1 h 808"/>
                <a:gd name="T4" fmla="*/ 1824 w 5731"/>
                <a:gd name="T5" fmla="*/ 3 h 808"/>
                <a:gd name="T6" fmla="*/ 3946 w 5731"/>
                <a:gd name="T7" fmla="*/ 3 h 808"/>
                <a:gd name="T8" fmla="*/ 5731 w 5731"/>
                <a:gd name="T9" fmla="*/ 1 h 808"/>
                <a:gd name="T10" fmla="*/ 5722 w 5731"/>
                <a:gd name="T11" fmla="*/ 0 h 808"/>
                <a:gd name="T12" fmla="*/ 0 w 5731"/>
                <a:gd name="T13" fmla="*/ 0 h 8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31" h="808">
                  <a:moveTo>
                    <a:pt x="0" y="0"/>
                  </a:moveTo>
                  <a:lnTo>
                    <a:pt x="19" y="279"/>
                  </a:lnTo>
                  <a:cubicBezTo>
                    <a:pt x="321" y="399"/>
                    <a:pt x="1170" y="671"/>
                    <a:pt x="1824" y="739"/>
                  </a:cubicBezTo>
                  <a:cubicBezTo>
                    <a:pt x="2478" y="808"/>
                    <a:pt x="3295" y="769"/>
                    <a:pt x="3946" y="695"/>
                  </a:cubicBezTo>
                  <a:cubicBezTo>
                    <a:pt x="4597" y="621"/>
                    <a:pt x="5435" y="387"/>
                    <a:pt x="5731" y="297"/>
                  </a:cubicBezTo>
                  <a:lnTo>
                    <a:pt x="5722" y="153"/>
                  </a:lnTo>
                  <a:lnTo>
                    <a:pt x="0" y="0"/>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Freeform 9"/>
            <p:cNvSpPr>
              <a:spLocks/>
            </p:cNvSpPr>
            <p:nvPr/>
          </p:nvSpPr>
          <p:spPr bwMode="ltGray">
            <a:xfrm flipV="1">
              <a:off x="0" y="2749"/>
              <a:ext cx="5731" cy="379"/>
            </a:xfrm>
            <a:custGeom>
              <a:avLst/>
              <a:gdLst>
                <a:gd name="T0" fmla="*/ 0 w 5731"/>
                <a:gd name="T1" fmla="*/ 0 h 842"/>
                <a:gd name="T2" fmla="*/ 26 w 5731"/>
                <a:gd name="T3" fmla="*/ 1 h 842"/>
                <a:gd name="T4" fmla="*/ 1795 w 5731"/>
                <a:gd name="T5" fmla="*/ 3 h 842"/>
                <a:gd name="T6" fmla="*/ 3821 w 5731"/>
                <a:gd name="T7" fmla="*/ 3 h 842"/>
                <a:gd name="T8" fmla="*/ 5731 w 5731"/>
                <a:gd name="T9" fmla="*/ 1 h 842"/>
                <a:gd name="T10" fmla="*/ 5693 w 5731"/>
                <a:gd name="T11" fmla="*/ 0 h 842"/>
                <a:gd name="T12" fmla="*/ 0 w 5731"/>
                <a:gd name="T13" fmla="*/ 0 h 8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31" h="842">
                  <a:moveTo>
                    <a:pt x="0" y="36"/>
                  </a:moveTo>
                  <a:lnTo>
                    <a:pt x="26" y="315"/>
                  </a:lnTo>
                  <a:cubicBezTo>
                    <a:pt x="325" y="438"/>
                    <a:pt x="1163" y="700"/>
                    <a:pt x="1795" y="771"/>
                  </a:cubicBezTo>
                  <a:cubicBezTo>
                    <a:pt x="2427" y="842"/>
                    <a:pt x="3165" y="817"/>
                    <a:pt x="3821" y="742"/>
                  </a:cubicBezTo>
                  <a:cubicBezTo>
                    <a:pt x="4477" y="667"/>
                    <a:pt x="5419" y="444"/>
                    <a:pt x="5731" y="320"/>
                  </a:cubicBezTo>
                  <a:lnTo>
                    <a:pt x="5693" y="0"/>
                  </a:lnTo>
                  <a:lnTo>
                    <a:pt x="0" y="3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 name="Group 10"/>
          <p:cNvGrpSpPr>
            <a:grpSpLocks/>
          </p:cNvGrpSpPr>
          <p:nvPr/>
        </p:nvGrpSpPr>
        <p:grpSpPr bwMode="auto">
          <a:xfrm>
            <a:off x="0" y="1"/>
            <a:ext cx="12192000" cy="6867525"/>
            <a:chOff x="0" y="0"/>
            <a:chExt cx="5760" cy="4326"/>
          </a:xfrm>
        </p:grpSpPr>
        <p:sp>
          <p:nvSpPr>
            <p:cNvPr id="13" name="AutoShape 11"/>
            <p:cNvSpPr>
              <a:spLocks noChangeArrowheads="1"/>
            </p:cNvSpPr>
            <p:nvPr/>
          </p:nvSpPr>
          <p:spPr bwMode="white">
            <a:xfrm>
              <a:off x="27" y="24"/>
              <a:ext cx="5709" cy="4272"/>
            </a:xfrm>
            <a:prstGeom prst="roundRect">
              <a:avLst>
                <a:gd name="adj" fmla="val 6227"/>
              </a:avLst>
            </a:pr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14" name="Freeform 12"/>
            <p:cNvSpPr>
              <a:spLocks/>
            </p:cNvSpPr>
            <p:nvPr/>
          </p:nvSpPr>
          <p:spPr bwMode="white">
            <a:xfrm>
              <a:off x="3" y="0"/>
              <a:ext cx="288" cy="288"/>
            </a:xfrm>
            <a:custGeom>
              <a:avLst/>
              <a:gdLst>
                <a:gd name="T0" fmla="*/ 0 w 336"/>
                <a:gd name="T1" fmla="*/ 6 h 384"/>
                <a:gd name="T2" fmla="*/ 0 w 336"/>
                <a:gd name="T3" fmla="*/ 52 h 384"/>
                <a:gd name="T4" fmla="*/ 33 w 336"/>
                <a:gd name="T5" fmla="*/ 26 h 384"/>
                <a:gd name="T6" fmla="*/ 65 w 336"/>
                <a:gd name="T7" fmla="*/ 6 h 384"/>
                <a:gd name="T8" fmla="*/ 115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Freeform 13"/>
            <p:cNvSpPr>
              <a:spLocks/>
            </p:cNvSpPr>
            <p:nvPr/>
          </p:nvSpPr>
          <p:spPr bwMode="white">
            <a:xfrm rot="-5408600">
              <a:off x="-47" y="4030"/>
              <a:ext cx="336" cy="242"/>
            </a:xfrm>
            <a:custGeom>
              <a:avLst/>
              <a:gdLst>
                <a:gd name="T0" fmla="*/ 0 w 336"/>
                <a:gd name="T1" fmla="*/ 2 h 384"/>
                <a:gd name="T2" fmla="*/ 0 w 336"/>
                <a:gd name="T3" fmla="*/ 15 h 384"/>
                <a:gd name="T4" fmla="*/ 96 w 336"/>
                <a:gd name="T5" fmla="*/ 8 h 384"/>
                <a:gd name="T6" fmla="*/ 192 w 336"/>
                <a:gd name="T7" fmla="*/ 2 h 384"/>
                <a:gd name="T8" fmla="*/ 33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Freeform 14"/>
            <p:cNvSpPr>
              <a:spLocks/>
            </p:cNvSpPr>
            <p:nvPr/>
          </p:nvSpPr>
          <p:spPr bwMode="white">
            <a:xfrm>
              <a:off x="5520" y="3978"/>
              <a:ext cx="240" cy="348"/>
            </a:xfrm>
            <a:custGeom>
              <a:avLst/>
              <a:gdLst>
                <a:gd name="T0" fmla="*/ 207 w 246"/>
                <a:gd name="T1" fmla="*/ 0 h 348"/>
                <a:gd name="T2" fmla="*/ 137 w 246"/>
                <a:gd name="T3" fmla="*/ 196 h 348"/>
                <a:gd name="T4" fmla="*/ 70 w 246"/>
                <a:gd name="T5" fmla="*/ 282 h 348"/>
                <a:gd name="T6" fmla="*/ 0 w 246"/>
                <a:gd name="T7" fmla="*/ 342 h 348"/>
                <a:gd name="T8" fmla="*/ 207 w 246"/>
                <a:gd name="T9" fmla="*/ 348 h 3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348">
                  <a:moveTo>
                    <a:pt x="246" y="0"/>
                  </a:moveTo>
                  <a:lnTo>
                    <a:pt x="164" y="196"/>
                  </a:lnTo>
                  <a:lnTo>
                    <a:pt x="84" y="282"/>
                  </a:lnTo>
                  <a:lnTo>
                    <a:pt x="0" y="342"/>
                  </a:lnTo>
                  <a:lnTo>
                    <a:pt x="246" y="348"/>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Freeform 15"/>
            <p:cNvSpPr>
              <a:spLocks/>
            </p:cNvSpPr>
            <p:nvPr/>
          </p:nvSpPr>
          <p:spPr bwMode="white">
            <a:xfrm rot="5400000">
              <a:off x="5472" y="0"/>
              <a:ext cx="288" cy="288"/>
            </a:xfrm>
            <a:custGeom>
              <a:avLst/>
              <a:gdLst>
                <a:gd name="T0" fmla="*/ 0 w 336"/>
                <a:gd name="T1" fmla="*/ 6 h 384"/>
                <a:gd name="T2" fmla="*/ 0 w 336"/>
                <a:gd name="T3" fmla="*/ 52 h 384"/>
                <a:gd name="T4" fmla="*/ 33 w 336"/>
                <a:gd name="T5" fmla="*/ 26 h 384"/>
                <a:gd name="T6" fmla="*/ 65 w 336"/>
                <a:gd name="T7" fmla="*/ 6 h 384"/>
                <a:gd name="T8" fmla="*/ 115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 name="Text Box 21"/>
          <p:cNvSpPr txBox="1">
            <a:spLocks noChangeArrowheads="1"/>
          </p:cNvSpPr>
          <p:nvPr/>
        </p:nvSpPr>
        <p:spPr bwMode="auto">
          <a:xfrm>
            <a:off x="508000" y="3048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lang="en-US" altLang="zh-CN" sz="2400" b="1">
                <a:solidFill>
                  <a:schemeClr val="bg1"/>
                </a:solidFill>
              </a:rPr>
              <a:t>LOGO</a:t>
            </a:r>
          </a:p>
        </p:txBody>
      </p:sp>
      <p:sp>
        <p:nvSpPr>
          <p:cNvPr id="11280" name="Rectangle 16"/>
          <p:cNvSpPr>
            <a:spLocks noGrp="1" noChangeArrowheads="1"/>
          </p:cNvSpPr>
          <p:nvPr>
            <p:ph type="ctrTitle" sz="quarter"/>
          </p:nvPr>
        </p:nvSpPr>
        <p:spPr>
          <a:xfrm>
            <a:off x="914400" y="838201"/>
            <a:ext cx="10363200" cy="1317625"/>
          </a:xfrm>
        </p:spPr>
        <p:txBody>
          <a:bodyPr/>
          <a:lstStyle>
            <a:lvl1pPr algn="ctr">
              <a:defRPr sz="3600" b="1"/>
            </a:lvl1pPr>
          </a:lstStyle>
          <a:p>
            <a:pPr lvl="0"/>
            <a:r>
              <a:rPr lang="en-US" altLang="zh-CN" noProof="0"/>
              <a:t>Click to edit Master title style</a:t>
            </a:r>
          </a:p>
        </p:txBody>
      </p:sp>
      <p:sp>
        <p:nvSpPr>
          <p:cNvPr id="11281" name="Rectangle 17"/>
          <p:cNvSpPr>
            <a:spLocks noGrp="1" noChangeArrowheads="1"/>
          </p:cNvSpPr>
          <p:nvPr>
            <p:ph type="subTitle" sz="quarter" idx="1"/>
          </p:nvPr>
        </p:nvSpPr>
        <p:spPr>
          <a:xfrm>
            <a:off x="1828800" y="5029200"/>
            <a:ext cx="8534400" cy="609600"/>
          </a:xfrm>
        </p:spPr>
        <p:txBody>
          <a:bodyPr/>
          <a:lstStyle>
            <a:lvl1pPr marL="0" indent="0" algn="ctr">
              <a:buFont typeface="Wingdings" pitchFamily="2" charset="2"/>
              <a:buNone/>
              <a:defRPr sz="1800" b="0">
                <a:solidFill>
                  <a:schemeClr val="bg1"/>
                </a:solidFill>
              </a:defRPr>
            </a:lvl1pPr>
          </a:lstStyle>
          <a:p>
            <a:pPr lvl="0"/>
            <a:r>
              <a:rPr lang="en-US" altLang="zh-CN" noProof="0"/>
              <a:t>Click to edit Master subtitle style</a:t>
            </a:r>
          </a:p>
        </p:txBody>
      </p:sp>
      <p:sp>
        <p:nvSpPr>
          <p:cNvPr id="19" name="Rectangle 18"/>
          <p:cNvSpPr>
            <a:spLocks noGrp="1" noChangeArrowheads="1"/>
          </p:cNvSpPr>
          <p:nvPr>
            <p:ph type="dt" sz="quarter" idx="10"/>
          </p:nvPr>
        </p:nvSpPr>
        <p:spPr>
          <a:xfrm>
            <a:off x="609600" y="6245225"/>
            <a:ext cx="2844800" cy="476250"/>
          </a:xfrm>
        </p:spPr>
        <p:txBody>
          <a:bodyPr/>
          <a:lstStyle>
            <a:lvl1pPr algn="l">
              <a:defRPr sz="1400" b="0">
                <a:solidFill>
                  <a:schemeClr val="tx1"/>
                </a:solidFill>
              </a:defRPr>
            </a:lvl1pPr>
          </a:lstStyle>
          <a:p>
            <a:pPr>
              <a:defRPr/>
            </a:pPr>
            <a:fld id="{C39B2917-2997-4A43-89F5-89D726AAA33B}" type="datetime1">
              <a:rPr lang="zh-CN" altLang="en-US"/>
              <a:pPr>
                <a:defRPr/>
              </a:pPr>
              <a:t>2024/4/1</a:t>
            </a:fld>
            <a:endParaRPr lang="en-US" altLang="zh-CN"/>
          </a:p>
        </p:txBody>
      </p:sp>
      <p:sp>
        <p:nvSpPr>
          <p:cNvPr id="20" name="Rectangle 19"/>
          <p:cNvSpPr>
            <a:spLocks noGrp="1" noChangeArrowheads="1"/>
          </p:cNvSpPr>
          <p:nvPr>
            <p:ph type="ftr" sz="quarter" idx="11"/>
          </p:nvPr>
        </p:nvSpPr>
        <p:spPr>
          <a:xfrm>
            <a:off x="4165600" y="6245225"/>
            <a:ext cx="3860800" cy="476250"/>
          </a:xfrm>
        </p:spPr>
        <p:txBody>
          <a:bodyPr/>
          <a:lstStyle>
            <a:lvl1pPr algn="ctr">
              <a:defRPr b="0"/>
            </a:lvl1pPr>
          </a:lstStyle>
          <a:p>
            <a:pPr>
              <a:defRPr/>
            </a:pPr>
            <a:r>
              <a:rPr lang="zh-CN" altLang="en-US"/>
              <a:t>南京邮电大学</a:t>
            </a:r>
            <a:endParaRPr lang="en-US" altLang="zh-CN"/>
          </a:p>
        </p:txBody>
      </p:sp>
      <p:sp>
        <p:nvSpPr>
          <p:cNvPr id="21" name="Rectangle 20"/>
          <p:cNvSpPr>
            <a:spLocks noGrp="1" noChangeArrowheads="1"/>
          </p:cNvSpPr>
          <p:nvPr>
            <p:ph type="sldNum" sz="quarter" idx="12"/>
          </p:nvPr>
        </p:nvSpPr>
        <p:spPr>
          <a:xfrm>
            <a:off x="8737600" y="6245225"/>
            <a:ext cx="2844800" cy="476250"/>
          </a:xfrm>
        </p:spPr>
        <p:txBody>
          <a:bodyPr/>
          <a:lstStyle>
            <a:lvl1pPr>
              <a:defRPr/>
            </a:lvl1pPr>
          </a:lstStyle>
          <a:p>
            <a:fld id="{2BEAFABC-ABF3-4E16-ADE5-7EAD9C7610E6}" type="slidenum">
              <a:rPr lang="en-US" altLang="zh-CN"/>
              <a:pPr/>
              <a:t>‹#›</a:t>
            </a:fld>
            <a:endParaRPr lang="en-US" altLang="zh-CN"/>
          </a:p>
        </p:txBody>
      </p:sp>
    </p:spTree>
    <p:extLst>
      <p:ext uri="{BB962C8B-B14F-4D97-AF65-F5344CB8AC3E}">
        <p14:creationId xmlns:p14="http://schemas.microsoft.com/office/powerpoint/2010/main" val="671594732"/>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8EC1A85B-BA30-45E8-9E24-10C2E346433E}" type="datetime1">
              <a:rPr lang="zh-CN" altLang="en-US"/>
              <a:pPr>
                <a:defRPr/>
              </a:pPr>
              <a:t>2024/4/1</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05433A01-00D5-4668-9EE3-734494E1EF4F}" type="slidenum">
              <a:rPr lang="en-US" altLang="zh-CN"/>
              <a:pPr/>
              <a:t>‹#›</a:t>
            </a:fld>
            <a:endParaRPr lang="en-US" altLang="zh-CN"/>
          </a:p>
        </p:txBody>
      </p:sp>
    </p:spTree>
    <p:extLst>
      <p:ext uri="{BB962C8B-B14F-4D97-AF65-F5344CB8AC3E}">
        <p14:creationId xmlns:p14="http://schemas.microsoft.com/office/powerpoint/2010/main" val="638213648"/>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dt" sz="half" idx="10"/>
          </p:nvPr>
        </p:nvSpPr>
        <p:spPr>
          <a:ln/>
        </p:spPr>
        <p:txBody>
          <a:bodyPr/>
          <a:lstStyle>
            <a:lvl1pPr>
              <a:defRPr/>
            </a:lvl1pPr>
          </a:lstStyle>
          <a:p>
            <a:pPr>
              <a:defRPr/>
            </a:pPr>
            <a:fld id="{89B2FBCA-4963-4D39-8EA8-D7A74FBE94C9}" type="datetime1">
              <a:rPr lang="zh-CN" altLang="en-US"/>
              <a:pPr>
                <a:defRPr/>
              </a:pPr>
              <a:t>2024/4/1</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C6F0918F-40BA-4E4F-87C0-3A98D5E2FACD}" type="slidenum">
              <a:rPr lang="en-US" altLang="zh-CN"/>
              <a:pPr/>
              <a:t>‹#›</a:t>
            </a:fld>
            <a:endParaRPr lang="en-US" altLang="zh-CN"/>
          </a:p>
        </p:txBody>
      </p:sp>
    </p:spTree>
    <p:extLst>
      <p:ext uri="{BB962C8B-B14F-4D97-AF65-F5344CB8AC3E}">
        <p14:creationId xmlns:p14="http://schemas.microsoft.com/office/powerpoint/2010/main" val="1682426760"/>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371601"/>
            <a:ext cx="53848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371601"/>
            <a:ext cx="53848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dt" sz="half" idx="10"/>
          </p:nvPr>
        </p:nvSpPr>
        <p:spPr>
          <a:ln/>
        </p:spPr>
        <p:txBody>
          <a:bodyPr/>
          <a:lstStyle>
            <a:lvl1pPr>
              <a:defRPr/>
            </a:lvl1pPr>
          </a:lstStyle>
          <a:p>
            <a:pPr>
              <a:defRPr/>
            </a:pPr>
            <a:fld id="{72290082-6ED0-4E99-963A-14D3CAD27FB3}" type="datetime1">
              <a:rPr lang="zh-CN" altLang="en-US"/>
              <a:pPr>
                <a:defRPr/>
              </a:pPr>
              <a:t>2024/4/1</a:t>
            </a:fld>
            <a:r>
              <a:rPr lang="en-US" altLang="zh-CN"/>
              <a:t>www.themegallery.com</a:t>
            </a:r>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fld id="{4B05490A-331F-42D4-BBF0-82F7373FE033}" type="slidenum">
              <a:rPr lang="en-US" altLang="zh-CN"/>
              <a:pPr/>
              <a:t>‹#›</a:t>
            </a:fld>
            <a:endParaRPr lang="en-US" altLang="zh-CN"/>
          </a:p>
        </p:txBody>
      </p:sp>
    </p:spTree>
    <p:extLst>
      <p:ext uri="{BB962C8B-B14F-4D97-AF65-F5344CB8AC3E}">
        <p14:creationId xmlns:p14="http://schemas.microsoft.com/office/powerpoint/2010/main" val="219719758"/>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dt" sz="half" idx="10"/>
          </p:nvPr>
        </p:nvSpPr>
        <p:spPr>
          <a:ln/>
        </p:spPr>
        <p:txBody>
          <a:bodyPr/>
          <a:lstStyle>
            <a:lvl1pPr>
              <a:defRPr/>
            </a:lvl1pPr>
          </a:lstStyle>
          <a:p>
            <a:pPr>
              <a:defRPr/>
            </a:pPr>
            <a:fld id="{3E8EA903-5C79-40F2-8B55-A76C32A271FA}" type="datetime1">
              <a:rPr lang="zh-CN" altLang="en-US"/>
              <a:pPr>
                <a:defRPr/>
              </a:pPr>
              <a:t>2024/4/1</a:t>
            </a:fld>
            <a:r>
              <a:rPr lang="en-US" altLang="zh-CN"/>
              <a:t>www.themegallery.com</a:t>
            </a:r>
          </a:p>
        </p:txBody>
      </p:sp>
      <p:sp>
        <p:nvSpPr>
          <p:cNvPr id="8"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9" name="Rectangle 10"/>
          <p:cNvSpPr>
            <a:spLocks noGrp="1" noChangeArrowheads="1"/>
          </p:cNvSpPr>
          <p:nvPr>
            <p:ph type="sldNum" sz="quarter" idx="12"/>
          </p:nvPr>
        </p:nvSpPr>
        <p:spPr>
          <a:ln/>
        </p:spPr>
        <p:txBody>
          <a:bodyPr/>
          <a:lstStyle>
            <a:lvl1pPr>
              <a:defRPr/>
            </a:lvl1pPr>
          </a:lstStyle>
          <a:p>
            <a:fld id="{CF45DA19-CBF9-456A-B336-11F72DE62058}" type="slidenum">
              <a:rPr lang="en-US" altLang="zh-CN"/>
              <a:pPr/>
              <a:t>‹#›</a:t>
            </a:fld>
            <a:endParaRPr lang="en-US" altLang="zh-CN"/>
          </a:p>
        </p:txBody>
      </p:sp>
    </p:spTree>
    <p:extLst>
      <p:ext uri="{BB962C8B-B14F-4D97-AF65-F5344CB8AC3E}">
        <p14:creationId xmlns:p14="http://schemas.microsoft.com/office/powerpoint/2010/main" val="3991437582"/>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dt" sz="half" idx="10"/>
          </p:nvPr>
        </p:nvSpPr>
        <p:spPr>
          <a:ln/>
        </p:spPr>
        <p:txBody>
          <a:bodyPr/>
          <a:lstStyle>
            <a:lvl1pPr>
              <a:defRPr/>
            </a:lvl1pPr>
          </a:lstStyle>
          <a:p>
            <a:pPr>
              <a:defRPr/>
            </a:pPr>
            <a:fld id="{12189782-4D24-474E-8024-B5F61F651494}" type="datetime1">
              <a:rPr lang="zh-CN" altLang="en-US"/>
              <a:pPr>
                <a:defRPr/>
              </a:pPr>
              <a:t>2024/4/1</a:t>
            </a:fld>
            <a:r>
              <a:rPr lang="en-US" altLang="zh-CN"/>
              <a:t>www.themegallery.com</a:t>
            </a:r>
          </a:p>
        </p:txBody>
      </p:sp>
      <p:sp>
        <p:nvSpPr>
          <p:cNvPr id="4"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5" name="Rectangle 10"/>
          <p:cNvSpPr>
            <a:spLocks noGrp="1" noChangeArrowheads="1"/>
          </p:cNvSpPr>
          <p:nvPr>
            <p:ph type="sldNum" sz="quarter" idx="12"/>
          </p:nvPr>
        </p:nvSpPr>
        <p:spPr>
          <a:ln/>
        </p:spPr>
        <p:txBody>
          <a:bodyPr/>
          <a:lstStyle>
            <a:lvl1pPr>
              <a:defRPr/>
            </a:lvl1pPr>
          </a:lstStyle>
          <a:p>
            <a:fld id="{8C62EABF-8D92-4749-A4E8-501A580B67D8}" type="slidenum">
              <a:rPr lang="en-US" altLang="zh-CN"/>
              <a:pPr/>
              <a:t>‹#›</a:t>
            </a:fld>
            <a:endParaRPr lang="en-US" altLang="zh-CN"/>
          </a:p>
        </p:txBody>
      </p:sp>
    </p:spTree>
    <p:extLst>
      <p:ext uri="{BB962C8B-B14F-4D97-AF65-F5344CB8AC3E}">
        <p14:creationId xmlns:p14="http://schemas.microsoft.com/office/powerpoint/2010/main" val="1287584585"/>
      </p:ext>
    </p:extLst>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fld id="{54DD459C-368E-460B-A234-D63558113967}" type="datetime1">
              <a:rPr lang="zh-CN" altLang="en-US"/>
              <a:pPr>
                <a:defRPr/>
              </a:pPr>
              <a:t>2024/4/1</a:t>
            </a:fld>
            <a:r>
              <a:rPr lang="en-US" altLang="zh-CN"/>
              <a:t>www.themegallery.com</a:t>
            </a:r>
          </a:p>
        </p:txBody>
      </p:sp>
      <p:sp>
        <p:nvSpPr>
          <p:cNvPr id="3"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4" name="Rectangle 10"/>
          <p:cNvSpPr>
            <a:spLocks noGrp="1" noChangeArrowheads="1"/>
          </p:cNvSpPr>
          <p:nvPr>
            <p:ph type="sldNum" sz="quarter" idx="12"/>
          </p:nvPr>
        </p:nvSpPr>
        <p:spPr>
          <a:ln/>
        </p:spPr>
        <p:txBody>
          <a:bodyPr/>
          <a:lstStyle>
            <a:lvl1pPr>
              <a:defRPr/>
            </a:lvl1pPr>
          </a:lstStyle>
          <a:p>
            <a:fld id="{0A968537-14F9-4D60-87B1-298BA42C0836}" type="slidenum">
              <a:rPr lang="en-US" altLang="zh-CN"/>
              <a:pPr/>
              <a:t>‹#›</a:t>
            </a:fld>
            <a:endParaRPr lang="en-US" altLang="zh-CN"/>
          </a:p>
        </p:txBody>
      </p:sp>
    </p:spTree>
    <p:extLst>
      <p:ext uri="{BB962C8B-B14F-4D97-AF65-F5344CB8AC3E}">
        <p14:creationId xmlns:p14="http://schemas.microsoft.com/office/powerpoint/2010/main" val="4287415445"/>
      </p:ext>
    </p:extLst>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A0066362-66A0-4DB9-82B6-A95A3DF81E07}" type="datetime1">
              <a:rPr lang="zh-CN" altLang="en-US"/>
              <a:pPr>
                <a:defRPr/>
              </a:pPr>
              <a:t>2024/4/1</a:t>
            </a:fld>
            <a:r>
              <a:rPr lang="en-US" altLang="zh-CN"/>
              <a:t>www.themegallery.com</a:t>
            </a:r>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fld id="{AA7CDE0C-8130-4CD5-9495-364B5FA8E81D}" type="slidenum">
              <a:rPr lang="en-US" altLang="zh-CN"/>
              <a:pPr/>
              <a:t>‹#›</a:t>
            </a:fld>
            <a:endParaRPr lang="en-US" altLang="zh-CN"/>
          </a:p>
        </p:txBody>
      </p:sp>
    </p:spTree>
    <p:extLst>
      <p:ext uri="{BB962C8B-B14F-4D97-AF65-F5344CB8AC3E}">
        <p14:creationId xmlns:p14="http://schemas.microsoft.com/office/powerpoint/2010/main" val="4052808641"/>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4"/>
          <p:cNvSpPr>
            <a:spLocks noGrp="1" noChangeArrowheads="1"/>
          </p:cNvSpPr>
          <p:nvPr>
            <p:ph type="dt" sz="half" idx="10"/>
          </p:nvPr>
        </p:nvSpPr>
        <p:spPr>
          <a:ln/>
        </p:spPr>
        <p:txBody>
          <a:bodyPr/>
          <a:lstStyle>
            <a:lvl1pPr>
              <a:defRPr/>
            </a:lvl1pPr>
          </a:lstStyle>
          <a:p>
            <a:pPr>
              <a:defRPr/>
            </a:pPr>
            <a:fld id="{70B9CD59-C6B3-48AC-BA8D-47BA9FD3F0E0}" type="datetime1">
              <a:rPr lang="zh-CN" altLang="en-US"/>
              <a:pPr>
                <a:defRPr/>
              </a:pPr>
              <a:t>2024/4/1</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FCB47EE9-A421-487B-A105-C64E86845292}"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894596445"/>
      </p:ext>
    </p:extLst>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0ED40110-6C28-4FFA-9243-B621E8539C8C}" type="datetime1">
              <a:rPr lang="zh-CN" altLang="en-US"/>
              <a:pPr>
                <a:defRPr/>
              </a:pPr>
              <a:t>2024/4/1</a:t>
            </a:fld>
            <a:r>
              <a:rPr lang="en-US" altLang="zh-CN"/>
              <a:t>www.themegallery.com</a:t>
            </a:r>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fld id="{CE28BD73-3199-47CE-B983-7E177C953033}" type="slidenum">
              <a:rPr lang="en-US" altLang="zh-CN"/>
              <a:pPr/>
              <a:t>‹#›</a:t>
            </a:fld>
            <a:endParaRPr lang="en-US" altLang="zh-CN"/>
          </a:p>
        </p:txBody>
      </p:sp>
    </p:spTree>
    <p:extLst>
      <p:ext uri="{BB962C8B-B14F-4D97-AF65-F5344CB8AC3E}">
        <p14:creationId xmlns:p14="http://schemas.microsoft.com/office/powerpoint/2010/main" val="4126835870"/>
      </p:ext>
    </p:extLst>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0A0B95E1-C543-415B-8DDF-39B24C257997}" type="datetime1">
              <a:rPr lang="zh-CN" altLang="en-US"/>
              <a:pPr>
                <a:defRPr/>
              </a:pPr>
              <a:t>2024/4/1</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E20E8796-E567-4911-8642-AA35C871F1FD}" type="slidenum">
              <a:rPr lang="en-US" altLang="zh-CN"/>
              <a:pPr/>
              <a:t>‹#›</a:t>
            </a:fld>
            <a:endParaRPr lang="en-US" altLang="zh-CN"/>
          </a:p>
        </p:txBody>
      </p:sp>
    </p:spTree>
    <p:extLst>
      <p:ext uri="{BB962C8B-B14F-4D97-AF65-F5344CB8AC3E}">
        <p14:creationId xmlns:p14="http://schemas.microsoft.com/office/powerpoint/2010/main" val="3376341508"/>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20200" y="274639"/>
            <a:ext cx="2870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407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7F72A73F-ECF5-4D8C-83D2-EED0569C636F}" type="datetime1">
              <a:rPr lang="zh-CN" altLang="en-US"/>
              <a:pPr>
                <a:defRPr/>
              </a:pPr>
              <a:t>2024/4/1</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03702726-681E-431E-8E38-38BB8A0056FE}" type="slidenum">
              <a:rPr lang="en-US" altLang="zh-CN"/>
              <a:pPr/>
              <a:t>‹#›</a:t>
            </a:fld>
            <a:endParaRPr lang="en-US" altLang="zh-CN"/>
          </a:p>
        </p:txBody>
      </p:sp>
    </p:spTree>
    <p:extLst>
      <p:ext uri="{BB962C8B-B14F-4D97-AF65-F5344CB8AC3E}">
        <p14:creationId xmlns:p14="http://schemas.microsoft.com/office/powerpoint/2010/main" val="2112834663"/>
      </p:ext>
    </p:extLst>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Freeform 2"/>
          <p:cNvSpPr>
            <a:spLocks/>
          </p:cNvSpPr>
          <p:nvPr/>
        </p:nvSpPr>
        <p:spPr bwMode="gray">
          <a:xfrm>
            <a:off x="-4233" y="-7938"/>
            <a:ext cx="12232217" cy="4392613"/>
          </a:xfrm>
          <a:custGeom>
            <a:avLst/>
            <a:gdLst>
              <a:gd name="T0" fmla="*/ 0 w 5806"/>
              <a:gd name="T1" fmla="*/ 0 h 2767"/>
              <a:gd name="T2" fmla="*/ 0 w 5806"/>
              <a:gd name="T3" fmla="*/ 2767 h 2767"/>
              <a:gd name="T4" fmla="*/ 5806 w 5806"/>
              <a:gd name="T5" fmla="*/ 726 h 2767"/>
              <a:gd name="T6" fmla="*/ 5806 w 5806"/>
              <a:gd name="T7" fmla="*/ 0 h 2767"/>
              <a:gd name="T8" fmla="*/ 0 w 5806"/>
              <a:gd name="T9" fmla="*/ 0 h 2767"/>
            </a:gdLst>
            <a:ahLst/>
            <a:cxnLst>
              <a:cxn ang="0">
                <a:pos x="T0" y="T1"/>
              </a:cxn>
              <a:cxn ang="0">
                <a:pos x="T2" y="T3"/>
              </a:cxn>
              <a:cxn ang="0">
                <a:pos x="T4" y="T5"/>
              </a:cxn>
              <a:cxn ang="0">
                <a:pos x="T6" y="T7"/>
              </a:cxn>
              <a:cxn ang="0">
                <a:pos x="T8" y="T9"/>
              </a:cxn>
            </a:cxnLst>
            <a:rect l="0" t="0" r="r" b="b"/>
            <a:pathLst>
              <a:path w="5806" h="2767">
                <a:moveTo>
                  <a:pt x="0" y="0"/>
                </a:moveTo>
                <a:lnTo>
                  <a:pt x="0" y="2767"/>
                </a:lnTo>
                <a:lnTo>
                  <a:pt x="5806" y="726"/>
                </a:lnTo>
                <a:lnTo>
                  <a:pt x="5806" y="0"/>
                </a:lnTo>
                <a:lnTo>
                  <a:pt x="0" y="0"/>
                </a:lnTo>
                <a:close/>
              </a:path>
            </a:pathLst>
          </a:custGeom>
          <a:gradFill rotWithShape="1">
            <a:gsLst>
              <a:gs pos="0">
                <a:schemeClr val="bg1">
                  <a:gamma/>
                  <a:shade val="46275"/>
                  <a:invGamma/>
                </a:schemeClr>
              </a:gs>
              <a:gs pos="100000">
                <a:schemeClr val="bg1"/>
              </a:gs>
            </a:gsLst>
            <a:lin ang="18900000" scaled="1"/>
          </a:gradFill>
          <a:ln>
            <a:noFill/>
          </a:ln>
          <a:effectLst/>
          <a:extLst>
            <a:ext uri="{91240B29-F687-4F45-9708-019B960494DF}">
              <a14:hiddenLine xmlns:a14="http://schemas.microsoft.com/office/drawing/2010/main" w="381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5" name="Rectangle 3"/>
          <p:cNvSpPr>
            <a:spLocks noChangeArrowheads="1"/>
          </p:cNvSpPr>
          <p:nvPr/>
        </p:nvSpPr>
        <p:spPr bwMode="ltGray">
          <a:xfrm>
            <a:off x="0" y="1628775"/>
            <a:ext cx="10033000" cy="71438"/>
          </a:xfrm>
          <a:prstGeom prst="rect">
            <a:avLst/>
          </a:prstGeom>
          <a:gradFill rotWithShape="1">
            <a:gsLst>
              <a:gs pos="0">
                <a:schemeClr val="accent1"/>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6" name="Text Box 9"/>
          <p:cNvSpPr txBox="1">
            <a:spLocks noChangeArrowheads="1"/>
          </p:cNvSpPr>
          <p:nvPr/>
        </p:nvSpPr>
        <p:spPr bwMode="black">
          <a:xfrm>
            <a:off x="4123267" y="5318126"/>
            <a:ext cx="3962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defRPr/>
            </a:pPr>
            <a:r>
              <a:rPr lang="zh-CN" altLang="en-US" sz="2000" b="1">
                <a:solidFill>
                  <a:srgbClr val="080808"/>
                </a:solidFill>
              </a:rPr>
              <a:t>南京邮电大学</a:t>
            </a:r>
          </a:p>
        </p:txBody>
      </p:sp>
      <p:sp>
        <p:nvSpPr>
          <p:cNvPr id="14340" name="Rectangle 4"/>
          <p:cNvSpPr>
            <a:spLocks noGrp="1" noChangeArrowheads="1"/>
          </p:cNvSpPr>
          <p:nvPr>
            <p:ph type="ctrTitle" sz="quarter"/>
          </p:nvPr>
        </p:nvSpPr>
        <p:spPr bwMode="white">
          <a:xfrm>
            <a:off x="711200" y="381000"/>
            <a:ext cx="10668000" cy="1219200"/>
          </a:xfrm>
          <a:extLst>
            <a:ext uri="{AF507438-7753-43E0-B8FC-AC1667EBCBE1}">
              <a14:hiddenEffects xmlns:a14="http://schemas.microsoft.com/office/drawing/2010/main">
                <a:effectLst>
                  <a:outerShdw dist="35921" dir="2700000" algn="ctr" rotWithShape="0">
                    <a:schemeClr val="tx2"/>
                  </a:outerShdw>
                </a:effectLst>
              </a14:hiddenEffects>
            </a:ext>
          </a:extLst>
        </p:spPr>
        <p:txBody>
          <a:bodyPr/>
          <a:lstStyle>
            <a:lvl1pPr algn="l">
              <a:defRPr sz="4000"/>
            </a:lvl1pPr>
          </a:lstStyle>
          <a:p>
            <a:pPr lvl="0"/>
            <a:r>
              <a:rPr lang="en-US" altLang="zh-CN" noProof="0"/>
              <a:t>Click to edit Master title style</a:t>
            </a:r>
          </a:p>
        </p:txBody>
      </p:sp>
      <p:sp>
        <p:nvSpPr>
          <p:cNvPr id="14341" name="Rectangle 5"/>
          <p:cNvSpPr>
            <a:spLocks noGrp="1" noChangeArrowheads="1"/>
          </p:cNvSpPr>
          <p:nvPr>
            <p:ph type="subTitle" sz="quarter" idx="1"/>
          </p:nvPr>
        </p:nvSpPr>
        <p:spPr bwMode="white">
          <a:xfrm>
            <a:off x="711200" y="1828800"/>
            <a:ext cx="8128000" cy="533400"/>
          </a:xfrm>
        </p:spPr>
        <p:txBody>
          <a:bodyPr/>
          <a:lstStyle>
            <a:lvl1pPr marL="0" indent="0">
              <a:buFont typeface="Wingdings" pitchFamily="2" charset="2"/>
              <a:buNone/>
              <a:defRPr sz="2400" b="0"/>
            </a:lvl1pPr>
          </a:lstStyle>
          <a:p>
            <a:pPr lvl="0"/>
            <a:r>
              <a:rPr lang="en-US" altLang="zh-CN" noProof="0"/>
              <a:t>Click to edit Master subtitle style</a:t>
            </a:r>
          </a:p>
        </p:txBody>
      </p:sp>
      <p:sp>
        <p:nvSpPr>
          <p:cNvPr id="7" name="Rectangle 6"/>
          <p:cNvSpPr>
            <a:spLocks noGrp="1" noChangeArrowheads="1"/>
          </p:cNvSpPr>
          <p:nvPr>
            <p:ph type="dt" sz="quarter" idx="10"/>
          </p:nvPr>
        </p:nvSpPr>
        <p:spPr bwMode="auto">
          <a:xfrm>
            <a:off x="609600" y="6477001"/>
            <a:ext cx="2844800" cy="244475"/>
          </a:xfrm>
        </p:spPr>
        <p:txBody>
          <a:bodyPr/>
          <a:lstStyle>
            <a:lvl1pPr>
              <a:defRPr/>
            </a:lvl1pPr>
          </a:lstStyle>
          <a:p>
            <a:pPr>
              <a:defRPr/>
            </a:pPr>
            <a:fld id="{33878593-E705-4918-9B35-BC29F505256A}" type="datetime1">
              <a:rPr lang="zh-CN" altLang="en-US"/>
              <a:pPr>
                <a:defRPr/>
              </a:pPr>
              <a:t>2024/4/1</a:t>
            </a:fld>
            <a:endParaRPr lang="en-US" altLang="zh-CN"/>
          </a:p>
        </p:txBody>
      </p:sp>
      <p:sp>
        <p:nvSpPr>
          <p:cNvPr id="8" name="Rectangle 7"/>
          <p:cNvSpPr>
            <a:spLocks noGrp="1" noChangeArrowheads="1"/>
          </p:cNvSpPr>
          <p:nvPr>
            <p:ph type="ftr" sz="quarter" idx="11"/>
          </p:nvPr>
        </p:nvSpPr>
        <p:spPr bwMode="auto">
          <a:xfrm>
            <a:off x="4165600" y="6477001"/>
            <a:ext cx="3860800" cy="244475"/>
          </a:xfrm>
        </p:spPr>
        <p:txBody>
          <a:bodyPr/>
          <a:lstStyle>
            <a:lvl1pPr algn="ctr">
              <a:defRPr/>
            </a:lvl1pPr>
          </a:lstStyle>
          <a:p>
            <a:pPr>
              <a:defRPr/>
            </a:pPr>
            <a:r>
              <a:rPr lang="zh-CN" altLang="en-US"/>
              <a:t>南京邮电大学</a:t>
            </a:r>
            <a:endParaRPr lang="en-US" altLang="zh-CN"/>
          </a:p>
        </p:txBody>
      </p:sp>
      <p:sp>
        <p:nvSpPr>
          <p:cNvPr id="9" name="Rectangle 8"/>
          <p:cNvSpPr>
            <a:spLocks noGrp="1" noChangeArrowheads="1"/>
          </p:cNvSpPr>
          <p:nvPr>
            <p:ph type="sldNum" sz="quarter" idx="12"/>
          </p:nvPr>
        </p:nvSpPr>
        <p:spPr bwMode="auto">
          <a:xfrm>
            <a:off x="8737600" y="6477001"/>
            <a:ext cx="2844800" cy="244475"/>
          </a:xfrm>
        </p:spPr>
        <p:txBody>
          <a:bodyPr/>
          <a:lstStyle>
            <a:lvl1pPr>
              <a:defRPr/>
            </a:lvl1pPr>
          </a:lstStyle>
          <a:p>
            <a:fld id="{00824255-A1A1-4EDD-B01D-3891ADFEC7A8}" type="slidenum">
              <a:rPr lang="en-US" altLang="zh-CN"/>
              <a:pPr/>
              <a:t>‹#›</a:t>
            </a:fld>
            <a:endParaRPr lang="en-US" altLang="zh-CN"/>
          </a:p>
        </p:txBody>
      </p:sp>
    </p:spTree>
    <p:extLst>
      <p:ext uri="{BB962C8B-B14F-4D97-AF65-F5344CB8AC3E}">
        <p14:creationId xmlns:p14="http://schemas.microsoft.com/office/powerpoint/2010/main" val="4242302113"/>
      </p:ext>
    </p:extLst>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B4CEEBAE-26F8-42E4-BE99-781BA50A0D19}" type="datetime1">
              <a:rPr lang="zh-CN" altLang="en-US"/>
              <a:pPr>
                <a:defRPr/>
              </a:pPr>
              <a:t>2024/4/1</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57D9C581-510D-4192-B8CF-DF72EDE8E2CE}" type="slidenum">
              <a:rPr lang="en-US" altLang="zh-CN"/>
              <a:pPr/>
              <a:t>‹#›</a:t>
            </a:fld>
            <a:endParaRPr lang="en-US" altLang="zh-CN"/>
          </a:p>
        </p:txBody>
      </p:sp>
    </p:spTree>
    <p:extLst>
      <p:ext uri="{BB962C8B-B14F-4D97-AF65-F5344CB8AC3E}">
        <p14:creationId xmlns:p14="http://schemas.microsoft.com/office/powerpoint/2010/main" val="1869311659"/>
      </p:ext>
    </p:extLst>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fld id="{ADAD67AC-4A86-4BB3-9F4D-D5A5B3355EB1}" type="datetime1">
              <a:rPr lang="zh-CN" altLang="en-US"/>
              <a:pPr>
                <a:defRPr/>
              </a:pPr>
              <a:t>2024/4/1</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DACEFA38-11E8-4A95-BAF5-55BF73EB87C1}" type="slidenum">
              <a:rPr lang="en-US" altLang="zh-CN"/>
              <a:pPr/>
              <a:t>‹#›</a:t>
            </a:fld>
            <a:endParaRPr lang="en-US" altLang="zh-CN"/>
          </a:p>
        </p:txBody>
      </p:sp>
    </p:spTree>
    <p:extLst>
      <p:ext uri="{BB962C8B-B14F-4D97-AF65-F5344CB8AC3E}">
        <p14:creationId xmlns:p14="http://schemas.microsoft.com/office/powerpoint/2010/main" val="2219084691"/>
      </p:ext>
    </p:extLst>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85876"/>
            <a:ext cx="5384800" cy="5038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85876"/>
            <a:ext cx="5384800" cy="5038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B94672DC-3D83-465D-9984-9CBB359B73C0}" type="datetime1">
              <a:rPr lang="zh-CN" altLang="en-US"/>
              <a:pPr>
                <a:defRPr/>
              </a:pPr>
              <a:t>2024/4/1</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a:ln/>
        </p:spPr>
        <p:txBody>
          <a:bodyPr/>
          <a:lstStyle>
            <a:lvl1pPr>
              <a:defRPr/>
            </a:lvl1pPr>
          </a:lstStyle>
          <a:p>
            <a:fld id="{B5BBA836-31CB-4437-9338-57EBB3408E06}" type="slidenum">
              <a:rPr lang="en-US" altLang="zh-CN"/>
              <a:pPr/>
              <a:t>‹#›</a:t>
            </a:fld>
            <a:endParaRPr lang="en-US" altLang="zh-CN"/>
          </a:p>
        </p:txBody>
      </p:sp>
    </p:spTree>
    <p:extLst>
      <p:ext uri="{BB962C8B-B14F-4D97-AF65-F5344CB8AC3E}">
        <p14:creationId xmlns:p14="http://schemas.microsoft.com/office/powerpoint/2010/main" val="477069528"/>
      </p:ext>
    </p:extLst>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ln/>
        </p:spPr>
        <p:txBody>
          <a:bodyPr/>
          <a:lstStyle>
            <a:lvl1pPr>
              <a:defRPr/>
            </a:lvl1pPr>
          </a:lstStyle>
          <a:p>
            <a:pPr>
              <a:defRPr/>
            </a:pPr>
            <a:fld id="{9731D331-3B1B-45E9-AE2E-0A9C83607399}" type="datetime1">
              <a:rPr lang="zh-CN" altLang="en-US"/>
              <a:pPr>
                <a:defRPr/>
              </a:pPr>
              <a:t>2024/4/1</a:t>
            </a:fld>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9" name="Rectangle 8"/>
          <p:cNvSpPr>
            <a:spLocks noGrp="1" noChangeArrowheads="1"/>
          </p:cNvSpPr>
          <p:nvPr>
            <p:ph type="sldNum" sz="quarter" idx="12"/>
          </p:nvPr>
        </p:nvSpPr>
        <p:spPr>
          <a:ln/>
        </p:spPr>
        <p:txBody>
          <a:bodyPr/>
          <a:lstStyle>
            <a:lvl1pPr>
              <a:defRPr/>
            </a:lvl1pPr>
          </a:lstStyle>
          <a:p>
            <a:fld id="{0A46E6E9-DF78-4EFB-BCA7-C0F6DEC7E6EA}" type="slidenum">
              <a:rPr lang="en-US" altLang="zh-CN"/>
              <a:pPr/>
              <a:t>‹#›</a:t>
            </a:fld>
            <a:endParaRPr lang="en-US" altLang="zh-CN"/>
          </a:p>
        </p:txBody>
      </p:sp>
    </p:spTree>
    <p:extLst>
      <p:ext uri="{BB962C8B-B14F-4D97-AF65-F5344CB8AC3E}">
        <p14:creationId xmlns:p14="http://schemas.microsoft.com/office/powerpoint/2010/main" val="2003617225"/>
      </p:ext>
    </p:extLst>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fld id="{7ADD215F-91F4-4C4E-B6F7-12BEF52BB3B1}" type="datetime1">
              <a:rPr lang="zh-CN" altLang="en-US"/>
              <a:pPr>
                <a:defRPr/>
              </a:pPr>
              <a:t>2024/4/1</a:t>
            </a:fld>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5" name="Rectangle 8"/>
          <p:cNvSpPr>
            <a:spLocks noGrp="1" noChangeArrowheads="1"/>
          </p:cNvSpPr>
          <p:nvPr>
            <p:ph type="sldNum" sz="quarter" idx="12"/>
          </p:nvPr>
        </p:nvSpPr>
        <p:spPr>
          <a:ln/>
        </p:spPr>
        <p:txBody>
          <a:bodyPr/>
          <a:lstStyle>
            <a:lvl1pPr>
              <a:defRPr/>
            </a:lvl1pPr>
          </a:lstStyle>
          <a:p>
            <a:fld id="{BA7654DB-DD9A-4A4B-B257-D46BBF997049}" type="slidenum">
              <a:rPr lang="en-US" altLang="zh-CN"/>
              <a:pPr/>
              <a:t>‹#›</a:t>
            </a:fld>
            <a:endParaRPr lang="en-US" altLang="zh-CN"/>
          </a:p>
        </p:txBody>
      </p:sp>
    </p:spTree>
    <p:extLst>
      <p:ext uri="{BB962C8B-B14F-4D97-AF65-F5344CB8AC3E}">
        <p14:creationId xmlns:p14="http://schemas.microsoft.com/office/powerpoint/2010/main" val="993163092"/>
      </p:ext>
    </p:extLst>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fld id="{872E7BB7-2175-41FC-BF4A-D13A9BA86AAD}" type="datetime1">
              <a:rPr lang="zh-CN" altLang="en-US"/>
              <a:pPr>
                <a:defRPr/>
              </a:pPr>
              <a:t>2024/4/1</a:t>
            </a:fld>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4" name="Rectangle 8"/>
          <p:cNvSpPr>
            <a:spLocks noGrp="1" noChangeArrowheads="1"/>
          </p:cNvSpPr>
          <p:nvPr>
            <p:ph type="sldNum" sz="quarter" idx="12"/>
          </p:nvPr>
        </p:nvSpPr>
        <p:spPr>
          <a:ln/>
        </p:spPr>
        <p:txBody>
          <a:bodyPr/>
          <a:lstStyle>
            <a:lvl1pPr>
              <a:defRPr/>
            </a:lvl1pPr>
          </a:lstStyle>
          <a:p>
            <a:fld id="{3E2A4687-139C-4A0F-8451-33A5F78CF5CD}" type="slidenum">
              <a:rPr lang="en-US" altLang="zh-CN"/>
              <a:pPr/>
              <a:t>‹#›</a:t>
            </a:fld>
            <a:endParaRPr lang="en-US" altLang="zh-CN"/>
          </a:p>
        </p:txBody>
      </p:sp>
    </p:spTree>
    <p:extLst>
      <p:ext uri="{BB962C8B-B14F-4D97-AF65-F5344CB8AC3E}">
        <p14:creationId xmlns:p14="http://schemas.microsoft.com/office/powerpoint/2010/main" val="3470693460"/>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4"/>
          <p:cNvSpPr>
            <a:spLocks noGrp="1" noChangeArrowheads="1"/>
          </p:cNvSpPr>
          <p:nvPr>
            <p:ph type="dt" sz="half" idx="10"/>
          </p:nvPr>
        </p:nvSpPr>
        <p:spPr>
          <a:ln/>
        </p:spPr>
        <p:txBody>
          <a:bodyPr/>
          <a:lstStyle>
            <a:lvl1pPr>
              <a:defRPr/>
            </a:lvl1pPr>
          </a:lstStyle>
          <a:p>
            <a:pPr>
              <a:defRPr/>
            </a:pPr>
            <a:fld id="{5F36667D-029C-44A9-91D6-BA1B90B1BB22}" type="datetime1">
              <a:rPr lang="zh-CN" altLang="en-US"/>
              <a:pPr>
                <a:defRPr/>
              </a:pPr>
              <a:t>2024/4/1</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2E979406-969B-4456-9551-8D1FC85C28D6}"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1491833428"/>
      </p:ext>
    </p:extLst>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5D93A8B3-591D-4241-8847-C43F6689EC78}" type="datetime1">
              <a:rPr lang="zh-CN" altLang="en-US"/>
              <a:pPr>
                <a:defRPr/>
              </a:pPr>
              <a:t>2024/4/1</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a:ln/>
        </p:spPr>
        <p:txBody>
          <a:bodyPr/>
          <a:lstStyle>
            <a:lvl1pPr>
              <a:defRPr/>
            </a:lvl1pPr>
          </a:lstStyle>
          <a:p>
            <a:fld id="{DC5AE3E5-CECA-438E-BA31-45266001D239}" type="slidenum">
              <a:rPr lang="en-US" altLang="zh-CN"/>
              <a:pPr/>
              <a:t>‹#›</a:t>
            </a:fld>
            <a:endParaRPr lang="en-US" altLang="zh-CN"/>
          </a:p>
        </p:txBody>
      </p:sp>
    </p:spTree>
    <p:extLst>
      <p:ext uri="{BB962C8B-B14F-4D97-AF65-F5344CB8AC3E}">
        <p14:creationId xmlns:p14="http://schemas.microsoft.com/office/powerpoint/2010/main" val="2540713779"/>
      </p:ext>
    </p:extLst>
  </p:cSld>
  <p:clrMapOvr>
    <a:masterClrMapping/>
  </p:clrMapOvr>
  <p:transition>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506BBD13-62CD-485C-8827-C919A48B0175}" type="datetime1">
              <a:rPr lang="zh-CN" altLang="en-US"/>
              <a:pPr>
                <a:defRPr/>
              </a:pPr>
              <a:t>2024/4/1</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a:ln/>
        </p:spPr>
        <p:txBody>
          <a:bodyPr/>
          <a:lstStyle>
            <a:lvl1pPr>
              <a:defRPr/>
            </a:lvl1pPr>
          </a:lstStyle>
          <a:p>
            <a:fld id="{8C8AA301-D22E-4136-9917-FFA98B490A4B}" type="slidenum">
              <a:rPr lang="en-US" altLang="zh-CN"/>
              <a:pPr/>
              <a:t>‹#›</a:t>
            </a:fld>
            <a:endParaRPr lang="en-US" altLang="zh-CN"/>
          </a:p>
        </p:txBody>
      </p:sp>
    </p:spTree>
    <p:extLst>
      <p:ext uri="{BB962C8B-B14F-4D97-AF65-F5344CB8AC3E}">
        <p14:creationId xmlns:p14="http://schemas.microsoft.com/office/powerpoint/2010/main" val="2707026967"/>
      </p:ext>
    </p:extLst>
  </p:cSld>
  <p:clrMapOvr>
    <a:masterClrMapping/>
  </p:clrMapOvr>
  <p:transition>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6AB6D6A7-FF19-4F95-9524-72AD3640B0D6}" type="datetime1">
              <a:rPr lang="zh-CN" altLang="en-US"/>
              <a:pPr>
                <a:defRPr/>
              </a:pPr>
              <a:t>2024/4/1</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AAD7D126-E3A9-462A-8050-DB23FFC15283}" type="slidenum">
              <a:rPr lang="en-US" altLang="zh-CN"/>
              <a:pPr/>
              <a:t>‹#›</a:t>
            </a:fld>
            <a:endParaRPr lang="en-US" altLang="zh-CN"/>
          </a:p>
        </p:txBody>
      </p:sp>
    </p:spTree>
    <p:extLst>
      <p:ext uri="{BB962C8B-B14F-4D97-AF65-F5344CB8AC3E}">
        <p14:creationId xmlns:p14="http://schemas.microsoft.com/office/powerpoint/2010/main" val="3272620163"/>
      </p:ext>
    </p:extLst>
  </p:cSld>
  <p:clrMapOvr>
    <a:masterClrMapping/>
  </p:clrMapOvr>
  <p:transition>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15400" y="303214"/>
            <a:ext cx="2768600" cy="60213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03214"/>
            <a:ext cx="8102600" cy="60213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23686A4E-5B90-4A29-A9BE-B3739AEA7277}" type="datetime1">
              <a:rPr lang="zh-CN" altLang="en-US"/>
              <a:pPr>
                <a:defRPr/>
              </a:pPr>
              <a:t>2024/4/1</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E8E0265D-28B1-4061-A845-B0DFA971B44E}" type="slidenum">
              <a:rPr lang="en-US" altLang="zh-CN"/>
              <a:pPr/>
              <a:t>‹#›</a:t>
            </a:fld>
            <a:endParaRPr lang="en-US" altLang="zh-CN"/>
          </a:p>
        </p:txBody>
      </p:sp>
    </p:spTree>
    <p:extLst>
      <p:ext uri="{BB962C8B-B14F-4D97-AF65-F5344CB8AC3E}">
        <p14:creationId xmlns:p14="http://schemas.microsoft.com/office/powerpoint/2010/main" val="4256870806"/>
      </p:ext>
    </p:extLst>
  </p:cSld>
  <p:clrMapOvr>
    <a:masterClrMapping/>
  </p:clrMapOvr>
  <p:transition>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09600" y="303214"/>
            <a:ext cx="11074400" cy="687387"/>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285876"/>
            <a:ext cx="10972800" cy="2443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09600" y="3881438"/>
            <a:ext cx="10972800" cy="24431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E38FA255-F9F2-475E-84C7-86F438497254}" type="datetime1">
              <a:rPr lang="zh-CN" altLang="en-US"/>
              <a:pPr>
                <a:defRPr/>
              </a:pPr>
              <a:t>2024/4/1</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a:ln/>
        </p:spPr>
        <p:txBody>
          <a:bodyPr/>
          <a:lstStyle>
            <a:lvl1pPr>
              <a:defRPr/>
            </a:lvl1pPr>
          </a:lstStyle>
          <a:p>
            <a:fld id="{200DC2A3-9A2D-4F56-A175-EE95DACA98A0}" type="slidenum">
              <a:rPr lang="en-US" altLang="zh-CN"/>
              <a:pPr/>
              <a:t>‹#›</a:t>
            </a:fld>
            <a:endParaRPr lang="en-US" altLang="zh-CN"/>
          </a:p>
        </p:txBody>
      </p:sp>
    </p:spTree>
    <p:extLst>
      <p:ext uri="{BB962C8B-B14F-4D97-AF65-F5344CB8AC3E}">
        <p14:creationId xmlns:p14="http://schemas.microsoft.com/office/powerpoint/2010/main" val="3762066450"/>
      </p:ext>
    </p:extLst>
  </p:cSld>
  <p:clrMapOvr>
    <a:masterClrMapping/>
  </p:clrMapOvr>
  <p:transition>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rgbClr val="FFFFFF"/>
        </a:solidFill>
        <a:effectLst/>
      </p:bgPr>
    </p:bg>
    <p:spTree>
      <p:nvGrpSpPr>
        <p:cNvPr id="1" name=""/>
        <p:cNvGrpSpPr/>
        <p:nvPr/>
      </p:nvGrpSpPr>
      <p:grpSpPr>
        <a:xfrm>
          <a:off x="0" y="0"/>
          <a:ext cx="0" cy="0"/>
          <a:chOff x="0" y="0"/>
          <a:chExt cx="0" cy="0"/>
        </a:xfrm>
      </p:grpSpPr>
      <p:pic>
        <p:nvPicPr>
          <p:cNvPr id="4" name="Picture 2" descr="artplus_nature_naturalcity38_g"/>
          <p:cNvPicPr>
            <a:picLocks noChangeAspect="1" noChangeArrowheads="1"/>
          </p:cNvPicPr>
          <p:nvPr/>
        </p:nvPicPr>
        <p:blipFill>
          <a:blip r:embed="rId2">
            <a:lum bright="6000" contrast="6000"/>
            <a:extLst>
              <a:ext uri="{28A0092B-C50C-407E-A947-70E740481C1C}">
                <a14:useLocalDpi xmlns:a14="http://schemas.microsoft.com/office/drawing/2010/main" val="0"/>
              </a:ext>
            </a:extLst>
          </a:blip>
          <a:srcRect l="12500"/>
          <a:stretch>
            <a:fillRect/>
          </a:stretch>
        </p:blipFill>
        <p:spPr bwMode="auto">
          <a:xfrm>
            <a:off x="2540000" y="4681538"/>
            <a:ext cx="2626784" cy="179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artplus_nature_naturalcity38_g"/>
          <p:cNvPicPr>
            <a:picLocks noChangeAspect="1" noChangeArrowheads="1"/>
          </p:cNvPicPr>
          <p:nvPr/>
        </p:nvPicPr>
        <p:blipFill>
          <a:blip r:embed="rId2">
            <a:lum bright="6000" contrast="6000"/>
            <a:extLst>
              <a:ext uri="{28A0092B-C50C-407E-A947-70E740481C1C}">
                <a14:useLocalDpi xmlns:a14="http://schemas.microsoft.com/office/drawing/2010/main" val="0"/>
              </a:ext>
            </a:extLst>
          </a:blip>
          <a:srcRect l="12500"/>
          <a:stretch>
            <a:fillRect/>
          </a:stretch>
        </p:blipFill>
        <p:spPr bwMode="auto">
          <a:xfrm>
            <a:off x="0" y="3205164"/>
            <a:ext cx="3987800"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artplus_nature_naturalcity38_e"/>
          <p:cNvPicPr>
            <a:picLocks noChangeAspect="1" noChangeArrowheads="1"/>
          </p:cNvPicPr>
          <p:nvPr/>
        </p:nvPicPr>
        <p:blipFill>
          <a:blip r:embed="rId3">
            <a:extLst>
              <a:ext uri="{28A0092B-C50C-407E-A947-70E740481C1C}">
                <a14:useLocalDpi xmlns:a14="http://schemas.microsoft.com/office/drawing/2010/main" val="0"/>
              </a:ext>
            </a:extLst>
          </a:blip>
          <a:srcRect b="11525"/>
          <a:stretch>
            <a:fillRect/>
          </a:stretch>
        </p:blipFill>
        <p:spPr bwMode="auto">
          <a:xfrm>
            <a:off x="0" y="4114800"/>
            <a:ext cx="12192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5"/>
          <p:cNvGrpSpPr>
            <a:grpSpLocks/>
          </p:cNvGrpSpPr>
          <p:nvPr/>
        </p:nvGrpSpPr>
        <p:grpSpPr bwMode="auto">
          <a:xfrm>
            <a:off x="0" y="0"/>
            <a:ext cx="12192000" cy="3200400"/>
            <a:chOff x="0" y="0"/>
            <a:chExt cx="5760" cy="2016"/>
          </a:xfrm>
        </p:grpSpPr>
        <p:pic>
          <p:nvPicPr>
            <p:cNvPr id="8" name="Picture 6" descr="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760" cy="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0"/>
              <a:ext cx="858" cy="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Picture 14" descr="water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01" y="914400"/>
            <a:ext cx="11557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Rectangle 9"/>
          <p:cNvSpPr>
            <a:spLocks noGrp="1" noChangeArrowheads="1"/>
          </p:cNvSpPr>
          <p:nvPr>
            <p:ph type="subTitle" idx="1"/>
          </p:nvPr>
        </p:nvSpPr>
        <p:spPr>
          <a:xfrm>
            <a:off x="1422400" y="3581400"/>
            <a:ext cx="9347200" cy="381000"/>
          </a:xfrm>
          <a:extLs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lvl1pPr marL="0" indent="0" algn="ctr">
              <a:buFont typeface="Wingdings" pitchFamily="2" charset="2"/>
              <a:buNone/>
              <a:defRPr sz="2000" b="0">
                <a:solidFill>
                  <a:schemeClr val="accent6">
                    <a:lumMod val="75000"/>
                  </a:schemeClr>
                </a:solidFill>
              </a:defRPr>
            </a:lvl1pPr>
          </a:lstStyle>
          <a:p>
            <a:pPr lvl="0"/>
            <a:r>
              <a:rPr lang="zh-CN" altLang="en-US" noProof="0"/>
              <a:t>单击此处编辑母版副标题样式</a:t>
            </a:r>
            <a:endParaRPr lang="en-US" altLang="zh-CN" noProof="0" dirty="0"/>
          </a:p>
        </p:txBody>
      </p:sp>
      <p:sp>
        <p:nvSpPr>
          <p:cNvPr id="7180" name="Rectangle 12"/>
          <p:cNvSpPr>
            <a:spLocks noGrp="1" noChangeArrowheads="1"/>
          </p:cNvSpPr>
          <p:nvPr>
            <p:ph type="ctrTitle"/>
          </p:nvPr>
        </p:nvSpPr>
        <p:spPr>
          <a:xfrm>
            <a:off x="1422400" y="2514600"/>
            <a:ext cx="9347200" cy="685800"/>
          </a:xfrm>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28398" dir="3806097" algn="ctr" rotWithShape="0">
                    <a:srgbClr val="000000"/>
                  </a:outerShdw>
                </a:effectLst>
              </a14:hiddenEffects>
            </a:ext>
          </a:extLst>
        </p:spPr>
        <p:txBody>
          <a:bodyPr/>
          <a:lstStyle>
            <a:lvl1pPr algn="ctr">
              <a:defRPr sz="4900">
                <a:solidFill>
                  <a:schemeClr val="accent1"/>
                </a:solidFill>
                <a:latin typeface="Arial" pitchFamily="34" charset="0"/>
              </a:defRPr>
            </a:lvl1pPr>
          </a:lstStyle>
          <a:p>
            <a:pPr lvl="0"/>
            <a:r>
              <a:rPr lang="zh-CN" altLang="en-US" noProof="0"/>
              <a:t>单击此处编辑母版标题样式</a:t>
            </a:r>
            <a:endParaRPr lang="en-US" altLang="zh-CN" noProof="0" dirty="0"/>
          </a:p>
        </p:txBody>
      </p:sp>
      <p:sp>
        <p:nvSpPr>
          <p:cNvPr id="11" name="Rectangle 8"/>
          <p:cNvSpPr>
            <a:spLocks noGrp="1" noChangeArrowheads="1"/>
          </p:cNvSpPr>
          <p:nvPr>
            <p:ph type="ftr" sz="quarter" idx="10"/>
          </p:nvPr>
        </p:nvSpPr>
        <p:spPr>
          <a:xfrm>
            <a:off x="101600" y="6477000"/>
            <a:ext cx="3860800" cy="304800"/>
          </a:xfrm>
        </p:spPr>
        <p:txBody>
          <a:bodyPr/>
          <a:lstStyle>
            <a:lvl1pPr algn="l">
              <a:defRPr sz="1700">
                <a:solidFill>
                  <a:srgbClr val="000000"/>
                </a:solidFill>
              </a:defRPr>
            </a:lvl1pPr>
          </a:lstStyle>
          <a:p>
            <a:pPr>
              <a:defRPr/>
            </a:pPr>
            <a:r>
              <a:rPr lang="zh-CN" altLang="en-US"/>
              <a:t>南京邮电大学</a:t>
            </a:r>
            <a:endParaRPr lang="en-US" altLang="zh-CN"/>
          </a:p>
        </p:txBody>
      </p:sp>
      <p:sp>
        <p:nvSpPr>
          <p:cNvPr id="12" name="Rectangle 10"/>
          <p:cNvSpPr>
            <a:spLocks noGrp="1" noChangeArrowheads="1"/>
          </p:cNvSpPr>
          <p:nvPr>
            <p:ph type="dt" sz="quarter" idx="11"/>
          </p:nvPr>
        </p:nvSpPr>
        <p:spPr bwMode="auto">
          <a:xfrm>
            <a:off x="8432800" y="6477001"/>
            <a:ext cx="2844800" cy="244475"/>
          </a:xfrm>
        </p:spPr>
        <p:txBody>
          <a:bodyPr/>
          <a:lstStyle>
            <a:lvl1pPr algn="ctr">
              <a:defRPr sz="1400" b="0">
                <a:solidFill>
                  <a:schemeClr val="tx1"/>
                </a:solidFill>
                <a:latin typeface="Arial" pitchFamily="34" charset="0"/>
              </a:defRPr>
            </a:lvl1pPr>
          </a:lstStyle>
          <a:p>
            <a:pPr>
              <a:defRPr/>
            </a:pPr>
            <a:fld id="{8DC66797-0FEC-4775-BE60-D90179151876}" type="datetime1">
              <a:rPr lang="zh-CN" altLang="en-US"/>
              <a:pPr>
                <a:defRPr/>
              </a:pPr>
              <a:t>2024/4/1</a:t>
            </a:fld>
            <a:endParaRPr lang="en-US" altLang="zh-CN"/>
          </a:p>
        </p:txBody>
      </p:sp>
      <p:sp>
        <p:nvSpPr>
          <p:cNvPr id="13" name="Rectangle 11"/>
          <p:cNvSpPr>
            <a:spLocks noGrp="1" noChangeArrowheads="1"/>
          </p:cNvSpPr>
          <p:nvPr>
            <p:ph type="sldNum" sz="quarter" idx="12"/>
          </p:nvPr>
        </p:nvSpPr>
        <p:spPr bwMode="auto">
          <a:xfrm>
            <a:off x="11379200" y="6477001"/>
            <a:ext cx="609600" cy="244475"/>
          </a:xfrm>
        </p:spPr>
        <p:txBody>
          <a:bodyPr/>
          <a:lstStyle>
            <a:lvl1pPr algn="ctr">
              <a:defRPr sz="1400">
                <a:latin typeface="Arial" panose="020B0604020202020204" pitchFamily="34" charset="0"/>
              </a:defRPr>
            </a:lvl1pPr>
          </a:lstStyle>
          <a:p>
            <a:fld id="{1F9C028E-3F45-407F-9BEE-8E9BF5A89044}" type="slidenum">
              <a:rPr lang="en-US" altLang="zh-CN"/>
              <a:pPr/>
              <a:t>‹#›</a:t>
            </a:fld>
            <a:endParaRPr lang="en-US" altLang="zh-CN"/>
          </a:p>
        </p:txBody>
      </p:sp>
    </p:spTree>
    <p:extLst>
      <p:ext uri="{BB962C8B-B14F-4D97-AF65-F5344CB8AC3E}">
        <p14:creationId xmlns:p14="http://schemas.microsoft.com/office/powerpoint/2010/main" val="119338463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3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700"/>
                                        <p:tgtEl>
                                          <p:spTgt spid="4"/>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BFF41D55-CB41-4850-B0AC-125636BC8087}" type="datetime1">
              <a:rPr lang="zh-CN" altLang="en-US"/>
              <a:pPr>
                <a:defRPr/>
              </a:pPr>
              <a:t>2024/4/1</a:t>
            </a:fld>
            <a:endParaRPr lang="en-US" altLang="zh-CN"/>
          </a:p>
        </p:txBody>
      </p:sp>
      <p:sp>
        <p:nvSpPr>
          <p:cNvPr id="5" name="灯片编号占位符 4"/>
          <p:cNvSpPr>
            <a:spLocks noGrp="1"/>
          </p:cNvSpPr>
          <p:nvPr>
            <p:ph type="sldNum" sz="quarter" idx="11"/>
          </p:nvPr>
        </p:nvSpPr>
        <p:spPr/>
        <p:txBody>
          <a:bodyPr/>
          <a:lstStyle>
            <a:lvl1pPr>
              <a:defRPr/>
            </a:lvl1pPr>
          </a:lstStyle>
          <a:p>
            <a:fld id="{A420A89F-6092-44FA-AA4D-72ED0B6A316D}"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6456634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4DBE1D1-2707-412E-83D4-617946252757}" type="datetime1">
              <a:rPr lang="zh-CN" altLang="en-US"/>
              <a:pPr>
                <a:defRPr/>
              </a:pPr>
              <a:t>2024/4/1</a:t>
            </a:fld>
            <a:endParaRPr lang="en-US" altLang="zh-CN"/>
          </a:p>
        </p:txBody>
      </p:sp>
      <p:sp>
        <p:nvSpPr>
          <p:cNvPr id="5" name="灯片编号占位符 4"/>
          <p:cNvSpPr>
            <a:spLocks noGrp="1"/>
          </p:cNvSpPr>
          <p:nvPr>
            <p:ph type="sldNum" sz="quarter" idx="11"/>
          </p:nvPr>
        </p:nvSpPr>
        <p:spPr/>
        <p:txBody>
          <a:bodyPr/>
          <a:lstStyle>
            <a:lvl1pPr>
              <a:defRPr/>
            </a:lvl1pPr>
          </a:lstStyle>
          <a:p>
            <a:fld id="{D2651ACE-E308-4A41-BF9C-1659DE62F2F3}"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1287244028"/>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06400" y="12192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096000" y="12192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pPr>
              <a:defRPr/>
            </a:pPr>
            <a:fld id="{021D576D-1E70-49A4-B8B9-58CE608125D7}" type="datetime1">
              <a:rPr lang="zh-CN" altLang="en-US"/>
              <a:pPr>
                <a:defRPr/>
              </a:pPr>
              <a:t>2024/4/1</a:t>
            </a:fld>
            <a:endParaRPr lang="en-US" altLang="zh-CN"/>
          </a:p>
        </p:txBody>
      </p:sp>
      <p:sp>
        <p:nvSpPr>
          <p:cNvPr id="6" name="灯片编号占位符 5"/>
          <p:cNvSpPr>
            <a:spLocks noGrp="1"/>
          </p:cNvSpPr>
          <p:nvPr>
            <p:ph type="sldNum" sz="quarter" idx="11"/>
          </p:nvPr>
        </p:nvSpPr>
        <p:spPr/>
        <p:txBody>
          <a:bodyPr/>
          <a:lstStyle>
            <a:lvl1pPr>
              <a:defRPr/>
            </a:lvl1pPr>
          </a:lstStyle>
          <a:p>
            <a:fld id="{60FB7F13-3AB3-492E-A280-C38315EF860A}" type="slidenum">
              <a:rPr lang="en-US" altLang="zh-CN"/>
              <a:pPr/>
              <a:t>‹#›</a:t>
            </a:fld>
            <a:endParaRPr lang="en-US" altLang="zh-CN"/>
          </a:p>
        </p:txBody>
      </p:sp>
    </p:spTree>
    <p:extLst>
      <p:ext uri="{BB962C8B-B14F-4D97-AF65-F5344CB8AC3E}">
        <p14:creationId xmlns:p14="http://schemas.microsoft.com/office/powerpoint/2010/main" val="65271809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pPr>
              <a:defRPr/>
            </a:pPr>
            <a:fld id="{02C3CFE3-1BA8-4339-875E-A51A87A6BE16}" type="datetime1">
              <a:rPr lang="zh-CN" altLang="en-US"/>
              <a:pPr>
                <a:defRPr/>
              </a:pPr>
              <a:t>2024/4/1</a:t>
            </a:fld>
            <a:endParaRPr lang="en-US" altLang="zh-CN"/>
          </a:p>
        </p:txBody>
      </p:sp>
      <p:sp>
        <p:nvSpPr>
          <p:cNvPr id="8" name="灯片编号占位符 7"/>
          <p:cNvSpPr>
            <a:spLocks noGrp="1"/>
          </p:cNvSpPr>
          <p:nvPr>
            <p:ph type="sldNum" sz="quarter" idx="11"/>
          </p:nvPr>
        </p:nvSpPr>
        <p:spPr/>
        <p:txBody>
          <a:bodyPr/>
          <a:lstStyle>
            <a:lvl1pPr>
              <a:defRPr/>
            </a:lvl1pPr>
          </a:lstStyle>
          <a:p>
            <a:fld id="{B1306510-0115-4763-840C-4D3C1C12651A}" type="slidenum">
              <a:rPr lang="en-US" altLang="zh-CN"/>
              <a:pPr/>
              <a:t>‹#›</a:t>
            </a:fld>
            <a:endParaRPr lang="en-US" altLang="zh-CN"/>
          </a:p>
        </p:txBody>
      </p:sp>
      <p:sp>
        <p:nvSpPr>
          <p:cNvPr id="9" name="页脚占位符 8"/>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77694284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2800" y="1219200"/>
            <a:ext cx="5283200" cy="5102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99200" y="1219200"/>
            <a:ext cx="5283200" cy="5102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4"/>
          <p:cNvSpPr>
            <a:spLocks noGrp="1" noChangeArrowheads="1"/>
          </p:cNvSpPr>
          <p:nvPr>
            <p:ph type="dt" sz="half" idx="10"/>
          </p:nvPr>
        </p:nvSpPr>
        <p:spPr>
          <a:ln/>
        </p:spPr>
        <p:txBody>
          <a:bodyPr/>
          <a:lstStyle>
            <a:lvl1pPr>
              <a:defRPr/>
            </a:lvl1pPr>
          </a:lstStyle>
          <a:p>
            <a:pPr>
              <a:defRPr/>
            </a:pPr>
            <a:fld id="{B954AD3A-F276-49C3-B8C7-F4790A86AEA5}" type="datetime1">
              <a:rPr lang="zh-CN" altLang="en-US"/>
              <a:pPr>
                <a:defRPr/>
              </a:pPr>
              <a:t>2024/4/1</a:t>
            </a:fld>
            <a:r>
              <a:rPr lang="en-US" altLang="zh-CN"/>
              <a:t>www.themegallery.com</a:t>
            </a:r>
          </a:p>
        </p:txBody>
      </p:sp>
      <p:sp>
        <p:nvSpPr>
          <p:cNvPr id="6" name="Rectangle 15"/>
          <p:cNvSpPr>
            <a:spLocks noGrp="1" noChangeArrowheads="1"/>
          </p:cNvSpPr>
          <p:nvPr>
            <p:ph type="sldNum" sz="quarter" idx="11"/>
          </p:nvPr>
        </p:nvSpPr>
        <p:spPr>
          <a:ln/>
        </p:spPr>
        <p:txBody>
          <a:bodyPr/>
          <a:lstStyle>
            <a:lvl1pPr>
              <a:defRPr/>
            </a:lvl1pPr>
          </a:lstStyle>
          <a:p>
            <a:fld id="{2B503CBD-182D-4D25-B22B-8EE7DB2EE4F6}" type="slidenum">
              <a:rPr lang="en-US" altLang="zh-CN"/>
              <a:pPr/>
              <a:t>‹#›</a:t>
            </a:fld>
            <a:endParaRPr lang="en-US" altLang="zh-CN"/>
          </a:p>
        </p:txBody>
      </p:sp>
      <p:sp>
        <p:nvSpPr>
          <p:cNvPr id="7"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4149857579"/>
      </p:ext>
    </p:extLst>
  </p:cSld>
  <p:clrMapOvr>
    <a:masterClrMapping/>
  </p:clrMapOvr>
  <p:transition>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a:defRPr/>
            </a:pPr>
            <a:fld id="{1B269B0B-BDC0-43BC-83DC-4CAA75CB7555}" type="datetime1">
              <a:rPr lang="zh-CN" altLang="en-US"/>
              <a:pPr>
                <a:defRPr/>
              </a:pPr>
              <a:t>2024/4/1</a:t>
            </a:fld>
            <a:endParaRPr lang="en-US" altLang="zh-CN"/>
          </a:p>
        </p:txBody>
      </p:sp>
      <p:sp>
        <p:nvSpPr>
          <p:cNvPr id="4" name="灯片编号占位符 3"/>
          <p:cNvSpPr>
            <a:spLocks noGrp="1"/>
          </p:cNvSpPr>
          <p:nvPr>
            <p:ph type="sldNum" sz="quarter" idx="11"/>
          </p:nvPr>
        </p:nvSpPr>
        <p:spPr/>
        <p:txBody>
          <a:bodyPr/>
          <a:lstStyle>
            <a:lvl1pPr>
              <a:defRPr/>
            </a:lvl1pPr>
          </a:lstStyle>
          <a:p>
            <a:fld id="{F612F473-7DE0-4856-80D5-1538E49122BE}" type="slidenum">
              <a:rPr lang="en-US" altLang="zh-CN"/>
              <a:pPr/>
              <a:t>‹#›</a:t>
            </a:fld>
            <a:endParaRPr lang="en-US" altLang="zh-CN"/>
          </a:p>
        </p:txBody>
      </p:sp>
      <p:sp>
        <p:nvSpPr>
          <p:cNvPr id="5" name="页脚占位符 4"/>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2530579367"/>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9BDAF413-D4A1-4493-82DC-735FA9411A7C}" type="datetime1">
              <a:rPr lang="zh-CN" altLang="en-US"/>
              <a:pPr>
                <a:defRPr/>
              </a:pPr>
              <a:t>2024/4/1</a:t>
            </a:fld>
            <a:endParaRPr lang="en-US" altLang="zh-CN"/>
          </a:p>
        </p:txBody>
      </p:sp>
      <p:sp>
        <p:nvSpPr>
          <p:cNvPr id="3" name="灯片编号占位符 2"/>
          <p:cNvSpPr>
            <a:spLocks noGrp="1"/>
          </p:cNvSpPr>
          <p:nvPr>
            <p:ph type="sldNum" sz="quarter" idx="11"/>
          </p:nvPr>
        </p:nvSpPr>
        <p:spPr/>
        <p:txBody>
          <a:bodyPr/>
          <a:lstStyle>
            <a:lvl1pPr>
              <a:defRPr/>
            </a:lvl1pPr>
          </a:lstStyle>
          <a:p>
            <a:fld id="{FB16260E-128A-4228-AA89-CDA83B2BB409}" type="slidenum">
              <a:rPr lang="en-US" altLang="zh-CN"/>
              <a:pPr/>
              <a:t>‹#›</a:t>
            </a:fld>
            <a:endParaRPr lang="en-US" altLang="zh-CN"/>
          </a:p>
        </p:txBody>
      </p:sp>
      <p:sp>
        <p:nvSpPr>
          <p:cNvPr id="4" name="页脚占位符 3"/>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1591043365"/>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fld id="{354AE4B2-7CF1-4694-88BB-EE562D684AA9}" type="datetime1">
              <a:rPr lang="zh-CN" altLang="en-US"/>
              <a:pPr>
                <a:defRPr/>
              </a:pPr>
              <a:t>2024/4/1</a:t>
            </a:fld>
            <a:endParaRPr lang="en-US" altLang="zh-CN"/>
          </a:p>
        </p:txBody>
      </p:sp>
      <p:sp>
        <p:nvSpPr>
          <p:cNvPr id="6" name="灯片编号占位符 5"/>
          <p:cNvSpPr>
            <a:spLocks noGrp="1"/>
          </p:cNvSpPr>
          <p:nvPr>
            <p:ph type="sldNum" sz="quarter" idx="11"/>
          </p:nvPr>
        </p:nvSpPr>
        <p:spPr/>
        <p:txBody>
          <a:bodyPr/>
          <a:lstStyle>
            <a:lvl1pPr>
              <a:defRPr/>
            </a:lvl1pPr>
          </a:lstStyle>
          <a:p>
            <a:fld id="{544D78C3-CA59-4AF1-AFD8-B0766644DDAA}" type="slidenum">
              <a:rPr lang="en-US" altLang="zh-CN"/>
              <a:pPr/>
              <a:t>‹#›</a:t>
            </a:fld>
            <a:endParaRPr lang="en-US" altLang="zh-CN"/>
          </a:p>
        </p:txBody>
      </p:sp>
      <p:sp>
        <p:nvSpPr>
          <p:cNvPr id="7" name="页脚占位符 6"/>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1797623076"/>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fld id="{1F9888D8-9C35-409F-92F5-3926E6356A92}" type="datetime1">
              <a:rPr lang="zh-CN" altLang="en-US"/>
              <a:pPr>
                <a:defRPr/>
              </a:pPr>
              <a:t>2024/4/1</a:t>
            </a:fld>
            <a:endParaRPr lang="en-US" altLang="zh-CN"/>
          </a:p>
        </p:txBody>
      </p:sp>
      <p:sp>
        <p:nvSpPr>
          <p:cNvPr id="6" name="灯片编号占位符 5"/>
          <p:cNvSpPr>
            <a:spLocks noGrp="1"/>
          </p:cNvSpPr>
          <p:nvPr>
            <p:ph type="sldNum" sz="quarter" idx="11"/>
          </p:nvPr>
        </p:nvSpPr>
        <p:spPr/>
        <p:txBody>
          <a:bodyPr/>
          <a:lstStyle>
            <a:lvl1pPr>
              <a:defRPr/>
            </a:lvl1pPr>
          </a:lstStyle>
          <a:p>
            <a:fld id="{193E803F-B5CB-4C60-B54A-D9F36F8631F0}" type="slidenum">
              <a:rPr lang="en-US" altLang="zh-CN"/>
              <a:pPr/>
              <a:t>‹#›</a:t>
            </a:fld>
            <a:endParaRPr lang="en-US" altLang="zh-CN"/>
          </a:p>
        </p:txBody>
      </p:sp>
      <p:sp>
        <p:nvSpPr>
          <p:cNvPr id="7" name="页脚占位符 6"/>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2511136375"/>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4683760-6AE9-4640-AAE5-F187D6A7E7D9}" type="datetime1">
              <a:rPr lang="zh-CN" altLang="en-US"/>
              <a:pPr>
                <a:defRPr/>
              </a:pPr>
              <a:t>2024/4/1</a:t>
            </a:fld>
            <a:endParaRPr lang="en-US" altLang="zh-CN"/>
          </a:p>
        </p:txBody>
      </p:sp>
      <p:sp>
        <p:nvSpPr>
          <p:cNvPr id="5" name="灯片编号占位符 4"/>
          <p:cNvSpPr>
            <a:spLocks noGrp="1"/>
          </p:cNvSpPr>
          <p:nvPr>
            <p:ph type="sldNum" sz="quarter" idx="11"/>
          </p:nvPr>
        </p:nvSpPr>
        <p:spPr/>
        <p:txBody>
          <a:bodyPr/>
          <a:lstStyle>
            <a:lvl1pPr>
              <a:defRPr/>
            </a:lvl1pPr>
          </a:lstStyle>
          <a:p>
            <a:fld id="{7206AA77-5588-4E65-AB84-84C10D8D9B98}"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314104120"/>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88400" y="350838"/>
            <a:ext cx="2794000" cy="59737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06400" y="350838"/>
            <a:ext cx="8178800" cy="59737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C72B45E-593A-4B80-9862-BF756064A9F8}" type="datetime1">
              <a:rPr lang="zh-CN" altLang="en-US"/>
              <a:pPr>
                <a:defRPr/>
              </a:pPr>
              <a:t>2024/4/1</a:t>
            </a:fld>
            <a:endParaRPr lang="en-US" altLang="zh-CN"/>
          </a:p>
        </p:txBody>
      </p:sp>
      <p:sp>
        <p:nvSpPr>
          <p:cNvPr id="5" name="灯片编号占位符 4"/>
          <p:cNvSpPr>
            <a:spLocks noGrp="1"/>
          </p:cNvSpPr>
          <p:nvPr>
            <p:ph type="sldNum" sz="quarter" idx="11"/>
          </p:nvPr>
        </p:nvSpPr>
        <p:spPr/>
        <p:txBody>
          <a:bodyPr/>
          <a:lstStyle>
            <a:lvl1pPr>
              <a:defRPr/>
            </a:lvl1pPr>
          </a:lstStyle>
          <a:p>
            <a:fld id="{C8E1EEDB-709A-4DBC-A463-74D74571E483}"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239992964"/>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17600" y="350838"/>
            <a:ext cx="9652000" cy="563562"/>
          </a:xfrm>
        </p:spPr>
        <p:txBody>
          <a:bodyPr/>
          <a:lstStyle/>
          <a:p>
            <a:r>
              <a:rPr lang="zh-CN" altLang="en-US"/>
              <a:t>单击此处编辑母版标题样式</a:t>
            </a:r>
          </a:p>
        </p:txBody>
      </p:sp>
      <p:sp>
        <p:nvSpPr>
          <p:cNvPr id="3" name="表格占位符 2"/>
          <p:cNvSpPr>
            <a:spLocks noGrp="1"/>
          </p:cNvSpPr>
          <p:nvPr>
            <p:ph type="tbl" idx="1"/>
          </p:nvPr>
        </p:nvSpPr>
        <p:spPr>
          <a:xfrm>
            <a:off x="406400" y="1219200"/>
            <a:ext cx="11176000" cy="5105400"/>
          </a:xfrm>
        </p:spPr>
        <p:txBody>
          <a:bodyPr/>
          <a:lstStyle/>
          <a:p>
            <a:pPr lvl="0"/>
            <a:r>
              <a:rPr lang="zh-CN" altLang="en-US" noProof="0"/>
              <a:t>单击图标添加表格</a:t>
            </a:r>
          </a:p>
        </p:txBody>
      </p:sp>
      <p:sp>
        <p:nvSpPr>
          <p:cNvPr id="4" name="日期占位符 3"/>
          <p:cNvSpPr>
            <a:spLocks noGrp="1"/>
          </p:cNvSpPr>
          <p:nvPr>
            <p:ph type="dt" sz="half" idx="10"/>
          </p:nvPr>
        </p:nvSpPr>
        <p:spPr/>
        <p:txBody>
          <a:bodyPr/>
          <a:lstStyle>
            <a:lvl1pPr>
              <a:defRPr/>
            </a:lvl1pPr>
          </a:lstStyle>
          <a:p>
            <a:pPr>
              <a:defRPr/>
            </a:pPr>
            <a:fld id="{33532D41-B136-4B8C-9EAB-3022EE28DA5D}" type="datetime1">
              <a:rPr lang="zh-CN" altLang="en-US"/>
              <a:pPr>
                <a:defRPr/>
              </a:pPr>
              <a:t>2024/4/1</a:t>
            </a:fld>
            <a:endParaRPr lang="en-US" altLang="zh-CN"/>
          </a:p>
        </p:txBody>
      </p:sp>
      <p:sp>
        <p:nvSpPr>
          <p:cNvPr id="5" name="灯片编号占位符 4"/>
          <p:cNvSpPr>
            <a:spLocks noGrp="1"/>
          </p:cNvSpPr>
          <p:nvPr>
            <p:ph type="sldNum" sz="quarter" idx="11"/>
          </p:nvPr>
        </p:nvSpPr>
        <p:spPr/>
        <p:txBody>
          <a:bodyPr/>
          <a:lstStyle>
            <a:lvl1pPr>
              <a:defRPr/>
            </a:lvl1pPr>
          </a:lstStyle>
          <a:p>
            <a:fld id="{65DDE8A9-443F-47EA-AD47-2B1263F490F0}"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95559353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6400" y="350838"/>
            <a:ext cx="11176000" cy="59737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lvl1pPr>
              <a:defRPr/>
            </a:lvl1pPr>
          </a:lstStyle>
          <a:p>
            <a:pPr>
              <a:defRPr/>
            </a:pPr>
            <a:fld id="{E2A598EA-02C5-4E06-ADEA-ECEB93AA3F1A}" type="datetime1">
              <a:rPr lang="zh-CN" altLang="en-US"/>
              <a:pPr>
                <a:defRPr/>
              </a:pPr>
              <a:t>2024/4/1</a:t>
            </a:fld>
            <a:endParaRPr lang="en-US" altLang="zh-CN"/>
          </a:p>
        </p:txBody>
      </p:sp>
      <p:sp>
        <p:nvSpPr>
          <p:cNvPr id="4" name="灯片编号占位符 3"/>
          <p:cNvSpPr>
            <a:spLocks noGrp="1"/>
          </p:cNvSpPr>
          <p:nvPr>
            <p:ph type="sldNum" sz="quarter" idx="11"/>
          </p:nvPr>
        </p:nvSpPr>
        <p:spPr/>
        <p:txBody>
          <a:bodyPr/>
          <a:lstStyle>
            <a:lvl1pPr>
              <a:defRPr/>
            </a:lvl1pPr>
          </a:lstStyle>
          <a:p>
            <a:fld id="{BCDF705B-5A17-492B-ADD7-D83663035F6F}" type="slidenum">
              <a:rPr lang="en-US" altLang="zh-CN"/>
              <a:pPr/>
              <a:t>‹#›</a:t>
            </a:fld>
            <a:endParaRPr lang="en-US" altLang="zh-CN"/>
          </a:p>
        </p:txBody>
      </p:sp>
      <p:sp>
        <p:nvSpPr>
          <p:cNvPr id="5" name="页脚占位符 4"/>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221034149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09600" y="303214"/>
            <a:ext cx="11074400" cy="687387"/>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285876"/>
            <a:ext cx="10972800" cy="2443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09600" y="3881438"/>
            <a:ext cx="10972800" cy="24431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pPr>
              <a:defRPr/>
            </a:pPr>
            <a:fld id="{87F434D7-5E43-4DC6-9D85-19DE1EF34F2E}" type="datetime1">
              <a:rPr lang="zh-CN" altLang="en-US"/>
              <a:pPr>
                <a:defRPr/>
              </a:pPr>
              <a:t>2024/4/1</a:t>
            </a:fld>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p:txBody>
          <a:bodyPr/>
          <a:lstStyle>
            <a:lvl1pPr>
              <a:defRPr/>
            </a:lvl1pPr>
          </a:lstStyle>
          <a:p>
            <a:fld id="{02EF22F7-8E2B-4F79-B9F9-738C4CA9767B}" type="slidenum">
              <a:rPr lang="en-US" altLang="zh-CN"/>
              <a:pPr/>
              <a:t>‹#›</a:t>
            </a:fld>
            <a:endParaRPr lang="en-US" altLang="zh-CN"/>
          </a:p>
        </p:txBody>
      </p:sp>
    </p:spTree>
    <p:extLst>
      <p:ext uri="{BB962C8B-B14F-4D97-AF65-F5344CB8AC3E}">
        <p14:creationId xmlns:p14="http://schemas.microsoft.com/office/powerpoint/2010/main" val="1121745311"/>
      </p:ext>
    </p:extLst>
  </p:cSld>
  <p:clrMapOvr>
    <a:masterClrMapping/>
  </p:clrMapOvr>
  <p:transition>
    <p:rand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44574" y="434086"/>
            <a:ext cx="3286125" cy="512444"/>
          </a:xfrm>
          <a:prstGeom prst="rect">
            <a:avLst/>
          </a:prstGeom>
        </p:spPr>
        <p:txBody>
          <a:bodyPr wrap="square" lIns="0" tIns="0" rIns="0" bIns="0">
            <a:spAutoFit/>
          </a:bodyPr>
          <a:lstStyle>
            <a:lvl1pPr>
              <a:defRPr sz="3200" b="1" i="0">
                <a:solidFill>
                  <a:srgbClr val="1F4E79"/>
                </a:solidFill>
                <a:latin typeface="Noto Sans SC"/>
                <a:cs typeface="Noto Sans SC"/>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800" b="1" i="0">
                <a:solidFill>
                  <a:srgbClr val="0462C1"/>
                </a:solidFill>
                <a:latin typeface="Noto Sans SC"/>
                <a:cs typeface="Noto Sans S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68548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4"/>
          <p:cNvSpPr>
            <a:spLocks noGrp="1" noChangeArrowheads="1"/>
          </p:cNvSpPr>
          <p:nvPr>
            <p:ph type="dt" sz="half" idx="10"/>
          </p:nvPr>
        </p:nvSpPr>
        <p:spPr>
          <a:ln/>
        </p:spPr>
        <p:txBody>
          <a:bodyPr/>
          <a:lstStyle>
            <a:lvl1pPr>
              <a:defRPr/>
            </a:lvl1pPr>
          </a:lstStyle>
          <a:p>
            <a:pPr>
              <a:defRPr/>
            </a:pPr>
            <a:fld id="{64BF57CE-8FD4-4813-8C2C-449CC20F6B82}" type="datetime1">
              <a:rPr lang="zh-CN" altLang="en-US"/>
              <a:pPr>
                <a:defRPr/>
              </a:pPr>
              <a:t>2024/4/1</a:t>
            </a:fld>
            <a:r>
              <a:rPr lang="en-US" altLang="zh-CN"/>
              <a:t>www.themegallery.com</a:t>
            </a:r>
          </a:p>
        </p:txBody>
      </p:sp>
      <p:sp>
        <p:nvSpPr>
          <p:cNvPr id="8" name="Rectangle 15"/>
          <p:cNvSpPr>
            <a:spLocks noGrp="1" noChangeArrowheads="1"/>
          </p:cNvSpPr>
          <p:nvPr>
            <p:ph type="sldNum" sz="quarter" idx="11"/>
          </p:nvPr>
        </p:nvSpPr>
        <p:spPr>
          <a:ln/>
        </p:spPr>
        <p:txBody>
          <a:bodyPr/>
          <a:lstStyle>
            <a:lvl1pPr>
              <a:defRPr/>
            </a:lvl1pPr>
          </a:lstStyle>
          <a:p>
            <a:fld id="{26F326BD-553F-43F7-B939-4EB9C5004DD5}" type="slidenum">
              <a:rPr lang="en-US" altLang="zh-CN"/>
              <a:pPr/>
              <a:t>‹#›</a:t>
            </a:fld>
            <a:endParaRPr lang="en-US" altLang="zh-CN"/>
          </a:p>
        </p:txBody>
      </p:sp>
      <p:sp>
        <p:nvSpPr>
          <p:cNvPr id="9"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3190348606"/>
      </p:ext>
    </p:extLst>
  </p:cSld>
  <p:clrMapOvr>
    <a:masterClrMapping/>
  </p:clrMapOvr>
  <p:transition>
    <p:random/>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665950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822960" y="408431"/>
            <a:ext cx="420623" cy="655320"/>
          </a:xfrm>
          <a:prstGeom prst="rect">
            <a:avLst/>
          </a:prstGeom>
        </p:spPr>
      </p:pic>
      <p:sp>
        <p:nvSpPr>
          <p:cNvPr id="17" name="bg object 17"/>
          <p:cNvSpPr/>
          <p:nvPr/>
        </p:nvSpPr>
        <p:spPr>
          <a:xfrm>
            <a:off x="1467611" y="1034796"/>
            <a:ext cx="9037955" cy="0"/>
          </a:xfrm>
          <a:custGeom>
            <a:avLst/>
            <a:gdLst/>
            <a:ahLst/>
            <a:cxnLst/>
            <a:rect l="l" t="t" r="r" b="b"/>
            <a:pathLst>
              <a:path w="9037955">
                <a:moveTo>
                  <a:pt x="0" y="0"/>
                </a:moveTo>
                <a:lnTo>
                  <a:pt x="9037573" y="0"/>
                </a:lnTo>
              </a:path>
            </a:pathLst>
          </a:custGeom>
          <a:ln w="27432">
            <a:solidFill>
              <a:srgbClr val="5B9BD4"/>
            </a:solidFill>
          </a:ln>
        </p:spPr>
        <p:txBody>
          <a:bodyPr wrap="square" lIns="0" tIns="0" rIns="0" bIns="0" rtlCol="0"/>
          <a:lstStyle/>
          <a:p>
            <a:endParaRPr/>
          </a:p>
        </p:txBody>
      </p:sp>
      <p:sp>
        <p:nvSpPr>
          <p:cNvPr id="18" name="bg object 18"/>
          <p:cNvSpPr/>
          <p:nvPr/>
        </p:nvSpPr>
        <p:spPr>
          <a:xfrm>
            <a:off x="696468" y="6252971"/>
            <a:ext cx="10779125" cy="0"/>
          </a:xfrm>
          <a:custGeom>
            <a:avLst/>
            <a:gdLst/>
            <a:ahLst/>
            <a:cxnLst/>
            <a:rect l="l" t="t" r="r" b="b"/>
            <a:pathLst>
              <a:path w="10779125">
                <a:moveTo>
                  <a:pt x="0" y="0"/>
                </a:moveTo>
                <a:lnTo>
                  <a:pt x="10779125" y="0"/>
                </a:lnTo>
              </a:path>
            </a:pathLst>
          </a:custGeom>
          <a:ln w="27432">
            <a:solidFill>
              <a:srgbClr val="5B9BD4"/>
            </a:solidFill>
          </a:ln>
        </p:spPr>
        <p:txBody>
          <a:bodyPr wrap="square" lIns="0" tIns="0" rIns="0" bIns="0" rtlCol="0"/>
          <a:lstStyle/>
          <a:p>
            <a:endParaRPr/>
          </a:p>
        </p:txBody>
      </p:sp>
      <p:pic>
        <p:nvPicPr>
          <p:cNvPr id="19" name="bg object 19"/>
          <p:cNvPicPr/>
          <p:nvPr/>
        </p:nvPicPr>
        <p:blipFill>
          <a:blip r:embed="rId3" cstate="print"/>
          <a:stretch>
            <a:fillRect/>
          </a:stretch>
        </p:blipFill>
        <p:spPr>
          <a:xfrm>
            <a:off x="11271504" y="0"/>
            <a:ext cx="920496" cy="908303"/>
          </a:xfrm>
          <a:prstGeom prst="rect">
            <a:avLst/>
          </a:prstGeom>
        </p:spPr>
      </p:pic>
      <p:sp>
        <p:nvSpPr>
          <p:cNvPr id="2" name="Holder 2"/>
          <p:cNvSpPr>
            <a:spLocks noGrp="1"/>
          </p:cNvSpPr>
          <p:nvPr>
            <p:ph type="title"/>
          </p:nvPr>
        </p:nvSpPr>
        <p:spPr/>
        <p:txBody>
          <a:bodyPr lIns="0" tIns="0" rIns="0" bIns="0"/>
          <a:lstStyle>
            <a:lvl1pPr>
              <a:defRPr sz="3200" b="1" i="0">
                <a:solidFill>
                  <a:srgbClr val="944F71"/>
                </a:solidFill>
                <a:latin typeface="微软雅黑 Semibold"/>
                <a:cs typeface="微软雅黑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99901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4"/>
          <p:cNvSpPr>
            <a:spLocks noGrp="1" noChangeArrowheads="1"/>
          </p:cNvSpPr>
          <p:nvPr>
            <p:ph type="dt" sz="half" idx="10"/>
          </p:nvPr>
        </p:nvSpPr>
        <p:spPr>
          <a:ln/>
        </p:spPr>
        <p:txBody>
          <a:bodyPr/>
          <a:lstStyle>
            <a:lvl1pPr>
              <a:defRPr/>
            </a:lvl1pPr>
          </a:lstStyle>
          <a:p>
            <a:pPr>
              <a:defRPr/>
            </a:pPr>
            <a:fld id="{E505A05D-C75D-41F8-8246-7933C004F704}" type="datetime1">
              <a:rPr lang="zh-CN" altLang="en-US"/>
              <a:pPr>
                <a:defRPr/>
              </a:pPr>
              <a:t>2024/4/1</a:t>
            </a:fld>
            <a:r>
              <a:rPr lang="en-US" altLang="zh-CN"/>
              <a:t>www.themegallery.com</a:t>
            </a:r>
          </a:p>
        </p:txBody>
      </p:sp>
      <p:sp>
        <p:nvSpPr>
          <p:cNvPr id="4" name="Rectangle 15"/>
          <p:cNvSpPr>
            <a:spLocks noGrp="1" noChangeArrowheads="1"/>
          </p:cNvSpPr>
          <p:nvPr>
            <p:ph type="sldNum" sz="quarter" idx="11"/>
          </p:nvPr>
        </p:nvSpPr>
        <p:spPr>
          <a:ln/>
        </p:spPr>
        <p:txBody>
          <a:bodyPr/>
          <a:lstStyle>
            <a:lvl1pPr>
              <a:defRPr/>
            </a:lvl1pPr>
          </a:lstStyle>
          <a:p>
            <a:fld id="{316944A3-5115-4F6C-8567-EC2E275E7D65}" type="slidenum">
              <a:rPr lang="en-US" altLang="zh-CN"/>
              <a:pPr/>
              <a:t>‹#›</a:t>
            </a:fld>
            <a:endParaRPr lang="en-US" altLang="zh-CN"/>
          </a:p>
        </p:txBody>
      </p:sp>
      <p:sp>
        <p:nvSpPr>
          <p:cNvPr id="5"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81440191"/>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4"/>
          <p:cNvSpPr>
            <a:spLocks noGrp="1" noChangeArrowheads="1"/>
          </p:cNvSpPr>
          <p:nvPr>
            <p:ph type="dt" sz="half" idx="10"/>
          </p:nvPr>
        </p:nvSpPr>
        <p:spPr>
          <a:ln/>
        </p:spPr>
        <p:txBody>
          <a:bodyPr/>
          <a:lstStyle>
            <a:lvl1pPr>
              <a:defRPr/>
            </a:lvl1pPr>
          </a:lstStyle>
          <a:p>
            <a:pPr>
              <a:defRPr/>
            </a:pPr>
            <a:fld id="{987D2D87-720C-420D-B0C5-AFD5E75D1110}" type="datetime1">
              <a:rPr lang="zh-CN" altLang="en-US"/>
              <a:pPr>
                <a:defRPr/>
              </a:pPr>
              <a:t>2024/4/1</a:t>
            </a:fld>
            <a:r>
              <a:rPr lang="en-US" altLang="zh-CN"/>
              <a:t>www.themegallery.com</a:t>
            </a:r>
          </a:p>
        </p:txBody>
      </p:sp>
      <p:sp>
        <p:nvSpPr>
          <p:cNvPr id="3" name="Rectangle 15"/>
          <p:cNvSpPr>
            <a:spLocks noGrp="1" noChangeArrowheads="1"/>
          </p:cNvSpPr>
          <p:nvPr>
            <p:ph type="sldNum" sz="quarter" idx="11"/>
          </p:nvPr>
        </p:nvSpPr>
        <p:spPr>
          <a:ln/>
        </p:spPr>
        <p:txBody>
          <a:bodyPr/>
          <a:lstStyle>
            <a:lvl1pPr>
              <a:defRPr/>
            </a:lvl1pPr>
          </a:lstStyle>
          <a:p>
            <a:fld id="{26800904-A95F-4A4F-B1F6-99E7532C87FF}" type="slidenum">
              <a:rPr lang="en-US" altLang="zh-CN"/>
              <a:pPr/>
              <a:t>‹#›</a:t>
            </a:fld>
            <a:endParaRPr lang="en-US" altLang="zh-CN"/>
          </a:p>
        </p:txBody>
      </p:sp>
      <p:sp>
        <p:nvSpPr>
          <p:cNvPr id="4"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857291240"/>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4"/>
          <p:cNvSpPr>
            <a:spLocks noGrp="1" noChangeArrowheads="1"/>
          </p:cNvSpPr>
          <p:nvPr>
            <p:ph type="dt" sz="half" idx="10"/>
          </p:nvPr>
        </p:nvSpPr>
        <p:spPr>
          <a:ln/>
        </p:spPr>
        <p:txBody>
          <a:bodyPr/>
          <a:lstStyle>
            <a:lvl1pPr>
              <a:defRPr/>
            </a:lvl1pPr>
          </a:lstStyle>
          <a:p>
            <a:pPr>
              <a:defRPr/>
            </a:pPr>
            <a:fld id="{9FA9F6C8-6D0D-4F98-94FE-CE376DFBA5C3}" type="datetime1">
              <a:rPr lang="zh-CN" altLang="en-US"/>
              <a:pPr>
                <a:defRPr/>
              </a:pPr>
              <a:t>2024/4/1</a:t>
            </a:fld>
            <a:r>
              <a:rPr lang="en-US" altLang="zh-CN"/>
              <a:t>www.themegallery.com</a:t>
            </a:r>
          </a:p>
        </p:txBody>
      </p:sp>
      <p:sp>
        <p:nvSpPr>
          <p:cNvPr id="6" name="Rectangle 15"/>
          <p:cNvSpPr>
            <a:spLocks noGrp="1" noChangeArrowheads="1"/>
          </p:cNvSpPr>
          <p:nvPr>
            <p:ph type="sldNum" sz="quarter" idx="11"/>
          </p:nvPr>
        </p:nvSpPr>
        <p:spPr>
          <a:ln/>
        </p:spPr>
        <p:txBody>
          <a:bodyPr/>
          <a:lstStyle>
            <a:lvl1pPr>
              <a:defRPr/>
            </a:lvl1pPr>
          </a:lstStyle>
          <a:p>
            <a:fld id="{6E4A84EE-7765-4501-BFFD-99BE7080465D}" type="slidenum">
              <a:rPr lang="en-US" altLang="zh-CN"/>
              <a:pPr/>
              <a:t>‹#›</a:t>
            </a:fld>
            <a:endParaRPr lang="en-US" altLang="zh-CN"/>
          </a:p>
        </p:txBody>
      </p:sp>
      <p:sp>
        <p:nvSpPr>
          <p:cNvPr id="7"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2340286664"/>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4"/>
          <p:cNvSpPr>
            <a:spLocks noGrp="1" noChangeArrowheads="1"/>
          </p:cNvSpPr>
          <p:nvPr>
            <p:ph type="dt" sz="half" idx="10"/>
          </p:nvPr>
        </p:nvSpPr>
        <p:spPr>
          <a:ln/>
        </p:spPr>
        <p:txBody>
          <a:bodyPr/>
          <a:lstStyle>
            <a:lvl1pPr>
              <a:defRPr/>
            </a:lvl1pPr>
          </a:lstStyle>
          <a:p>
            <a:pPr>
              <a:defRPr/>
            </a:pPr>
            <a:fld id="{827280A0-B8D4-43AF-A2F5-7C81B130E33D}" type="datetime1">
              <a:rPr lang="zh-CN" altLang="en-US"/>
              <a:pPr>
                <a:defRPr/>
              </a:pPr>
              <a:t>2024/4/1</a:t>
            </a:fld>
            <a:r>
              <a:rPr lang="en-US" altLang="zh-CN"/>
              <a:t>www.themegallery.com</a:t>
            </a:r>
          </a:p>
        </p:txBody>
      </p:sp>
      <p:sp>
        <p:nvSpPr>
          <p:cNvPr id="6" name="Rectangle 15"/>
          <p:cNvSpPr>
            <a:spLocks noGrp="1" noChangeArrowheads="1"/>
          </p:cNvSpPr>
          <p:nvPr>
            <p:ph type="sldNum" sz="quarter" idx="11"/>
          </p:nvPr>
        </p:nvSpPr>
        <p:spPr>
          <a:ln/>
        </p:spPr>
        <p:txBody>
          <a:bodyPr/>
          <a:lstStyle>
            <a:lvl1pPr>
              <a:defRPr/>
            </a:lvl1pPr>
          </a:lstStyle>
          <a:p>
            <a:fld id="{AC5F920D-6E41-4EE8-8953-718BDE6EE5DD}" type="slidenum">
              <a:rPr lang="en-US" altLang="zh-CN"/>
              <a:pPr/>
              <a:t>‹#›</a:t>
            </a:fld>
            <a:endParaRPr lang="en-US" altLang="zh-CN"/>
          </a:p>
        </p:txBody>
      </p:sp>
      <p:sp>
        <p:nvSpPr>
          <p:cNvPr id="7"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3399109359"/>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oleObject" Target="../embeddings/oleObject3.bin"/><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vmlDrawing" Target="../drawings/vmlDrawing3.v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4.xml"/><Relationship Id="rId3" Type="http://schemas.openxmlformats.org/officeDocument/2006/relationships/slideLayout" Target="../slideLayouts/slideLayout37.xml"/><Relationship Id="rId21" Type="http://schemas.openxmlformats.org/officeDocument/2006/relationships/image" Target="../media/image8.png"/><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7.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6.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Freeform 2"/>
          <p:cNvSpPr>
            <a:spLocks/>
          </p:cNvSpPr>
          <p:nvPr/>
        </p:nvSpPr>
        <p:spPr bwMode="gray">
          <a:xfrm rot="-5400000">
            <a:off x="-2192867" y="2408767"/>
            <a:ext cx="6629400" cy="2116667"/>
          </a:xfrm>
          <a:custGeom>
            <a:avLst/>
            <a:gdLst>
              <a:gd name="T0" fmla="*/ 0 w 5693"/>
              <a:gd name="T1" fmla="*/ 584 h 1000"/>
              <a:gd name="T2" fmla="*/ 1504 w 5693"/>
              <a:gd name="T3" fmla="*/ 352 h 1000"/>
              <a:gd name="T4" fmla="*/ 3960 w 5693"/>
              <a:gd name="T5" fmla="*/ 432 h 1000"/>
              <a:gd name="T6" fmla="*/ 5688 w 5693"/>
              <a:gd name="T7" fmla="*/ 1000 h 1000"/>
              <a:gd name="T8" fmla="*/ 5693 w 5693"/>
              <a:gd name="T9" fmla="*/ 6 h 1000"/>
              <a:gd name="T10" fmla="*/ 0 w 5693"/>
              <a:gd name="T11" fmla="*/ 0 h 1000"/>
            </a:gdLst>
            <a:ahLst/>
            <a:cxnLst>
              <a:cxn ang="0">
                <a:pos x="T0" y="T1"/>
              </a:cxn>
              <a:cxn ang="0">
                <a:pos x="T2" y="T3"/>
              </a:cxn>
              <a:cxn ang="0">
                <a:pos x="T4" y="T5"/>
              </a:cxn>
              <a:cxn ang="0">
                <a:pos x="T6" y="T7"/>
              </a:cxn>
              <a:cxn ang="0">
                <a:pos x="T8" y="T9"/>
              </a:cxn>
              <a:cxn ang="0">
                <a:pos x="T10" y="T11"/>
              </a:cxn>
            </a:cxnLst>
            <a:rect l="0" t="0" r="r" b="b"/>
            <a:pathLst>
              <a:path w="5693" h="1000">
                <a:moveTo>
                  <a:pt x="0" y="584"/>
                </a:moveTo>
                <a:cubicBezTo>
                  <a:pt x="249" y="545"/>
                  <a:pt x="844" y="377"/>
                  <a:pt x="1504" y="352"/>
                </a:cubicBezTo>
                <a:cubicBezTo>
                  <a:pt x="2168" y="300"/>
                  <a:pt x="3246" y="322"/>
                  <a:pt x="3960" y="432"/>
                </a:cubicBezTo>
                <a:cubicBezTo>
                  <a:pt x="4641" y="548"/>
                  <a:pt x="5616" y="920"/>
                  <a:pt x="5688" y="1000"/>
                </a:cubicBezTo>
                <a:lnTo>
                  <a:pt x="5693" y="6"/>
                </a:lnTo>
                <a:lnTo>
                  <a:pt x="0" y="0"/>
                </a:lnTo>
              </a:path>
            </a:pathLst>
          </a:custGeom>
          <a:gradFill rotWithShape="1">
            <a:gsLst>
              <a:gs pos="0">
                <a:schemeClr val="accent1"/>
              </a:gs>
              <a:gs pos="100000">
                <a:schemeClr val="accent1">
                  <a:gamma/>
                  <a:tint val="27451"/>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p>
        </p:txBody>
      </p:sp>
      <p:sp>
        <p:nvSpPr>
          <p:cNvPr id="1027" name="Freeform 3"/>
          <p:cNvSpPr>
            <a:spLocks/>
          </p:cNvSpPr>
          <p:nvPr/>
        </p:nvSpPr>
        <p:spPr bwMode="gray">
          <a:xfrm>
            <a:off x="84667" y="63501"/>
            <a:ext cx="12050184" cy="1604963"/>
          </a:xfrm>
          <a:custGeom>
            <a:avLst/>
            <a:gdLst>
              <a:gd name="T0" fmla="*/ 0 w 5693"/>
              <a:gd name="T1" fmla="*/ 2147483647 h 1000"/>
              <a:gd name="T2" fmla="*/ 2147483647 w 5693"/>
              <a:gd name="T3" fmla="*/ 2147483647 h 1000"/>
              <a:gd name="T4" fmla="*/ 2147483647 w 5693"/>
              <a:gd name="T5" fmla="*/ 2147483647 h 1000"/>
              <a:gd name="T6" fmla="*/ 2147483647 w 5693"/>
              <a:gd name="T7" fmla="*/ 2147483647 h 1000"/>
              <a:gd name="T8" fmla="*/ 2147483647 w 5693"/>
              <a:gd name="T9" fmla="*/ 2147483647 h 1000"/>
              <a:gd name="T10" fmla="*/ 0 w 5693"/>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693" h="1000">
                <a:moveTo>
                  <a:pt x="0" y="584"/>
                </a:moveTo>
                <a:cubicBezTo>
                  <a:pt x="253" y="552"/>
                  <a:pt x="820" y="405"/>
                  <a:pt x="1520" y="392"/>
                </a:cubicBezTo>
                <a:cubicBezTo>
                  <a:pt x="2184" y="340"/>
                  <a:pt x="3486" y="394"/>
                  <a:pt x="4200" y="504"/>
                </a:cubicBezTo>
                <a:cubicBezTo>
                  <a:pt x="4881" y="620"/>
                  <a:pt x="5616" y="920"/>
                  <a:pt x="5688" y="1000"/>
                </a:cubicBezTo>
                <a:lnTo>
                  <a:pt x="5693" y="6"/>
                </a:lnTo>
                <a:lnTo>
                  <a:pt x="0" y="0"/>
                </a:lnTo>
              </a:path>
            </a:pathLst>
          </a:custGeom>
          <a:gradFill rotWithShape="1">
            <a:gsLst>
              <a:gs pos="0">
                <a:schemeClr val="accent1"/>
              </a:gs>
              <a:gs pos="100000">
                <a:schemeClr val="tx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8" name="Line 4"/>
          <p:cNvSpPr>
            <a:spLocks noChangeShapeType="1"/>
          </p:cNvSpPr>
          <p:nvPr/>
        </p:nvSpPr>
        <p:spPr bwMode="gray">
          <a:xfrm>
            <a:off x="431801" y="6500813"/>
            <a:ext cx="114257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29" name="Group 5"/>
          <p:cNvGrpSpPr>
            <a:grpSpLocks/>
          </p:cNvGrpSpPr>
          <p:nvPr/>
        </p:nvGrpSpPr>
        <p:grpSpPr bwMode="auto">
          <a:xfrm>
            <a:off x="0" y="3175"/>
            <a:ext cx="12192000" cy="6854825"/>
            <a:chOff x="0" y="2"/>
            <a:chExt cx="5760" cy="4318"/>
          </a:xfrm>
        </p:grpSpPr>
        <p:grpSp>
          <p:nvGrpSpPr>
            <p:cNvPr id="1035" name="Group 6"/>
            <p:cNvGrpSpPr>
              <a:grpSpLocks/>
            </p:cNvGrpSpPr>
            <p:nvPr userDrawn="1"/>
          </p:nvGrpSpPr>
          <p:grpSpPr bwMode="auto">
            <a:xfrm>
              <a:off x="0" y="2"/>
              <a:ext cx="5760" cy="4318"/>
              <a:chOff x="0" y="2"/>
              <a:chExt cx="5760" cy="4318"/>
            </a:xfrm>
          </p:grpSpPr>
          <p:sp>
            <p:nvSpPr>
              <p:cNvPr id="1037" name="Freeform 7"/>
              <p:cNvSpPr>
                <a:spLocks/>
              </p:cNvSpPr>
              <p:nvPr userDrawn="1"/>
            </p:nvSpPr>
            <p:spPr bwMode="gray">
              <a:xfrm>
                <a:off x="0" y="4023"/>
                <a:ext cx="275" cy="297"/>
              </a:xfrm>
              <a:custGeom>
                <a:avLst/>
                <a:gdLst>
                  <a:gd name="T0" fmla="*/ 275 w 275"/>
                  <a:gd name="T1" fmla="*/ 291 h 297"/>
                  <a:gd name="T2" fmla="*/ 112 w 275"/>
                  <a:gd name="T3" fmla="*/ 211 h 297"/>
                  <a:gd name="T4" fmla="*/ 28 w 275"/>
                  <a:gd name="T5" fmla="*/ 127 h 297"/>
                  <a:gd name="T6" fmla="*/ 0 w 275"/>
                  <a:gd name="T7" fmla="*/ 0 h 297"/>
                  <a:gd name="T8" fmla="*/ 1 w 275"/>
                  <a:gd name="T9" fmla="*/ 297 h 2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297">
                    <a:moveTo>
                      <a:pt x="275" y="291"/>
                    </a:moveTo>
                    <a:lnTo>
                      <a:pt x="112" y="211"/>
                    </a:lnTo>
                    <a:lnTo>
                      <a:pt x="28" y="127"/>
                    </a:lnTo>
                    <a:lnTo>
                      <a:pt x="0" y="0"/>
                    </a:lnTo>
                    <a:lnTo>
                      <a:pt x="1" y="297"/>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8" name="AutoShape 8"/>
              <p:cNvSpPr>
                <a:spLocks noChangeArrowheads="1"/>
              </p:cNvSpPr>
              <p:nvPr userDrawn="1"/>
            </p:nvSpPr>
            <p:spPr bwMode="gray">
              <a:xfrm>
                <a:off x="20" y="26"/>
                <a:ext cx="5715" cy="4265"/>
              </a:xfrm>
              <a:prstGeom prst="roundRect">
                <a:avLst>
                  <a:gd name="adj" fmla="val 6227"/>
                </a:avLst>
              </a:prstGeom>
              <a:noFill/>
              <a:ln w="762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1039" name="Freeform 9"/>
              <p:cNvSpPr>
                <a:spLocks/>
              </p:cNvSpPr>
              <p:nvPr userDrawn="1"/>
            </p:nvSpPr>
            <p:spPr bwMode="gray">
              <a:xfrm>
                <a:off x="0" y="2"/>
                <a:ext cx="290" cy="315"/>
              </a:xfrm>
              <a:custGeom>
                <a:avLst/>
                <a:gdLst>
                  <a:gd name="T0" fmla="*/ 1 w 290"/>
                  <a:gd name="T1" fmla="*/ 315 h 315"/>
                  <a:gd name="T2" fmla="*/ 122 w 290"/>
                  <a:gd name="T3" fmla="*/ 97 h 315"/>
                  <a:gd name="T4" fmla="*/ 279 w 290"/>
                  <a:gd name="T5" fmla="*/ 0 h 315"/>
                  <a:gd name="T6" fmla="*/ 0 w 290"/>
                  <a:gd name="T7" fmla="*/ 1 h 3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0" h="315">
                    <a:moveTo>
                      <a:pt x="1" y="315"/>
                    </a:moveTo>
                    <a:cubicBezTo>
                      <a:pt x="21" y="279"/>
                      <a:pt x="76" y="150"/>
                      <a:pt x="122" y="97"/>
                    </a:cubicBezTo>
                    <a:cubicBezTo>
                      <a:pt x="163" y="44"/>
                      <a:pt x="290" y="23"/>
                      <a:pt x="279" y="0"/>
                    </a:cubicBezTo>
                    <a:lnTo>
                      <a:pt x="0" y="1"/>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0" name="Freeform 10"/>
              <p:cNvSpPr>
                <a:spLocks/>
              </p:cNvSpPr>
              <p:nvPr userDrawn="1"/>
            </p:nvSpPr>
            <p:spPr bwMode="gray">
              <a:xfrm>
                <a:off x="5507" y="4031"/>
                <a:ext cx="253" cy="287"/>
              </a:xfrm>
              <a:custGeom>
                <a:avLst/>
                <a:gdLst>
                  <a:gd name="T0" fmla="*/ 250 w 253"/>
                  <a:gd name="T1" fmla="*/ 0 h 287"/>
                  <a:gd name="T2" fmla="*/ 179 w 253"/>
                  <a:gd name="T3" fmla="*/ 143 h 287"/>
                  <a:gd name="T4" fmla="*/ 85 w 253"/>
                  <a:gd name="T5" fmla="*/ 236 h 287"/>
                  <a:gd name="T6" fmla="*/ 0 w 253"/>
                  <a:gd name="T7" fmla="*/ 287 h 287"/>
                  <a:gd name="T8" fmla="*/ 253 w 253"/>
                  <a:gd name="T9" fmla="*/ 284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 h="287">
                    <a:moveTo>
                      <a:pt x="250" y="0"/>
                    </a:moveTo>
                    <a:lnTo>
                      <a:pt x="179" y="143"/>
                    </a:lnTo>
                    <a:lnTo>
                      <a:pt x="85" y="236"/>
                    </a:lnTo>
                    <a:lnTo>
                      <a:pt x="0" y="287"/>
                    </a:lnTo>
                    <a:lnTo>
                      <a:pt x="253" y="284"/>
                    </a:lnTo>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36" name="Freeform 11"/>
            <p:cNvSpPr>
              <a:spLocks/>
            </p:cNvSpPr>
            <p:nvPr userDrawn="1"/>
          </p:nvSpPr>
          <p:spPr bwMode="gray">
            <a:xfrm>
              <a:off x="5475" y="3"/>
              <a:ext cx="281" cy="344"/>
            </a:xfrm>
            <a:custGeom>
              <a:avLst/>
              <a:gdLst>
                <a:gd name="T0" fmla="*/ 0 w 281"/>
                <a:gd name="T1" fmla="*/ 0 h 348"/>
                <a:gd name="T2" fmla="*/ 202 w 281"/>
                <a:gd name="T3" fmla="*/ 89 h 348"/>
                <a:gd name="T4" fmla="*/ 281 w 281"/>
                <a:gd name="T5" fmla="*/ 304 h 348"/>
                <a:gd name="T6" fmla="*/ 281 w 281"/>
                <a:gd name="T7" fmla="*/ 0 h 3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1" h="348">
                  <a:moveTo>
                    <a:pt x="0" y="0"/>
                  </a:moveTo>
                  <a:cubicBezTo>
                    <a:pt x="33" y="16"/>
                    <a:pt x="125" y="6"/>
                    <a:pt x="202" y="96"/>
                  </a:cubicBezTo>
                  <a:cubicBezTo>
                    <a:pt x="279" y="186"/>
                    <a:pt x="268" y="348"/>
                    <a:pt x="281" y="332"/>
                  </a:cubicBezTo>
                  <a:lnTo>
                    <a:pt x="281"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30" name="Rectangle 12"/>
          <p:cNvSpPr>
            <a:spLocks noGrp="1" noChangeArrowheads="1"/>
          </p:cNvSpPr>
          <p:nvPr>
            <p:ph type="title"/>
          </p:nvPr>
        </p:nvSpPr>
        <p:spPr bwMode="black">
          <a:xfrm>
            <a:off x="609600" y="117476"/>
            <a:ext cx="109728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1" name="Rectangle 13"/>
          <p:cNvSpPr>
            <a:spLocks noGrp="1" noChangeArrowheads="1"/>
          </p:cNvSpPr>
          <p:nvPr>
            <p:ph type="body" idx="1"/>
          </p:nvPr>
        </p:nvSpPr>
        <p:spPr bwMode="auto">
          <a:xfrm>
            <a:off x="812800" y="1219200"/>
            <a:ext cx="10769600" cy="510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58" name="Rectangle 14"/>
          <p:cNvSpPr>
            <a:spLocks noGrp="1" noChangeArrowheads="1"/>
          </p:cNvSpPr>
          <p:nvPr>
            <p:ph type="dt" sz="half" idx="2"/>
          </p:nvPr>
        </p:nvSpPr>
        <p:spPr bwMode="auto">
          <a:xfrm>
            <a:off x="8737600" y="6521451"/>
            <a:ext cx="28448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1"/>
            </a:lvl1pPr>
          </a:lstStyle>
          <a:p>
            <a:pPr>
              <a:defRPr/>
            </a:pPr>
            <a:fld id="{8CF564A7-0F2D-4CA3-9506-E87AD65AD96A}" type="datetime1">
              <a:rPr lang="zh-CN" altLang="en-US"/>
              <a:pPr>
                <a:defRPr/>
              </a:pPr>
              <a:t>2024/4/1</a:t>
            </a:fld>
            <a:r>
              <a:rPr lang="en-US" altLang="zh-CN"/>
              <a:t>www.themegallery.com</a:t>
            </a:r>
          </a:p>
        </p:txBody>
      </p:sp>
      <p:sp>
        <p:nvSpPr>
          <p:cNvPr id="6159" name="Rectangle 15"/>
          <p:cNvSpPr>
            <a:spLocks noGrp="1" noChangeArrowheads="1"/>
          </p:cNvSpPr>
          <p:nvPr>
            <p:ph type="sldNum" sz="quarter" idx="4"/>
          </p:nvPr>
        </p:nvSpPr>
        <p:spPr bwMode="auto">
          <a:xfrm>
            <a:off x="711200" y="6521450"/>
            <a:ext cx="8128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1"/>
            </a:lvl1pPr>
          </a:lstStyle>
          <a:p>
            <a:fld id="{08F21AED-9EE4-4A2F-820F-B6F7721F24CE}" type="slidenum">
              <a:rPr lang="en-US" altLang="zh-CN"/>
              <a:pPr/>
              <a:t>‹#›</a:t>
            </a:fld>
            <a:endParaRPr lang="en-US" altLang="zh-CN"/>
          </a:p>
        </p:txBody>
      </p:sp>
      <p:sp>
        <p:nvSpPr>
          <p:cNvPr id="6160" name="Rectangle 16"/>
          <p:cNvSpPr>
            <a:spLocks noGrp="1" noChangeArrowheads="1"/>
          </p:cNvSpPr>
          <p:nvPr>
            <p:ph type="ftr" sz="quarter" idx="3"/>
          </p:nvPr>
        </p:nvSpPr>
        <p:spPr bwMode="auto">
          <a:xfrm>
            <a:off x="4165600" y="6553201"/>
            <a:ext cx="386080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1"/>
            </a:lvl1pPr>
          </a:lstStyle>
          <a:p>
            <a:pPr>
              <a:defRPr/>
            </a:pPr>
            <a:r>
              <a:rPr lang="zh-CN" altLang="en-US"/>
              <a:t>南京邮电大学</a:t>
            </a:r>
            <a:endParaRPr lang="en-US" altLang="zh-CN"/>
          </a:p>
        </p:txBody>
      </p:sp>
    </p:spTree>
  </p:cSld>
  <p:clrMap bg1="lt1" tx1="dk1" bg2="lt2" tx2="dk2" accent1="accent1" accent2="accent2" accent3="accent3" accent4="accent4" accent5="accent5" accent6="accent6" hlink="hlink" folHlink="folHlink"/>
  <p:sldLayoutIdLst>
    <p:sldLayoutId id="2147484111"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Lst>
  <p:transition>
    <p:random/>
  </p:transition>
  <p:hf hdr="0" ftr="0"/>
  <p:txStyles>
    <p:title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Arial" pitchFamily="34" charset="0"/>
        </a:defRPr>
      </a:lvl2pPr>
      <a:lvl3pPr algn="ctr" rtl="0" eaLnBrk="0" fontAlgn="base" hangingPunct="0">
        <a:spcBef>
          <a:spcPct val="0"/>
        </a:spcBef>
        <a:spcAft>
          <a:spcPct val="0"/>
        </a:spcAft>
        <a:defRPr sz="3200" b="1">
          <a:solidFill>
            <a:schemeClr val="tx1"/>
          </a:solidFill>
          <a:latin typeface="Arial" pitchFamily="34" charset="0"/>
        </a:defRPr>
      </a:lvl3pPr>
      <a:lvl4pPr algn="ctr" rtl="0" eaLnBrk="0" fontAlgn="base" hangingPunct="0">
        <a:spcBef>
          <a:spcPct val="0"/>
        </a:spcBef>
        <a:spcAft>
          <a:spcPct val="0"/>
        </a:spcAft>
        <a:defRPr sz="3200" b="1">
          <a:solidFill>
            <a:schemeClr val="tx1"/>
          </a:solidFill>
          <a:latin typeface="Arial" pitchFamily="34" charset="0"/>
        </a:defRPr>
      </a:lvl4pPr>
      <a:lvl5pPr algn="ctr" rtl="0" eaLnBrk="0" fontAlgn="base" hangingPunct="0">
        <a:spcBef>
          <a:spcPct val="0"/>
        </a:spcBef>
        <a:spcAft>
          <a:spcPct val="0"/>
        </a:spcAft>
        <a:defRPr sz="3200" b="1">
          <a:solidFill>
            <a:schemeClr val="tx1"/>
          </a:solidFill>
          <a:latin typeface="Arial" pitchFamily="34" charset="0"/>
        </a:defRPr>
      </a:lvl5pPr>
      <a:lvl6pPr marL="457200" algn="ctr" rtl="0" fontAlgn="base">
        <a:spcBef>
          <a:spcPct val="0"/>
        </a:spcBef>
        <a:spcAft>
          <a:spcPct val="0"/>
        </a:spcAft>
        <a:defRPr sz="3200" b="1">
          <a:solidFill>
            <a:schemeClr val="tx1"/>
          </a:solidFill>
          <a:latin typeface="Arial" pitchFamily="34" charset="0"/>
        </a:defRPr>
      </a:lvl6pPr>
      <a:lvl7pPr marL="914400" algn="ctr" rtl="0" fontAlgn="base">
        <a:spcBef>
          <a:spcPct val="0"/>
        </a:spcBef>
        <a:spcAft>
          <a:spcPct val="0"/>
        </a:spcAft>
        <a:defRPr sz="3200" b="1">
          <a:solidFill>
            <a:schemeClr val="tx1"/>
          </a:solidFill>
          <a:latin typeface="Arial" pitchFamily="34" charset="0"/>
        </a:defRPr>
      </a:lvl7pPr>
      <a:lvl8pPr marL="1371600" algn="ctr" rtl="0" fontAlgn="base">
        <a:spcBef>
          <a:spcPct val="0"/>
        </a:spcBef>
        <a:spcAft>
          <a:spcPct val="0"/>
        </a:spcAft>
        <a:defRPr sz="3200" b="1">
          <a:solidFill>
            <a:schemeClr val="tx1"/>
          </a:solidFill>
          <a:latin typeface="Arial" pitchFamily="34" charset="0"/>
        </a:defRPr>
      </a:lvl8pPr>
      <a:lvl9pPr marL="1828800" algn="ctr" rtl="0" fontAlgn="base">
        <a:spcBef>
          <a:spcPct val="0"/>
        </a:spcBef>
        <a:spcAft>
          <a:spcPct val="0"/>
        </a:spcAft>
        <a:defRPr sz="3200" b="1">
          <a:solidFill>
            <a:schemeClr val="tx1"/>
          </a:solidFill>
          <a:latin typeface="Arial"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0" y="268289"/>
          <a:ext cx="12192000" cy="1076325"/>
        </p:xfrm>
        <a:graphic>
          <a:graphicData uri="http://schemas.openxmlformats.org/presentationml/2006/ole">
            <mc:AlternateContent xmlns:mc="http://schemas.openxmlformats.org/markup-compatibility/2006">
              <mc:Choice xmlns:v="urn:schemas-microsoft-com:vml" Requires="v">
                <p:oleObj spid="_x0000_s2079" name="Image" r:id="rId14" imgW="13003175" imgH="2031746" progId="Photoshop.Image.7">
                  <p:embed/>
                </p:oleObj>
              </mc:Choice>
              <mc:Fallback>
                <p:oleObj name="Image" r:id="rId14" imgW="13003175" imgH="2031746" progId="Photoshop.Image.7">
                  <p:embed/>
                  <p:pic>
                    <p:nvPicPr>
                      <p:cNvPr id="0" name="Object 2"/>
                      <p:cNvPicPr>
                        <a:picLocks noChangeAspect="1" noChangeArrowheads="1"/>
                      </p:cNvPicPr>
                      <p:nvPr/>
                    </p:nvPicPr>
                    <p:blipFill>
                      <a:blip r:embed="rId15">
                        <a:extLst>
                          <a:ext uri="{28A0092B-C50C-407E-A947-70E740481C1C}">
                            <a14:useLocalDpi xmlns:a14="http://schemas.microsoft.com/office/drawing/2010/main" val="0"/>
                          </a:ext>
                        </a:extLst>
                      </a:blip>
                      <a:srcRect l="10620"/>
                      <a:stretch>
                        <a:fillRect/>
                      </a:stretch>
                    </p:blipFill>
                    <p:spPr bwMode="auto">
                      <a:xfrm>
                        <a:off x="0" y="268289"/>
                        <a:ext cx="1219200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3"/>
          <p:cNvSpPr>
            <a:spLocks noChangeArrowheads="1"/>
          </p:cNvSpPr>
          <p:nvPr/>
        </p:nvSpPr>
        <p:spPr bwMode="ltGray">
          <a:xfrm>
            <a:off x="0" y="0"/>
            <a:ext cx="12192000" cy="2413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2052" name="Freeform 4"/>
          <p:cNvSpPr>
            <a:spLocks/>
          </p:cNvSpPr>
          <p:nvPr/>
        </p:nvSpPr>
        <p:spPr bwMode="white">
          <a:xfrm>
            <a:off x="-8467" y="950913"/>
            <a:ext cx="12208933" cy="461962"/>
          </a:xfrm>
          <a:custGeom>
            <a:avLst/>
            <a:gdLst>
              <a:gd name="T0" fmla="*/ 2147483647 w 5768"/>
              <a:gd name="T1" fmla="*/ 2147483647 h 366"/>
              <a:gd name="T2" fmla="*/ 0 w 5768"/>
              <a:gd name="T3" fmla="*/ 2147483647 h 366"/>
              <a:gd name="T4" fmla="*/ 2147483647 w 5768"/>
              <a:gd name="T5" fmla="*/ 2147483647 h 366"/>
              <a:gd name="T6" fmla="*/ 2147483647 w 5768"/>
              <a:gd name="T7" fmla="*/ 2147483647 h 366"/>
              <a:gd name="T8" fmla="*/ 2147483647 w 5768"/>
              <a:gd name="T9" fmla="*/ 2147483647 h 366"/>
              <a:gd name="T10" fmla="*/ 2147483647 w 5768"/>
              <a:gd name="T11" fmla="*/ 2147483647 h 366"/>
              <a:gd name="T12" fmla="*/ 2147483647 w 5768"/>
              <a:gd name="T13" fmla="*/ 2147483647 h 3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68" h="366">
                <a:moveTo>
                  <a:pt x="4" y="365"/>
                </a:moveTo>
                <a:lnTo>
                  <a:pt x="0" y="246"/>
                </a:lnTo>
                <a:cubicBezTo>
                  <a:pt x="304" y="192"/>
                  <a:pt x="1175" y="64"/>
                  <a:pt x="1837" y="32"/>
                </a:cubicBezTo>
                <a:cubicBezTo>
                  <a:pt x="2499" y="0"/>
                  <a:pt x="3316" y="19"/>
                  <a:pt x="3970" y="52"/>
                </a:cubicBezTo>
                <a:cubicBezTo>
                  <a:pt x="4624" y="85"/>
                  <a:pt x="5464" y="179"/>
                  <a:pt x="5764" y="231"/>
                </a:cubicBezTo>
                <a:lnTo>
                  <a:pt x="5768" y="366"/>
                </a:lnTo>
                <a:lnTo>
                  <a:pt x="4" y="365"/>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 name="Line 5"/>
          <p:cNvSpPr>
            <a:spLocks noChangeShapeType="1"/>
          </p:cNvSpPr>
          <p:nvPr/>
        </p:nvSpPr>
        <p:spPr bwMode="auto">
          <a:xfrm>
            <a:off x="567267" y="6524625"/>
            <a:ext cx="11137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4" name="Rectangle 6"/>
          <p:cNvSpPr>
            <a:spLocks noGrp="1" noChangeArrowheads="1"/>
          </p:cNvSpPr>
          <p:nvPr>
            <p:ph type="title"/>
          </p:nvPr>
        </p:nvSpPr>
        <p:spPr bwMode="white">
          <a:xfrm>
            <a:off x="1117600" y="274638"/>
            <a:ext cx="1097280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2055" name="Rectangle 7"/>
          <p:cNvSpPr>
            <a:spLocks noGrp="1" noChangeArrowheads="1"/>
          </p:cNvSpPr>
          <p:nvPr>
            <p:ph type="body" idx="1"/>
          </p:nvPr>
        </p:nvSpPr>
        <p:spPr bwMode="auto">
          <a:xfrm>
            <a:off x="609600" y="1371601"/>
            <a:ext cx="10972800" cy="475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48" name="Rectangle 8"/>
          <p:cNvSpPr>
            <a:spLocks noGrp="1" noChangeArrowheads="1"/>
          </p:cNvSpPr>
          <p:nvPr>
            <p:ph type="dt" sz="half" idx="2"/>
          </p:nvPr>
        </p:nvSpPr>
        <p:spPr bwMode="auto">
          <a:xfrm>
            <a:off x="8432800" y="0"/>
            <a:ext cx="3657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solidFill>
                  <a:schemeClr val="bg1"/>
                </a:solidFill>
              </a:defRPr>
            </a:lvl1pPr>
          </a:lstStyle>
          <a:p>
            <a:pPr>
              <a:defRPr/>
            </a:pPr>
            <a:fld id="{3FA9500D-00F0-4DD0-8C80-B3D5B2F0AFAC}" type="datetime1">
              <a:rPr lang="zh-CN" altLang="en-US"/>
              <a:pPr>
                <a:defRPr/>
              </a:pPr>
              <a:t>2024/4/1</a:t>
            </a:fld>
            <a:r>
              <a:rPr lang="en-US" altLang="zh-CN"/>
              <a:t>www.themegallery.com</a:t>
            </a:r>
          </a:p>
        </p:txBody>
      </p:sp>
      <p:sp>
        <p:nvSpPr>
          <p:cNvPr id="10249" name="Rectangle 9"/>
          <p:cNvSpPr>
            <a:spLocks noGrp="1" noChangeArrowheads="1"/>
          </p:cNvSpPr>
          <p:nvPr>
            <p:ph type="ftr" sz="quarter" idx="3"/>
          </p:nvPr>
        </p:nvSpPr>
        <p:spPr bwMode="auto">
          <a:xfrm>
            <a:off x="7823200" y="6553200"/>
            <a:ext cx="3860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1"/>
            </a:lvl1pPr>
          </a:lstStyle>
          <a:p>
            <a:pPr>
              <a:defRPr/>
            </a:pPr>
            <a:r>
              <a:rPr lang="zh-CN" altLang="en-US"/>
              <a:t>南京邮电大学</a:t>
            </a:r>
            <a:endParaRPr lang="en-US" altLang="zh-CN"/>
          </a:p>
        </p:txBody>
      </p:sp>
      <p:sp>
        <p:nvSpPr>
          <p:cNvPr id="10250" name="Rectangle 10"/>
          <p:cNvSpPr>
            <a:spLocks noGrp="1" noChangeArrowheads="1"/>
          </p:cNvSpPr>
          <p:nvPr>
            <p:ph type="sldNum" sz="quarter" idx="4"/>
          </p:nvPr>
        </p:nvSpPr>
        <p:spPr bwMode="auto">
          <a:xfrm>
            <a:off x="5689600" y="6540500"/>
            <a:ext cx="81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B9A9E145-749A-4857-9CAC-4E3A5809FC87}"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4112"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Lst>
  <p:transition>
    <p:random/>
  </p:transition>
  <p:hf hdr="0" ftr="0"/>
  <p:txStyles>
    <p:titleStyle>
      <a:lvl1pPr algn="r" rtl="0" eaLnBrk="0" fontAlgn="base" hangingPunct="0">
        <a:spcBef>
          <a:spcPct val="0"/>
        </a:spcBef>
        <a:spcAft>
          <a:spcPct val="0"/>
        </a:spcAft>
        <a:defRPr sz="3200">
          <a:solidFill>
            <a:schemeClr val="bg1"/>
          </a:solidFill>
          <a:latin typeface="+mj-lt"/>
          <a:ea typeface="+mj-ea"/>
          <a:cs typeface="+mj-cs"/>
        </a:defRPr>
      </a:lvl1pPr>
      <a:lvl2pPr algn="r" rtl="0" eaLnBrk="0" fontAlgn="base" hangingPunct="0">
        <a:spcBef>
          <a:spcPct val="0"/>
        </a:spcBef>
        <a:spcAft>
          <a:spcPct val="0"/>
        </a:spcAft>
        <a:defRPr sz="3200">
          <a:solidFill>
            <a:schemeClr val="bg1"/>
          </a:solidFill>
          <a:latin typeface="Verdana" pitchFamily="34" charset="0"/>
        </a:defRPr>
      </a:lvl2pPr>
      <a:lvl3pPr algn="r" rtl="0" eaLnBrk="0" fontAlgn="base" hangingPunct="0">
        <a:spcBef>
          <a:spcPct val="0"/>
        </a:spcBef>
        <a:spcAft>
          <a:spcPct val="0"/>
        </a:spcAft>
        <a:defRPr sz="3200">
          <a:solidFill>
            <a:schemeClr val="bg1"/>
          </a:solidFill>
          <a:latin typeface="Verdana" pitchFamily="34" charset="0"/>
        </a:defRPr>
      </a:lvl3pPr>
      <a:lvl4pPr algn="r" rtl="0" eaLnBrk="0" fontAlgn="base" hangingPunct="0">
        <a:spcBef>
          <a:spcPct val="0"/>
        </a:spcBef>
        <a:spcAft>
          <a:spcPct val="0"/>
        </a:spcAft>
        <a:defRPr sz="3200">
          <a:solidFill>
            <a:schemeClr val="bg1"/>
          </a:solidFill>
          <a:latin typeface="Verdana" pitchFamily="34" charset="0"/>
        </a:defRPr>
      </a:lvl4pPr>
      <a:lvl5pPr algn="r" rtl="0" eaLnBrk="0" fontAlgn="base" hangingPunct="0">
        <a:spcBef>
          <a:spcPct val="0"/>
        </a:spcBef>
        <a:spcAft>
          <a:spcPct val="0"/>
        </a:spcAft>
        <a:defRPr sz="3200">
          <a:solidFill>
            <a:schemeClr val="bg1"/>
          </a:solidFill>
          <a:latin typeface="Verdana" pitchFamily="34" charset="0"/>
        </a:defRPr>
      </a:lvl5pPr>
      <a:lvl6pPr marL="457200" algn="r" rtl="0" fontAlgn="base">
        <a:spcBef>
          <a:spcPct val="0"/>
        </a:spcBef>
        <a:spcAft>
          <a:spcPct val="0"/>
        </a:spcAft>
        <a:defRPr sz="3200">
          <a:solidFill>
            <a:schemeClr val="bg1"/>
          </a:solidFill>
          <a:latin typeface="Verdana" pitchFamily="34" charset="0"/>
        </a:defRPr>
      </a:lvl6pPr>
      <a:lvl7pPr marL="914400" algn="r" rtl="0" fontAlgn="base">
        <a:spcBef>
          <a:spcPct val="0"/>
        </a:spcBef>
        <a:spcAft>
          <a:spcPct val="0"/>
        </a:spcAft>
        <a:defRPr sz="3200">
          <a:solidFill>
            <a:schemeClr val="bg1"/>
          </a:solidFill>
          <a:latin typeface="Verdana" pitchFamily="34" charset="0"/>
        </a:defRPr>
      </a:lvl7pPr>
      <a:lvl8pPr marL="1371600" algn="r" rtl="0" fontAlgn="base">
        <a:spcBef>
          <a:spcPct val="0"/>
        </a:spcBef>
        <a:spcAft>
          <a:spcPct val="0"/>
        </a:spcAft>
        <a:defRPr sz="3200">
          <a:solidFill>
            <a:schemeClr val="bg1"/>
          </a:solidFill>
          <a:latin typeface="Verdana" pitchFamily="34" charset="0"/>
        </a:defRPr>
      </a:lvl8pPr>
      <a:lvl9pPr marL="1828800" algn="r" rtl="0" fontAlgn="base">
        <a:spcBef>
          <a:spcPct val="0"/>
        </a:spcBef>
        <a:spcAft>
          <a:spcPct val="0"/>
        </a:spcAft>
        <a:defRPr sz="3200">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a:solidFill>
            <a:schemeClr val="tx2"/>
          </a:solidFill>
          <a:latin typeface="+mn-lt"/>
        </a:defRPr>
      </a:lvl2pPr>
      <a:lvl3pPr marL="1143000" indent="-228600" algn="l" rtl="0" eaLnBrk="0" fontAlgn="base" hangingPunct="0">
        <a:spcBef>
          <a:spcPct val="20000"/>
        </a:spcBef>
        <a:spcAft>
          <a:spcPct val="0"/>
        </a:spcAft>
        <a:buClr>
          <a:schemeClr val="hlink"/>
        </a:buClr>
        <a:buSzPct val="60000"/>
        <a:buFont typeface="Wingdings" panose="05000000000000000000" pitchFamily="2" charset="2"/>
        <a:buChar char="n"/>
        <a:defRPr sz="2400">
          <a:solidFill>
            <a:schemeClr val="tx2"/>
          </a:solidFill>
          <a:latin typeface="+mn-lt"/>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2"/>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2118" y="234951"/>
          <a:ext cx="12194116" cy="792163"/>
        </p:xfrm>
        <a:graphic>
          <a:graphicData uri="http://schemas.openxmlformats.org/presentationml/2006/ole">
            <mc:AlternateContent xmlns:mc="http://schemas.openxmlformats.org/markup-compatibility/2006">
              <mc:Choice xmlns:v="urn:schemas-microsoft-com:vml" Requires="v">
                <p:oleObj spid="_x0000_s3102" name="Image" r:id="rId15" imgW="7619048" imgH="1028571" progId="Photoshop.Image.7">
                  <p:embed/>
                </p:oleObj>
              </mc:Choice>
              <mc:Fallback>
                <p:oleObj name="Image" r:id="rId15" imgW="7619048" imgH="1028571" progId="Photoshop.Image.7">
                  <p:embed/>
                  <p:pic>
                    <p:nvPicPr>
                      <p:cNvPr id="0" name="Object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gray">
                      <a:xfrm>
                        <a:off x="2118" y="234951"/>
                        <a:ext cx="12194116" cy="792163"/>
                      </a:xfrm>
                      <a:prstGeom prst="rect">
                        <a:avLst/>
                      </a:prstGeom>
                      <a:noFill/>
                      <a:ln>
                        <a:noFill/>
                      </a:ln>
                      <a:effectLst/>
                      <a:extLst>
                        <a:ext uri="{909E8E84-426E-40DD-AFC4-6F175D3DCCD1}">
                          <a14:hiddenFill xmlns:a14="http://schemas.microsoft.com/office/drawing/2010/main">
                            <a:gradFill rotWithShape="1">
                              <a:gsLst>
                                <a:gs pos="0">
                                  <a:srgbClr val="163867"/>
                                </a:gs>
                                <a:gs pos="50000">
                                  <a:schemeClr val="accent2"/>
                                </a:gs>
                                <a:gs pos="100000">
                                  <a:srgbClr val="163867"/>
                                </a:gs>
                              </a:gsLst>
                              <a:lin ang="0" scaled="1"/>
                            </a:gra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5" name="Rectangle 3"/>
          <p:cNvSpPr>
            <a:spLocks noChangeArrowheads="1"/>
          </p:cNvSpPr>
          <p:nvPr/>
        </p:nvSpPr>
        <p:spPr bwMode="gray">
          <a:xfrm>
            <a:off x="0" y="6524626"/>
            <a:ext cx="12192000" cy="333375"/>
          </a:xfrm>
          <a:prstGeom prst="rect">
            <a:avLst/>
          </a:prstGeom>
          <a:gradFill rotWithShape="1">
            <a:gsLst>
              <a:gs pos="0">
                <a:schemeClr val="bg1">
                  <a:gamma/>
                  <a:shade val="46275"/>
                  <a:invGamma/>
                </a:schemeClr>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076" name="Rectangle 4"/>
          <p:cNvSpPr>
            <a:spLocks noChangeArrowheads="1"/>
          </p:cNvSpPr>
          <p:nvPr/>
        </p:nvSpPr>
        <p:spPr bwMode="ltGray">
          <a:xfrm>
            <a:off x="0" y="0"/>
            <a:ext cx="12192000" cy="241300"/>
          </a:xfrm>
          <a:prstGeom prst="rect">
            <a:avLst/>
          </a:prstGeom>
          <a:gradFill rotWithShape="1">
            <a:gsLst>
              <a:gs pos="0">
                <a:schemeClr val="bg1"/>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3077" name="Rectangle 5"/>
          <p:cNvSpPr>
            <a:spLocks noGrp="1" noChangeArrowheads="1"/>
          </p:cNvSpPr>
          <p:nvPr>
            <p:ph type="body" idx="1"/>
          </p:nvPr>
        </p:nvSpPr>
        <p:spPr bwMode="auto">
          <a:xfrm>
            <a:off x="609600" y="1285876"/>
            <a:ext cx="10972800" cy="50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3318" name="Rectangle 6"/>
          <p:cNvSpPr>
            <a:spLocks noGrp="1" noChangeArrowheads="1"/>
          </p:cNvSpPr>
          <p:nvPr>
            <p:ph type="dt" sz="half" idx="2"/>
          </p:nvPr>
        </p:nvSpPr>
        <p:spPr bwMode="white">
          <a:xfrm>
            <a:off x="609600" y="6553200"/>
            <a:ext cx="2844800"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fld id="{D666432B-EE11-4EE8-81D8-1EAD29457EDD}" type="datetime1">
              <a:rPr lang="zh-CN" altLang="en-US"/>
              <a:pPr>
                <a:defRPr/>
              </a:pPr>
              <a:t>2024/4/1</a:t>
            </a:fld>
            <a:endParaRPr lang="en-US" altLang="zh-CN"/>
          </a:p>
        </p:txBody>
      </p:sp>
      <p:sp>
        <p:nvSpPr>
          <p:cNvPr id="13319" name="Rectangle 7"/>
          <p:cNvSpPr>
            <a:spLocks noGrp="1" noChangeArrowheads="1"/>
          </p:cNvSpPr>
          <p:nvPr>
            <p:ph type="ftr" sz="quarter" idx="3"/>
          </p:nvPr>
        </p:nvSpPr>
        <p:spPr bwMode="white">
          <a:xfrm>
            <a:off x="7721600" y="6572250"/>
            <a:ext cx="3860800"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r>
              <a:rPr lang="zh-CN" altLang="en-US"/>
              <a:t>南京邮电大学</a:t>
            </a:r>
          </a:p>
        </p:txBody>
      </p:sp>
      <p:sp>
        <p:nvSpPr>
          <p:cNvPr id="13320" name="Rectangle 8"/>
          <p:cNvSpPr>
            <a:spLocks noGrp="1" noChangeArrowheads="1"/>
          </p:cNvSpPr>
          <p:nvPr>
            <p:ph type="sldNum" sz="quarter" idx="4"/>
          </p:nvPr>
        </p:nvSpPr>
        <p:spPr bwMode="white">
          <a:xfrm>
            <a:off x="5283200" y="6553200"/>
            <a:ext cx="1016000"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17D17C40-7EBE-4F8B-AFE7-B3A418124C45}" type="slidenum">
              <a:rPr lang="en-US" altLang="zh-CN"/>
              <a:pPr/>
              <a:t>‹#›</a:t>
            </a:fld>
            <a:endParaRPr lang="en-US" altLang="zh-CN"/>
          </a:p>
        </p:txBody>
      </p:sp>
      <p:sp>
        <p:nvSpPr>
          <p:cNvPr id="13321" name="Rectangle 9"/>
          <p:cNvSpPr>
            <a:spLocks noGrp="1" noChangeArrowheads="1"/>
          </p:cNvSpPr>
          <p:nvPr>
            <p:ph type="title"/>
          </p:nvPr>
        </p:nvSpPr>
        <p:spPr bwMode="black">
          <a:xfrm>
            <a:off x="609600" y="303214"/>
            <a:ext cx="11074400"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cSld>
  <p:clrMap bg1="dk2" tx1="lt1" bg2="dk1" tx2="lt2" accent1="accent1" accent2="accent2" accent3="accent3" accent4="accent4" accent5="accent5" accent6="accent6" hlink="hlink" folHlink="folHlink"/>
  <p:sldLayoutIdLst>
    <p:sldLayoutId id="2147484113"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Lst>
  <p:transition>
    <p:random/>
  </p:transition>
  <p:hf hdr="0" ftr="0"/>
  <p:txStyles>
    <p:titleStyle>
      <a:lvl1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2pPr>
      <a:lvl3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3pPr>
      <a:lvl4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4pPr>
      <a:lvl5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5pPr>
      <a:lvl6pPr marL="4572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6pPr>
      <a:lvl7pPr marL="9144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7pPr>
      <a:lvl8pPr marL="13716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8pPr>
      <a:lvl9pPr marL="18288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9pPr>
    </p:titleStyle>
    <p:bodyStyle>
      <a:lvl1pPr marL="342900" indent="-342900" algn="l" rtl="0" eaLnBrk="0" fontAlgn="base" hangingPunct="0">
        <a:spcBef>
          <a:spcPct val="20000"/>
        </a:spcBef>
        <a:spcAft>
          <a:spcPct val="0"/>
        </a:spcAft>
        <a:buClr>
          <a:schemeClr val="accent2"/>
        </a:buClr>
        <a:buFont typeface="Wingdings" panose="05000000000000000000" pitchFamily="2" charset="2"/>
        <a:buChar char="u"/>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a:solidFill>
            <a:schemeClr val="tx2"/>
          </a:solidFill>
          <a:latin typeface="+mn-lt"/>
          <a:ea typeface="+mn-ea"/>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0" y="0"/>
            <a:ext cx="12192000" cy="1943100"/>
            <a:chOff x="0" y="0"/>
            <a:chExt cx="5760" cy="1224"/>
          </a:xfrm>
        </p:grpSpPr>
        <p:pic>
          <p:nvPicPr>
            <p:cNvPr id="4107" name="Picture 3" descr="4_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5760" cy="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Picture 4" descr="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94" y="0"/>
              <a:ext cx="666"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9" name="Picture 5" descr="12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930090">
              <a:off x="48" y="96"/>
              <a:ext cx="543"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50" name="Rectangle 6"/>
          <p:cNvSpPr>
            <a:spLocks noChangeArrowheads="1"/>
          </p:cNvSpPr>
          <p:nvPr/>
        </p:nvSpPr>
        <p:spPr bwMode="gray">
          <a:xfrm>
            <a:off x="0" y="6553200"/>
            <a:ext cx="12192000" cy="304800"/>
          </a:xfrm>
          <a:prstGeom prst="rect">
            <a:avLst/>
          </a:prstGeom>
          <a:gradFill rotWithShape="1">
            <a:gsLst>
              <a:gs pos="0">
                <a:schemeClr val="hlink"/>
              </a:gs>
              <a:gs pos="100000">
                <a:schemeClr val="hlink">
                  <a:gamma/>
                  <a:shade val="69804"/>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pic>
        <p:nvPicPr>
          <p:cNvPr id="4100" name="Picture 7" descr="artplus_nature_naturalcity38_g"/>
          <p:cNvPicPr>
            <a:picLocks noChangeAspect="1" noChangeArrowheads="1"/>
          </p:cNvPicPr>
          <p:nvPr/>
        </p:nvPicPr>
        <p:blipFill>
          <a:blip r:embed="rId22">
            <a:lum bright="12000" contrast="12000"/>
            <a:extLst>
              <a:ext uri="{28A0092B-C50C-407E-A947-70E740481C1C}">
                <a14:useLocalDpi xmlns:a14="http://schemas.microsoft.com/office/drawing/2010/main" val="0"/>
              </a:ext>
            </a:extLst>
          </a:blip>
          <a:srcRect r="31580"/>
          <a:stretch>
            <a:fillRect/>
          </a:stretch>
        </p:blipFill>
        <p:spPr bwMode="auto">
          <a:xfrm>
            <a:off x="10058400" y="5322888"/>
            <a:ext cx="2133600"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Rectangle 8"/>
          <p:cNvSpPr>
            <a:spLocks noGrp="1" noChangeArrowheads="1"/>
          </p:cNvSpPr>
          <p:nvPr>
            <p:ph type="dt" sz="half" idx="2"/>
          </p:nvPr>
        </p:nvSpPr>
        <p:spPr bwMode="gray">
          <a:xfrm>
            <a:off x="5486400" y="6537326"/>
            <a:ext cx="284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1">
                <a:solidFill>
                  <a:schemeClr val="bg1"/>
                </a:solidFill>
                <a:latin typeface="Verdana" pitchFamily="34" charset="0"/>
                <a:ea typeface="宋体" pitchFamily="2" charset="-122"/>
              </a:defRPr>
            </a:lvl1pPr>
          </a:lstStyle>
          <a:p>
            <a:pPr>
              <a:defRPr/>
            </a:pPr>
            <a:fld id="{B858D1AB-6B72-42E6-9B65-C9DED9000AF2}" type="datetime1">
              <a:rPr lang="zh-CN" altLang="en-US"/>
              <a:pPr>
                <a:defRPr/>
              </a:pPr>
              <a:t>2024/4/1</a:t>
            </a:fld>
            <a:r>
              <a:rPr lang="en-US" altLang="zh-CN"/>
              <a:t>www.themegallery.com</a:t>
            </a:r>
          </a:p>
        </p:txBody>
      </p:sp>
      <p:sp>
        <p:nvSpPr>
          <p:cNvPr id="4102" name="Rectangle 9"/>
          <p:cNvSpPr>
            <a:spLocks noGrp="1" noChangeArrowheads="1"/>
          </p:cNvSpPr>
          <p:nvPr>
            <p:ph type="body" idx="1"/>
          </p:nvPr>
        </p:nvSpPr>
        <p:spPr bwMode="gray">
          <a:xfrm>
            <a:off x="406400" y="1219200"/>
            <a:ext cx="111760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6154" name="Rectangle 10"/>
          <p:cNvSpPr>
            <a:spLocks noGrp="1" noChangeArrowheads="1"/>
          </p:cNvSpPr>
          <p:nvPr>
            <p:ph type="sldNum" sz="quarter" idx="4"/>
          </p:nvPr>
        </p:nvSpPr>
        <p:spPr bwMode="gray">
          <a:xfrm>
            <a:off x="406400" y="6537326"/>
            <a:ext cx="711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panose="020B0604030504040204" pitchFamily="34" charset="0"/>
              </a:defRPr>
            </a:lvl1pPr>
          </a:lstStyle>
          <a:p>
            <a:fld id="{E8AC402E-F986-42BC-B7EA-BA2C509135F2}" type="slidenum">
              <a:rPr lang="en-US" altLang="zh-CN"/>
              <a:pPr/>
              <a:t>‹#›</a:t>
            </a:fld>
            <a:endParaRPr lang="en-US" altLang="zh-CN"/>
          </a:p>
        </p:txBody>
      </p:sp>
      <p:sp>
        <p:nvSpPr>
          <p:cNvPr id="4104" name="Line 11"/>
          <p:cNvSpPr>
            <a:spLocks noChangeShapeType="1"/>
          </p:cNvSpPr>
          <p:nvPr/>
        </p:nvSpPr>
        <p:spPr bwMode="white">
          <a:xfrm>
            <a:off x="12700" y="5967413"/>
            <a:ext cx="855133"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5" name="Rectangle 12"/>
          <p:cNvSpPr>
            <a:spLocks noGrp="1" noChangeArrowheads="1"/>
          </p:cNvSpPr>
          <p:nvPr>
            <p:ph type="title"/>
          </p:nvPr>
        </p:nvSpPr>
        <p:spPr bwMode="gray">
          <a:xfrm>
            <a:off x="1117600" y="350838"/>
            <a:ext cx="9652000" cy="563562"/>
          </a:xfrm>
          <a:prstGeom prst="rect">
            <a:avLst/>
          </a:prstGeom>
          <a:noFill/>
          <a:ln>
            <a:noFill/>
          </a:ln>
          <a:effectLst>
            <a:outerShdw dist="28398" dir="1593903"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6157" name="Rectangle 13"/>
          <p:cNvSpPr>
            <a:spLocks noGrp="1" noChangeArrowheads="1"/>
          </p:cNvSpPr>
          <p:nvPr>
            <p:ph type="ftr" sz="quarter" idx="3"/>
          </p:nvPr>
        </p:nvSpPr>
        <p:spPr bwMode="gray">
          <a:xfrm>
            <a:off x="1219200" y="6537326"/>
            <a:ext cx="3860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bg1"/>
                </a:solidFill>
                <a:ea typeface="宋体" pitchFamily="2" charset="-122"/>
              </a:defRPr>
            </a:lvl1pPr>
          </a:lstStyle>
          <a:p>
            <a:pPr>
              <a:defRPr/>
            </a:pPr>
            <a:r>
              <a:rPr lang="zh-CN" altLang="en-US"/>
              <a:t>南京邮电大学</a:t>
            </a:r>
            <a:endParaRPr lang="en-US" altLang="zh-CN"/>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p:txStyles>
    <p:title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itchFamily="49" charset="-122"/>
          <a:ea typeface="黑体" pitchFamily="49" charset="-122"/>
        </a:defRPr>
      </a:lvl2pPr>
      <a:lvl3pPr algn="l" rtl="0" eaLnBrk="0" fontAlgn="base" hangingPunct="0">
        <a:spcBef>
          <a:spcPct val="0"/>
        </a:spcBef>
        <a:spcAft>
          <a:spcPct val="0"/>
        </a:spcAft>
        <a:defRPr sz="3600" b="1">
          <a:solidFill>
            <a:srgbClr val="000000"/>
          </a:solidFill>
          <a:latin typeface="黑体" pitchFamily="49" charset="-122"/>
          <a:ea typeface="黑体" pitchFamily="49" charset="-122"/>
        </a:defRPr>
      </a:lvl3pPr>
      <a:lvl4pPr algn="l" rtl="0" eaLnBrk="0" fontAlgn="base" hangingPunct="0">
        <a:spcBef>
          <a:spcPct val="0"/>
        </a:spcBef>
        <a:spcAft>
          <a:spcPct val="0"/>
        </a:spcAft>
        <a:defRPr sz="3600" b="1">
          <a:solidFill>
            <a:srgbClr val="000000"/>
          </a:solidFill>
          <a:latin typeface="黑体" pitchFamily="49" charset="-122"/>
          <a:ea typeface="黑体" pitchFamily="49" charset="-122"/>
        </a:defRPr>
      </a:lvl4pPr>
      <a:lvl5pPr algn="l" rtl="0" eaLnBrk="0" fontAlgn="base" hangingPunct="0">
        <a:spcBef>
          <a:spcPct val="0"/>
        </a:spcBef>
        <a:spcAft>
          <a:spcPct val="0"/>
        </a:spcAft>
        <a:defRPr sz="3600" b="1">
          <a:solidFill>
            <a:srgbClr val="000000"/>
          </a:solidFill>
          <a:latin typeface="黑体" pitchFamily="49" charset="-122"/>
          <a:ea typeface="黑体" pitchFamily="49" charset="-122"/>
        </a:defRPr>
      </a:lvl5pPr>
      <a:lvl6pPr marL="457200" algn="l" rtl="0" eaLnBrk="1" fontAlgn="base" hangingPunct="1">
        <a:spcBef>
          <a:spcPct val="0"/>
        </a:spcBef>
        <a:spcAft>
          <a:spcPct val="0"/>
        </a:spcAft>
        <a:defRPr sz="3600" b="1">
          <a:solidFill>
            <a:srgbClr val="000000"/>
          </a:solidFill>
          <a:latin typeface="黑体" pitchFamily="49" charset="-122"/>
          <a:ea typeface="黑体" pitchFamily="49" charset="-122"/>
        </a:defRPr>
      </a:lvl6pPr>
      <a:lvl7pPr marL="914400" algn="l" rtl="0" eaLnBrk="1" fontAlgn="base" hangingPunct="1">
        <a:spcBef>
          <a:spcPct val="0"/>
        </a:spcBef>
        <a:spcAft>
          <a:spcPct val="0"/>
        </a:spcAft>
        <a:defRPr sz="3600" b="1">
          <a:solidFill>
            <a:srgbClr val="000000"/>
          </a:solidFill>
          <a:latin typeface="黑体" pitchFamily="49" charset="-122"/>
          <a:ea typeface="黑体" pitchFamily="49" charset="-122"/>
        </a:defRPr>
      </a:lvl7pPr>
      <a:lvl8pPr marL="1371600" algn="l" rtl="0" eaLnBrk="1" fontAlgn="base" hangingPunct="1">
        <a:spcBef>
          <a:spcPct val="0"/>
        </a:spcBef>
        <a:spcAft>
          <a:spcPct val="0"/>
        </a:spcAft>
        <a:defRPr sz="3600" b="1">
          <a:solidFill>
            <a:srgbClr val="000000"/>
          </a:solidFill>
          <a:latin typeface="黑体" pitchFamily="49" charset="-122"/>
          <a:ea typeface="黑体" pitchFamily="49" charset="-122"/>
        </a:defRPr>
      </a:lvl8pPr>
      <a:lvl9pPr marL="1828800" algn="l" rtl="0" eaLnBrk="1" fontAlgn="base" hangingPunct="1">
        <a:spcBef>
          <a:spcPct val="0"/>
        </a:spcBef>
        <a:spcAft>
          <a:spcPct val="0"/>
        </a:spcAft>
        <a:defRPr sz="3600" b="1">
          <a:solidFill>
            <a:srgbClr val="000000"/>
          </a:solidFill>
          <a:latin typeface="黑体" pitchFamily="49" charset="-122"/>
          <a:ea typeface="黑体" pitchFamily="49" charset="-122"/>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8" Type="http://schemas.openxmlformats.org/officeDocument/2006/relationships/image" Target="../media/image80.wmf"/><Relationship Id="rId13" Type="http://schemas.openxmlformats.org/officeDocument/2006/relationships/oleObject" Target="../embeddings/oleObject96.bin"/><Relationship Id="rId3" Type="http://schemas.openxmlformats.org/officeDocument/2006/relationships/oleObject" Target="../embeddings/oleObject91.bin"/><Relationship Id="rId7" Type="http://schemas.openxmlformats.org/officeDocument/2006/relationships/oleObject" Target="../embeddings/oleObject93.bin"/><Relationship Id="rId12" Type="http://schemas.openxmlformats.org/officeDocument/2006/relationships/image" Target="../media/image31.wmf"/><Relationship Id="rId2" Type="http://schemas.openxmlformats.org/officeDocument/2006/relationships/slideLayout" Target="../slideLayouts/slideLayout36.xml"/><Relationship Id="rId1" Type="http://schemas.openxmlformats.org/officeDocument/2006/relationships/vmlDrawing" Target="../drawings/vmlDrawing11.vml"/><Relationship Id="rId6" Type="http://schemas.openxmlformats.org/officeDocument/2006/relationships/image" Target="../media/image79.wmf"/><Relationship Id="rId11" Type="http://schemas.openxmlformats.org/officeDocument/2006/relationships/oleObject" Target="../embeddings/oleObject95.bin"/><Relationship Id="rId5" Type="http://schemas.openxmlformats.org/officeDocument/2006/relationships/oleObject" Target="../embeddings/oleObject92.bin"/><Relationship Id="rId10" Type="http://schemas.openxmlformats.org/officeDocument/2006/relationships/image" Target="../media/image48.wmf"/><Relationship Id="rId4" Type="http://schemas.openxmlformats.org/officeDocument/2006/relationships/image" Target="../media/image57.wmf"/><Relationship Id="rId9" Type="http://schemas.openxmlformats.org/officeDocument/2006/relationships/oleObject" Target="../embeddings/oleObject94.bin"/><Relationship Id="rId14" Type="http://schemas.openxmlformats.org/officeDocument/2006/relationships/image" Target="../media/image81.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6.xml"/></Relationships>
</file>

<file path=ppt/slides/_rels/slide10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6.xml"/></Relationships>
</file>

<file path=ppt/slides/_rels/slide108.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4.png"/><Relationship Id="rId7" Type="http://schemas.openxmlformats.org/officeDocument/2006/relationships/image" Target="../media/image180.png"/><Relationship Id="rId2" Type="http://schemas.openxmlformats.org/officeDocument/2006/relationships/image" Target="../media/image15.jpg"/><Relationship Id="rId1" Type="http://schemas.openxmlformats.org/officeDocument/2006/relationships/slideLayout" Target="../slideLayouts/slideLayout36.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223.bin"/><Relationship Id="rId2" Type="http://schemas.openxmlformats.org/officeDocument/2006/relationships/slideLayout" Target="../slideLayouts/slideLayout36.xml"/><Relationship Id="rId1" Type="http://schemas.openxmlformats.org/officeDocument/2006/relationships/vmlDrawing" Target="../drawings/vmlDrawing31.vml"/><Relationship Id="rId4" Type="http://schemas.openxmlformats.org/officeDocument/2006/relationships/image" Target="../media/image182.emf"/></Relationships>
</file>

<file path=ppt/slides/_rels/slide11.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oleObject" Target="../embeddings/oleObject102.bin"/><Relationship Id="rId18" Type="http://schemas.openxmlformats.org/officeDocument/2006/relationships/oleObject" Target="../embeddings/oleObject105.bin"/><Relationship Id="rId3" Type="http://schemas.openxmlformats.org/officeDocument/2006/relationships/oleObject" Target="../embeddings/oleObject97.bin"/><Relationship Id="rId21" Type="http://schemas.openxmlformats.org/officeDocument/2006/relationships/image" Target="../media/image70.wmf"/><Relationship Id="rId7" Type="http://schemas.openxmlformats.org/officeDocument/2006/relationships/oleObject" Target="../embeddings/oleObject99.bin"/><Relationship Id="rId12" Type="http://schemas.openxmlformats.org/officeDocument/2006/relationships/image" Target="../media/image85.wmf"/><Relationship Id="rId17" Type="http://schemas.openxmlformats.org/officeDocument/2006/relationships/image" Target="../media/image87.wmf"/><Relationship Id="rId2" Type="http://schemas.openxmlformats.org/officeDocument/2006/relationships/slideLayout" Target="../slideLayouts/slideLayout36.xml"/><Relationship Id="rId16" Type="http://schemas.openxmlformats.org/officeDocument/2006/relationships/oleObject" Target="../embeddings/oleObject104.bin"/><Relationship Id="rId20" Type="http://schemas.openxmlformats.org/officeDocument/2006/relationships/oleObject" Target="../embeddings/oleObject106.bin"/><Relationship Id="rId1" Type="http://schemas.openxmlformats.org/officeDocument/2006/relationships/vmlDrawing" Target="../drawings/vmlDrawing12.vml"/><Relationship Id="rId6" Type="http://schemas.openxmlformats.org/officeDocument/2006/relationships/image" Target="../media/image82.wmf"/><Relationship Id="rId11" Type="http://schemas.openxmlformats.org/officeDocument/2006/relationships/oleObject" Target="../embeddings/oleObject101.bin"/><Relationship Id="rId5" Type="http://schemas.openxmlformats.org/officeDocument/2006/relationships/oleObject" Target="../embeddings/oleObject98.bin"/><Relationship Id="rId15" Type="http://schemas.openxmlformats.org/officeDocument/2006/relationships/image" Target="../media/image86.wmf"/><Relationship Id="rId23" Type="http://schemas.openxmlformats.org/officeDocument/2006/relationships/image" Target="../media/image88.wmf"/><Relationship Id="rId10" Type="http://schemas.openxmlformats.org/officeDocument/2006/relationships/image" Target="../media/image84.wmf"/><Relationship Id="rId19" Type="http://schemas.openxmlformats.org/officeDocument/2006/relationships/image" Target="../media/image69.wmf"/><Relationship Id="rId4" Type="http://schemas.openxmlformats.org/officeDocument/2006/relationships/image" Target="../media/image31.wmf"/><Relationship Id="rId9" Type="http://schemas.openxmlformats.org/officeDocument/2006/relationships/oleObject" Target="../embeddings/oleObject100.bin"/><Relationship Id="rId14" Type="http://schemas.openxmlformats.org/officeDocument/2006/relationships/oleObject" Target="../embeddings/oleObject103.bin"/><Relationship Id="rId22" Type="http://schemas.openxmlformats.org/officeDocument/2006/relationships/oleObject" Target="../embeddings/oleObject107.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8" Type="http://schemas.openxmlformats.org/officeDocument/2006/relationships/image" Target="../media/image57.wmf"/><Relationship Id="rId13" Type="http://schemas.openxmlformats.org/officeDocument/2006/relationships/oleObject" Target="../embeddings/oleObject113.bin"/><Relationship Id="rId18" Type="http://schemas.openxmlformats.org/officeDocument/2006/relationships/image" Target="../media/image93.wmf"/><Relationship Id="rId3" Type="http://schemas.openxmlformats.org/officeDocument/2006/relationships/oleObject" Target="../embeddings/oleObject108.bin"/><Relationship Id="rId7" Type="http://schemas.openxmlformats.org/officeDocument/2006/relationships/oleObject" Target="../embeddings/oleObject110.bin"/><Relationship Id="rId12" Type="http://schemas.openxmlformats.org/officeDocument/2006/relationships/image" Target="../media/image70.wmf"/><Relationship Id="rId17" Type="http://schemas.openxmlformats.org/officeDocument/2006/relationships/oleObject" Target="../embeddings/oleObject115.bin"/><Relationship Id="rId2" Type="http://schemas.openxmlformats.org/officeDocument/2006/relationships/slideLayout" Target="../slideLayouts/slideLayout36.xml"/><Relationship Id="rId16" Type="http://schemas.openxmlformats.org/officeDocument/2006/relationships/image" Target="../media/image92.wmf"/><Relationship Id="rId20" Type="http://schemas.openxmlformats.org/officeDocument/2006/relationships/image" Target="../media/image94.wmf"/><Relationship Id="rId1" Type="http://schemas.openxmlformats.org/officeDocument/2006/relationships/vmlDrawing" Target="../drawings/vmlDrawing13.vml"/><Relationship Id="rId6" Type="http://schemas.openxmlformats.org/officeDocument/2006/relationships/image" Target="../media/image90.wmf"/><Relationship Id="rId11" Type="http://schemas.openxmlformats.org/officeDocument/2006/relationships/oleObject" Target="../embeddings/oleObject112.bin"/><Relationship Id="rId5" Type="http://schemas.openxmlformats.org/officeDocument/2006/relationships/oleObject" Target="../embeddings/oleObject109.bin"/><Relationship Id="rId15" Type="http://schemas.openxmlformats.org/officeDocument/2006/relationships/oleObject" Target="../embeddings/oleObject114.bin"/><Relationship Id="rId10" Type="http://schemas.openxmlformats.org/officeDocument/2006/relationships/image" Target="../media/image69.wmf"/><Relationship Id="rId19" Type="http://schemas.openxmlformats.org/officeDocument/2006/relationships/oleObject" Target="../embeddings/oleObject116.bin"/><Relationship Id="rId4" Type="http://schemas.openxmlformats.org/officeDocument/2006/relationships/image" Target="../media/image89.wmf"/><Relationship Id="rId9" Type="http://schemas.openxmlformats.org/officeDocument/2006/relationships/oleObject" Target="../embeddings/oleObject111.bin"/><Relationship Id="rId14" Type="http://schemas.openxmlformats.org/officeDocument/2006/relationships/image" Target="../media/image91.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20.bin"/><Relationship Id="rId13" Type="http://schemas.openxmlformats.org/officeDocument/2006/relationships/image" Target="../media/image96.wmf"/><Relationship Id="rId18" Type="http://schemas.openxmlformats.org/officeDocument/2006/relationships/oleObject" Target="../embeddings/oleObject126.bin"/><Relationship Id="rId26" Type="http://schemas.openxmlformats.org/officeDocument/2006/relationships/image" Target="../media/image102.wmf"/><Relationship Id="rId3" Type="http://schemas.openxmlformats.org/officeDocument/2006/relationships/oleObject" Target="../embeddings/oleObject117.bin"/><Relationship Id="rId21" Type="http://schemas.openxmlformats.org/officeDocument/2006/relationships/image" Target="../media/image100.wmf"/><Relationship Id="rId7" Type="http://schemas.openxmlformats.org/officeDocument/2006/relationships/oleObject" Target="../embeddings/oleObject119.bin"/><Relationship Id="rId12" Type="http://schemas.openxmlformats.org/officeDocument/2006/relationships/oleObject" Target="../embeddings/oleObject123.bin"/><Relationship Id="rId17" Type="http://schemas.openxmlformats.org/officeDocument/2006/relationships/image" Target="../media/image98.wmf"/><Relationship Id="rId25" Type="http://schemas.openxmlformats.org/officeDocument/2006/relationships/oleObject" Target="../embeddings/oleObject130.bin"/><Relationship Id="rId2" Type="http://schemas.openxmlformats.org/officeDocument/2006/relationships/slideLayout" Target="../slideLayouts/slideLayout36.xml"/><Relationship Id="rId16" Type="http://schemas.openxmlformats.org/officeDocument/2006/relationships/oleObject" Target="../embeddings/oleObject125.bin"/><Relationship Id="rId20" Type="http://schemas.openxmlformats.org/officeDocument/2006/relationships/oleObject" Target="../embeddings/oleObject127.bin"/><Relationship Id="rId1" Type="http://schemas.openxmlformats.org/officeDocument/2006/relationships/vmlDrawing" Target="../drawings/vmlDrawing14.vml"/><Relationship Id="rId6" Type="http://schemas.openxmlformats.org/officeDocument/2006/relationships/image" Target="../media/image23.wmf"/><Relationship Id="rId11" Type="http://schemas.openxmlformats.org/officeDocument/2006/relationships/oleObject" Target="../embeddings/oleObject122.bin"/><Relationship Id="rId24" Type="http://schemas.openxmlformats.org/officeDocument/2006/relationships/oleObject" Target="../embeddings/oleObject129.bin"/><Relationship Id="rId5" Type="http://schemas.openxmlformats.org/officeDocument/2006/relationships/oleObject" Target="../embeddings/oleObject118.bin"/><Relationship Id="rId15" Type="http://schemas.openxmlformats.org/officeDocument/2006/relationships/image" Target="../media/image97.wmf"/><Relationship Id="rId23" Type="http://schemas.openxmlformats.org/officeDocument/2006/relationships/image" Target="../media/image101.wmf"/><Relationship Id="rId10" Type="http://schemas.openxmlformats.org/officeDocument/2006/relationships/image" Target="../media/image95.wmf"/><Relationship Id="rId19" Type="http://schemas.openxmlformats.org/officeDocument/2006/relationships/image" Target="../media/image99.wmf"/><Relationship Id="rId4" Type="http://schemas.openxmlformats.org/officeDocument/2006/relationships/image" Target="../media/image79.wmf"/><Relationship Id="rId9" Type="http://schemas.openxmlformats.org/officeDocument/2006/relationships/oleObject" Target="../embeddings/oleObject121.bin"/><Relationship Id="rId14" Type="http://schemas.openxmlformats.org/officeDocument/2006/relationships/oleObject" Target="../embeddings/oleObject124.bin"/><Relationship Id="rId22" Type="http://schemas.openxmlformats.org/officeDocument/2006/relationships/oleObject" Target="../embeddings/oleObject128.bin"/></Relationships>
</file>

<file path=ppt/slides/_rels/slide14.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oleObject" Target="../embeddings/oleObject136.bin"/><Relationship Id="rId18" Type="http://schemas.openxmlformats.org/officeDocument/2006/relationships/oleObject" Target="../embeddings/oleObject139.bin"/><Relationship Id="rId26" Type="http://schemas.openxmlformats.org/officeDocument/2006/relationships/oleObject" Target="../embeddings/oleObject144.bin"/><Relationship Id="rId3" Type="http://schemas.openxmlformats.org/officeDocument/2006/relationships/oleObject" Target="../embeddings/oleObject131.bin"/><Relationship Id="rId21" Type="http://schemas.openxmlformats.org/officeDocument/2006/relationships/oleObject" Target="../embeddings/oleObject141.bin"/><Relationship Id="rId7" Type="http://schemas.openxmlformats.org/officeDocument/2006/relationships/oleObject" Target="../embeddings/oleObject133.bin"/><Relationship Id="rId12" Type="http://schemas.openxmlformats.org/officeDocument/2006/relationships/image" Target="../media/image107.wmf"/><Relationship Id="rId17" Type="http://schemas.openxmlformats.org/officeDocument/2006/relationships/image" Target="../media/image109.wmf"/><Relationship Id="rId25" Type="http://schemas.openxmlformats.org/officeDocument/2006/relationships/oleObject" Target="../embeddings/oleObject143.bin"/><Relationship Id="rId2" Type="http://schemas.openxmlformats.org/officeDocument/2006/relationships/slideLayout" Target="../slideLayouts/slideLayout36.xml"/><Relationship Id="rId16" Type="http://schemas.openxmlformats.org/officeDocument/2006/relationships/oleObject" Target="../embeddings/oleObject138.bin"/><Relationship Id="rId20" Type="http://schemas.openxmlformats.org/officeDocument/2006/relationships/image" Target="../media/image110.wmf"/><Relationship Id="rId29" Type="http://schemas.openxmlformats.org/officeDocument/2006/relationships/image" Target="../media/image114.wmf"/><Relationship Id="rId1" Type="http://schemas.openxmlformats.org/officeDocument/2006/relationships/vmlDrawing" Target="../drawings/vmlDrawing15.vml"/><Relationship Id="rId6" Type="http://schemas.openxmlformats.org/officeDocument/2006/relationships/image" Target="../media/image104.wmf"/><Relationship Id="rId11" Type="http://schemas.openxmlformats.org/officeDocument/2006/relationships/oleObject" Target="../embeddings/oleObject135.bin"/><Relationship Id="rId24" Type="http://schemas.openxmlformats.org/officeDocument/2006/relationships/image" Target="../media/image112.wmf"/><Relationship Id="rId5" Type="http://schemas.openxmlformats.org/officeDocument/2006/relationships/oleObject" Target="../embeddings/oleObject132.bin"/><Relationship Id="rId15" Type="http://schemas.openxmlformats.org/officeDocument/2006/relationships/image" Target="../media/image108.wmf"/><Relationship Id="rId23" Type="http://schemas.openxmlformats.org/officeDocument/2006/relationships/oleObject" Target="../embeddings/oleObject142.bin"/><Relationship Id="rId28" Type="http://schemas.openxmlformats.org/officeDocument/2006/relationships/oleObject" Target="../embeddings/oleObject145.bin"/><Relationship Id="rId10" Type="http://schemas.openxmlformats.org/officeDocument/2006/relationships/image" Target="../media/image106.wmf"/><Relationship Id="rId19" Type="http://schemas.openxmlformats.org/officeDocument/2006/relationships/oleObject" Target="../embeddings/oleObject140.bin"/><Relationship Id="rId31" Type="http://schemas.openxmlformats.org/officeDocument/2006/relationships/image" Target="../media/image81.wmf"/><Relationship Id="rId4" Type="http://schemas.openxmlformats.org/officeDocument/2006/relationships/image" Target="../media/image103.wmf"/><Relationship Id="rId9" Type="http://schemas.openxmlformats.org/officeDocument/2006/relationships/oleObject" Target="../embeddings/oleObject134.bin"/><Relationship Id="rId14" Type="http://schemas.openxmlformats.org/officeDocument/2006/relationships/oleObject" Target="../embeddings/oleObject137.bin"/><Relationship Id="rId22" Type="http://schemas.openxmlformats.org/officeDocument/2006/relationships/image" Target="../media/image111.wmf"/><Relationship Id="rId27" Type="http://schemas.openxmlformats.org/officeDocument/2006/relationships/image" Target="../media/image113.wmf"/><Relationship Id="rId30" Type="http://schemas.openxmlformats.org/officeDocument/2006/relationships/oleObject" Target="../embeddings/oleObject146.bin"/></Relationships>
</file>

<file path=ppt/slides/_rels/slide15.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oleObject" Target="../embeddings/oleObject153.bin"/><Relationship Id="rId3" Type="http://schemas.openxmlformats.org/officeDocument/2006/relationships/oleObject" Target="../embeddings/oleObject147.bin"/><Relationship Id="rId7" Type="http://schemas.openxmlformats.org/officeDocument/2006/relationships/oleObject" Target="../embeddings/oleObject149.bin"/><Relationship Id="rId12" Type="http://schemas.openxmlformats.org/officeDocument/2006/relationships/image" Target="../media/image48.wmf"/><Relationship Id="rId17" Type="http://schemas.openxmlformats.org/officeDocument/2006/relationships/oleObject" Target="../embeddings/oleObject155.bin"/><Relationship Id="rId2" Type="http://schemas.openxmlformats.org/officeDocument/2006/relationships/slideLayout" Target="../slideLayouts/slideLayout36.xml"/><Relationship Id="rId16" Type="http://schemas.openxmlformats.org/officeDocument/2006/relationships/image" Target="../media/image81.wmf"/><Relationship Id="rId1" Type="http://schemas.openxmlformats.org/officeDocument/2006/relationships/vmlDrawing" Target="../drawings/vmlDrawing16.vml"/><Relationship Id="rId6" Type="http://schemas.openxmlformats.org/officeDocument/2006/relationships/image" Target="../media/image57.wmf"/><Relationship Id="rId11" Type="http://schemas.openxmlformats.org/officeDocument/2006/relationships/oleObject" Target="../embeddings/oleObject152.bin"/><Relationship Id="rId5" Type="http://schemas.openxmlformats.org/officeDocument/2006/relationships/oleObject" Target="../embeddings/oleObject148.bin"/><Relationship Id="rId15" Type="http://schemas.openxmlformats.org/officeDocument/2006/relationships/oleObject" Target="../embeddings/oleObject154.bin"/><Relationship Id="rId10" Type="http://schemas.openxmlformats.org/officeDocument/2006/relationships/oleObject" Target="../embeddings/oleObject151.bin"/><Relationship Id="rId4" Type="http://schemas.openxmlformats.org/officeDocument/2006/relationships/image" Target="../media/image79.wmf"/><Relationship Id="rId9" Type="http://schemas.openxmlformats.org/officeDocument/2006/relationships/oleObject" Target="../embeddings/oleObject150.bin"/><Relationship Id="rId14" Type="http://schemas.openxmlformats.org/officeDocument/2006/relationships/image" Target="../media/image115.wmf"/></Relationships>
</file>

<file path=ppt/slides/_rels/slide16.xml.rels><?xml version="1.0" encoding="UTF-8" standalone="yes"?>
<Relationships xmlns="http://schemas.openxmlformats.org/package/2006/relationships"><Relationship Id="rId8" Type="http://schemas.openxmlformats.org/officeDocument/2006/relationships/image" Target="../media/image115.wmf"/><Relationship Id="rId13" Type="http://schemas.openxmlformats.org/officeDocument/2006/relationships/oleObject" Target="../embeddings/oleObject162.bin"/><Relationship Id="rId18" Type="http://schemas.openxmlformats.org/officeDocument/2006/relationships/oleObject" Target="../embeddings/oleObject167.bin"/><Relationship Id="rId3" Type="http://schemas.openxmlformats.org/officeDocument/2006/relationships/oleObject" Target="../embeddings/oleObject156.bin"/><Relationship Id="rId21" Type="http://schemas.openxmlformats.org/officeDocument/2006/relationships/oleObject" Target="../embeddings/oleObject170.bin"/><Relationship Id="rId7" Type="http://schemas.openxmlformats.org/officeDocument/2006/relationships/oleObject" Target="../embeddings/oleObject158.bin"/><Relationship Id="rId12" Type="http://schemas.openxmlformats.org/officeDocument/2006/relationships/image" Target="../media/image81.wmf"/><Relationship Id="rId17" Type="http://schemas.openxmlformats.org/officeDocument/2006/relationships/oleObject" Target="../embeddings/oleObject166.bin"/><Relationship Id="rId2" Type="http://schemas.openxmlformats.org/officeDocument/2006/relationships/slideLayout" Target="../slideLayouts/slideLayout36.xml"/><Relationship Id="rId16" Type="http://schemas.openxmlformats.org/officeDocument/2006/relationships/oleObject" Target="../embeddings/oleObject165.bin"/><Relationship Id="rId20" Type="http://schemas.openxmlformats.org/officeDocument/2006/relationships/oleObject" Target="../embeddings/oleObject169.bin"/><Relationship Id="rId1" Type="http://schemas.openxmlformats.org/officeDocument/2006/relationships/vmlDrawing" Target="../drawings/vmlDrawing17.vml"/><Relationship Id="rId6" Type="http://schemas.openxmlformats.org/officeDocument/2006/relationships/image" Target="../media/image23.wmf"/><Relationship Id="rId11" Type="http://schemas.openxmlformats.org/officeDocument/2006/relationships/oleObject" Target="../embeddings/oleObject161.bin"/><Relationship Id="rId24" Type="http://schemas.openxmlformats.org/officeDocument/2006/relationships/oleObject" Target="../embeddings/oleObject173.bin"/><Relationship Id="rId5" Type="http://schemas.openxmlformats.org/officeDocument/2006/relationships/oleObject" Target="../embeddings/oleObject157.bin"/><Relationship Id="rId15" Type="http://schemas.openxmlformats.org/officeDocument/2006/relationships/oleObject" Target="../embeddings/oleObject164.bin"/><Relationship Id="rId23" Type="http://schemas.openxmlformats.org/officeDocument/2006/relationships/oleObject" Target="../embeddings/oleObject172.bin"/><Relationship Id="rId10" Type="http://schemas.openxmlformats.org/officeDocument/2006/relationships/oleObject" Target="../embeddings/oleObject160.bin"/><Relationship Id="rId19" Type="http://schemas.openxmlformats.org/officeDocument/2006/relationships/oleObject" Target="../embeddings/oleObject168.bin"/><Relationship Id="rId4" Type="http://schemas.openxmlformats.org/officeDocument/2006/relationships/image" Target="../media/image57.wmf"/><Relationship Id="rId9" Type="http://schemas.openxmlformats.org/officeDocument/2006/relationships/oleObject" Target="../embeddings/oleObject159.bin"/><Relationship Id="rId14" Type="http://schemas.openxmlformats.org/officeDocument/2006/relationships/oleObject" Target="../embeddings/oleObject163.bin"/><Relationship Id="rId22" Type="http://schemas.openxmlformats.org/officeDocument/2006/relationships/oleObject" Target="../embeddings/oleObject171.bin"/></Relationships>
</file>

<file path=ppt/slides/_rels/slide17.xml.rels><?xml version="1.0" encoding="UTF-8" standalone="yes"?>
<Relationships xmlns="http://schemas.openxmlformats.org/package/2006/relationships"><Relationship Id="rId8" Type="http://schemas.openxmlformats.org/officeDocument/2006/relationships/image" Target="../media/image118.wmf"/><Relationship Id="rId13" Type="http://schemas.openxmlformats.org/officeDocument/2006/relationships/oleObject" Target="../embeddings/oleObject179.bin"/><Relationship Id="rId18" Type="http://schemas.openxmlformats.org/officeDocument/2006/relationships/oleObject" Target="../embeddings/oleObject183.bin"/><Relationship Id="rId3" Type="http://schemas.openxmlformats.org/officeDocument/2006/relationships/oleObject" Target="../embeddings/oleObject174.bin"/><Relationship Id="rId21" Type="http://schemas.openxmlformats.org/officeDocument/2006/relationships/image" Target="../media/image123.wmf"/><Relationship Id="rId7" Type="http://schemas.openxmlformats.org/officeDocument/2006/relationships/oleObject" Target="../embeddings/oleObject176.bin"/><Relationship Id="rId12" Type="http://schemas.openxmlformats.org/officeDocument/2006/relationships/image" Target="../media/image120.wmf"/><Relationship Id="rId17" Type="http://schemas.openxmlformats.org/officeDocument/2006/relationships/oleObject" Target="../embeddings/oleObject182.bin"/><Relationship Id="rId2" Type="http://schemas.openxmlformats.org/officeDocument/2006/relationships/slideLayout" Target="../slideLayouts/slideLayout36.xml"/><Relationship Id="rId16" Type="http://schemas.openxmlformats.org/officeDocument/2006/relationships/oleObject" Target="../embeddings/oleObject181.bin"/><Relationship Id="rId20" Type="http://schemas.openxmlformats.org/officeDocument/2006/relationships/oleObject" Target="../embeddings/oleObject184.bin"/><Relationship Id="rId1" Type="http://schemas.openxmlformats.org/officeDocument/2006/relationships/vmlDrawing" Target="../drawings/vmlDrawing18.vml"/><Relationship Id="rId6" Type="http://schemas.openxmlformats.org/officeDocument/2006/relationships/image" Target="../media/image117.wmf"/><Relationship Id="rId11" Type="http://schemas.openxmlformats.org/officeDocument/2006/relationships/oleObject" Target="../embeddings/oleObject178.bin"/><Relationship Id="rId5" Type="http://schemas.openxmlformats.org/officeDocument/2006/relationships/oleObject" Target="../embeddings/oleObject175.bin"/><Relationship Id="rId15" Type="http://schemas.openxmlformats.org/officeDocument/2006/relationships/image" Target="../media/image121.wmf"/><Relationship Id="rId23" Type="http://schemas.openxmlformats.org/officeDocument/2006/relationships/image" Target="../media/image81.wmf"/><Relationship Id="rId10" Type="http://schemas.openxmlformats.org/officeDocument/2006/relationships/image" Target="../media/image119.wmf"/><Relationship Id="rId19" Type="http://schemas.openxmlformats.org/officeDocument/2006/relationships/image" Target="../media/image122.wmf"/><Relationship Id="rId4" Type="http://schemas.openxmlformats.org/officeDocument/2006/relationships/image" Target="../media/image116.wmf"/><Relationship Id="rId9" Type="http://schemas.openxmlformats.org/officeDocument/2006/relationships/oleObject" Target="../embeddings/oleObject177.bin"/><Relationship Id="rId14" Type="http://schemas.openxmlformats.org/officeDocument/2006/relationships/oleObject" Target="../embeddings/oleObject180.bin"/><Relationship Id="rId22" Type="http://schemas.openxmlformats.org/officeDocument/2006/relationships/oleObject" Target="../embeddings/oleObject185.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8" Type="http://schemas.openxmlformats.org/officeDocument/2006/relationships/image" Target="../media/image126.wmf"/><Relationship Id="rId13" Type="http://schemas.openxmlformats.org/officeDocument/2006/relationships/oleObject" Target="../embeddings/oleObject191.bin"/><Relationship Id="rId18" Type="http://schemas.openxmlformats.org/officeDocument/2006/relationships/image" Target="../media/image131.wmf"/><Relationship Id="rId3" Type="http://schemas.openxmlformats.org/officeDocument/2006/relationships/oleObject" Target="../embeddings/oleObject186.bin"/><Relationship Id="rId21" Type="http://schemas.openxmlformats.org/officeDocument/2006/relationships/oleObject" Target="../embeddings/oleObject195.bin"/><Relationship Id="rId7" Type="http://schemas.openxmlformats.org/officeDocument/2006/relationships/oleObject" Target="../embeddings/oleObject188.bin"/><Relationship Id="rId12" Type="http://schemas.openxmlformats.org/officeDocument/2006/relationships/image" Target="../media/image128.wmf"/><Relationship Id="rId17" Type="http://schemas.openxmlformats.org/officeDocument/2006/relationships/oleObject" Target="../embeddings/oleObject193.bin"/><Relationship Id="rId25" Type="http://schemas.openxmlformats.org/officeDocument/2006/relationships/image" Target="../media/image134.wmf"/><Relationship Id="rId2" Type="http://schemas.openxmlformats.org/officeDocument/2006/relationships/slideLayout" Target="../slideLayouts/slideLayout36.xml"/><Relationship Id="rId16" Type="http://schemas.openxmlformats.org/officeDocument/2006/relationships/image" Target="../media/image130.wmf"/><Relationship Id="rId20" Type="http://schemas.openxmlformats.org/officeDocument/2006/relationships/image" Target="../media/image132.wmf"/><Relationship Id="rId1" Type="http://schemas.openxmlformats.org/officeDocument/2006/relationships/vmlDrawing" Target="../drawings/vmlDrawing19.vml"/><Relationship Id="rId6" Type="http://schemas.openxmlformats.org/officeDocument/2006/relationships/image" Target="../media/image125.wmf"/><Relationship Id="rId11" Type="http://schemas.openxmlformats.org/officeDocument/2006/relationships/oleObject" Target="../embeddings/oleObject190.bin"/><Relationship Id="rId24" Type="http://schemas.openxmlformats.org/officeDocument/2006/relationships/oleObject" Target="../embeddings/oleObject197.bin"/><Relationship Id="rId5" Type="http://schemas.openxmlformats.org/officeDocument/2006/relationships/oleObject" Target="../embeddings/oleObject187.bin"/><Relationship Id="rId15" Type="http://schemas.openxmlformats.org/officeDocument/2006/relationships/oleObject" Target="../embeddings/oleObject192.bin"/><Relationship Id="rId23" Type="http://schemas.openxmlformats.org/officeDocument/2006/relationships/oleObject" Target="../embeddings/oleObject196.bin"/><Relationship Id="rId10" Type="http://schemas.openxmlformats.org/officeDocument/2006/relationships/image" Target="../media/image127.wmf"/><Relationship Id="rId19" Type="http://schemas.openxmlformats.org/officeDocument/2006/relationships/oleObject" Target="../embeddings/oleObject194.bin"/><Relationship Id="rId4" Type="http://schemas.openxmlformats.org/officeDocument/2006/relationships/image" Target="../media/image124.wmf"/><Relationship Id="rId9" Type="http://schemas.openxmlformats.org/officeDocument/2006/relationships/oleObject" Target="../embeddings/oleObject189.bin"/><Relationship Id="rId14" Type="http://schemas.openxmlformats.org/officeDocument/2006/relationships/image" Target="../media/image129.wmf"/><Relationship Id="rId22" Type="http://schemas.openxmlformats.org/officeDocument/2006/relationships/image" Target="../media/image133.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4.png"/><Relationship Id="rId1" Type="http://schemas.openxmlformats.org/officeDocument/2006/relationships/slideLayout" Target="../slideLayouts/slideLayout36.xml"/><Relationship Id="rId4" Type="http://schemas.openxmlformats.org/officeDocument/2006/relationships/image" Target="../media/image1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oleObject" Target="../embeddings/oleObject9.bin"/><Relationship Id="rId18" Type="http://schemas.openxmlformats.org/officeDocument/2006/relationships/oleObject" Target="../embeddings/oleObject12.bin"/><Relationship Id="rId26" Type="http://schemas.openxmlformats.org/officeDocument/2006/relationships/image" Target="../media/image26.wmf"/><Relationship Id="rId3" Type="http://schemas.openxmlformats.org/officeDocument/2006/relationships/oleObject" Target="../embeddings/oleObject4.bin"/><Relationship Id="rId21" Type="http://schemas.openxmlformats.org/officeDocument/2006/relationships/oleObject" Target="../embeddings/oleObject14.bin"/><Relationship Id="rId7" Type="http://schemas.openxmlformats.org/officeDocument/2006/relationships/oleObject" Target="../embeddings/oleObject6.bin"/><Relationship Id="rId12" Type="http://schemas.openxmlformats.org/officeDocument/2006/relationships/image" Target="../media/image20.wmf"/><Relationship Id="rId17" Type="http://schemas.openxmlformats.org/officeDocument/2006/relationships/image" Target="../media/image22.wmf"/><Relationship Id="rId25" Type="http://schemas.openxmlformats.org/officeDocument/2006/relationships/oleObject" Target="../embeddings/oleObject16.bin"/><Relationship Id="rId2" Type="http://schemas.openxmlformats.org/officeDocument/2006/relationships/slideLayout" Target="../slideLayouts/slideLayout36.xml"/><Relationship Id="rId16" Type="http://schemas.openxmlformats.org/officeDocument/2006/relationships/oleObject" Target="../embeddings/oleObject11.bin"/><Relationship Id="rId20" Type="http://schemas.openxmlformats.org/officeDocument/2006/relationships/image" Target="../media/image23.wmf"/><Relationship Id="rId1" Type="http://schemas.openxmlformats.org/officeDocument/2006/relationships/vmlDrawing" Target="../drawings/vmlDrawing4.vml"/><Relationship Id="rId6" Type="http://schemas.openxmlformats.org/officeDocument/2006/relationships/image" Target="../media/image17.wmf"/><Relationship Id="rId11" Type="http://schemas.openxmlformats.org/officeDocument/2006/relationships/oleObject" Target="../embeddings/oleObject8.bin"/><Relationship Id="rId24" Type="http://schemas.openxmlformats.org/officeDocument/2006/relationships/image" Target="../media/image25.wmf"/><Relationship Id="rId5" Type="http://schemas.openxmlformats.org/officeDocument/2006/relationships/oleObject" Target="../embeddings/oleObject5.bin"/><Relationship Id="rId15" Type="http://schemas.openxmlformats.org/officeDocument/2006/relationships/image" Target="../media/image21.wmf"/><Relationship Id="rId23" Type="http://schemas.openxmlformats.org/officeDocument/2006/relationships/oleObject" Target="../embeddings/oleObject15.bin"/><Relationship Id="rId10" Type="http://schemas.openxmlformats.org/officeDocument/2006/relationships/image" Target="../media/image19.wmf"/><Relationship Id="rId19" Type="http://schemas.openxmlformats.org/officeDocument/2006/relationships/oleObject" Target="../embeddings/oleObject13.bin"/><Relationship Id="rId4" Type="http://schemas.openxmlformats.org/officeDocument/2006/relationships/image" Target="../media/image16.wmf"/><Relationship Id="rId9" Type="http://schemas.openxmlformats.org/officeDocument/2006/relationships/oleObject" Target="../embeddings/oleObject7.bin"/><Relationship Id="rId14" Type="http://schemas.openxmlformats.org/officeDocument/2006/relationships/oleObject" Target="../embeddings/oleObject10.bin"/><Relationship Id="rId22" Type="http://schemas.openxmlformats.org/officeDocument/2006/relationships/image" Target="../media/image24.wmf"/></Relationships>
</file>

<file path=ppt/slides/_rels/slide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36.xml"/><Relationship Id="rId5" Type="http://schemas.openxmlformats.org/officeDocument/2006/relationships/image" Target="../media/image136.png"/><Relationship Id="rId4" Type="http://schemas.openxmlformats.org/officeDocument/2006/relationships/image" Target="../media/image1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8" Type="http://schemas.openxmlformats.org/officeDocument/2006/relationships/image" Target="../media/image140.wmf"/><Relationship Id="rId13" Type="http://schemas.openxmlformats.org/officeDocument/2006/relationships/oleObject" Target="../embeddings/oleObject203.bin"/><Relationship Id="rId18" Type="http://schemas.openxmlformats.org/officeDocument/2006/relationships/image" Target="../media/image145.wmf"/><Relationship Id="rId3" Type="http://schemas.openxmlformats.org/officeDocument/2006/relationships/oleObject" Target="../embeddings/oleObject198.bin"/><Relationship Id="rId7" Type="http://schemas.openxmlformats.org/officeDocument/2006/relationships/oleObject" Target="../embeddings/oleObject200.bin"/><Relationship Id="rId12" Type="http://schemas.openxmlformats.org/officeDocument/2006/relationships/image" Target="../media/image142.wmf"/><Relationship Id="rId17" Type="http://schemas.openxmlformats.org/officeDocument/2006/relationships/oleObject" Target="../embeddings/oleObject205.bin"/><Relationship Id="rId2" Type="http://schemas.openxmlformats.org/officeDocument/2006/relationships/slideLayout" Target="../slideLayouts/slideLayout36.xml"/><Relationship Id="rId16" Type="http://schemas.openxmlformats.org/officeDocument/2006/relationships/image" Target="../media/image144.wmf"/><Relationship Id="rId1" Type="http://schemas.openxmlformats.org/officeDocument/2006/relationships/vmlDrawing" Target="../drawings/vmlDrawing20.vml"/><Relationship Id="rId6" Type="http://schemas.openxmlformats.org/officeDocument/2006/relationships/image" Target="../media/image139.wmf"/><Relationship Id="rId11" Type="http://schemas.openxmlformats.org/officeDocument/2006/relationships/oleObject" Target="../embeddings/oleObject202.bin"/><Relationship Id="rId5" Type="http://schemas.openxmlformats.org/officeDocument/2006/relationships/oleObject" Target="../embeddings/oleObject199.bin"/><Relationship Id="rId15" Type="http://schemas.openxmlformats.org/officeDocument/2006/relationships/oleObject" Target="../embeddings/oleObject204.bin"/><Relationship Id="rId10" Type="http://schemas.openxmlformats.org/officeDocument/2006/relationships/image" Target="../media/image141.wmf"/><Relationship Id="rId4" Type="http://schemas.openxmlformats.org/officeDocument/2006/relationships/image" Target="../media/image138.wmf"/><Relationship Id="rId9" Type="http://schemas.openxmlformats.org/officeDocument/2006/relationships/oleObject" Target="../embeddings/oleObject201.bin"/><Relationship Id="rId14" Type="http://schemas.openxmlformats.org/officeDocument/2006/relationships/image" Target="../media/image143.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oleObject" Target="../embeddings/oleObject22.bin"/><Relationship Id="rId18" Type="http://schemas.openxmlformats.org/officeDocument/2006/relationships/image" Target="../media/image33.wmf"/><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25.wmf"/><Relationship Id="rId17" Type="http://schemas.openxmlformats.org/officeDocument/2006/relationships/oleObject" Target="../embeddings/oleObject24.bin"/><Relationship Id="rId2" Type="http://schemas.openxmlformats.org/officeDocument/2006/relationships/slideLayout" Target="../slideLayouts/slideLayout36.xml"/><Relationship Id="rId16" Type="http://schemas.openxmlformats.org/officeDocument/2006/relationships/image" Target="../media/image32.wmf"/><Relationship Id="rId20" Type="http://schemas.openxmlformats.org/officeDocument/2006/relationships/image" Target="../media/image34.wmf"/><Relationship Id="rId1" Type="http://schemas.openxmlformats.org/officeDocument/2006/relationships/vmlDrawing" Target="../drawings/vmlDrawing5.vml"/><Relationship Id="rId6" Type="http://schemas.openxmlformats.org/officeDocument/2006/relationships/image" Target="../media/image28.wmf"/><Relationship Id="rId11" Type="http://schemas.openxmlformats.org/officeDocument/2006/relationships/oleObject" Target="../embeddings/oleObject21.bin"/><Relationship Id="rId5" Type="http://schemas.openxmlformats.org/officeDocument/2006/relationships/oleObject" Target="../embeddings/oleObject18.bin"/><Relationship Id="rId15" Type="http://schemas.openxmlformats.org/officeDocument/2006/relationships/oleObject" Target="../embeddings/oleObject23.bin"/><Relationship Id="rId10" Type="http://schemas.openxmlformats.org/officeDocument/2006/relationships/image" Target="../media/image30.wmf"/><Relationship Id="rId19" Type="http://schemas.openxmlformats.org/officeDocument/2006/relationships/oleObject" Target="../embeddings/oleObject25.bin"/><Relationship Id="rId4" Type="http://schemas.openxmlformats.org/officeDocument/2006/relationships/image" Target="../media/image27.wmf"/><Relationship Id="rId9" Type="http://schemas.openxmlformats.org/officeDocument/2006/relationships/oleObject" Target="../embeddings/oleObject20.bin"/><Relationship Id="rId14" Type="http://schemas.openxmlformats.org/officeDocument/2006/relationships/image" Target="../media/image31.wmf"/></Relationships>
</file>

<file path=ppt/slides/_rels/slide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5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31.bin"/><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39.wmf"/><Relationship Id="rId2" Type="http://schemas.openxmlformats.org/officeDocument/2006/relationships/slideLayout" Target="../slideLayouts/slideLayout36.xml"/><Relationship Id="rId16" Type="http://schemas.openxmlformats.org/officeDocument/2006/relationships/image" Target="../media/image40.wmf"/><Relationship Id="rId1" Type="http://schemas.openxmlformats.org/officeDocument/2006/relationships/vmlDrawing" Target="../drawings/vmlDrawing6.vml"/><Relationship Id="rId6" Type="http://schemas.openxmlformats.org/officeDocument/2006/relationships/image" Target="../media/image36.wmf"/><Relationship Id="rId11" Type="http://schemas.openxmlformats.org/officeDocument/2006/relationships/oleObject" Target="../embeddings/oleObject30.bin"/><Relationship Id="rId5" Type="http://schemas.openxmlformats.org/officeDocument/2006/relationships/oleObject" Target="../embeddings/oleObject27.bin"/><Relationship Id="rId15" Type="http://schemas.openxmlformats.org/officeDocument/2006/relationships/oleObject" Target="../embeddings/oleObject32.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29.bin"/><Relationship Id="rId14" Type="http://schemas.openxmlformats.org/officeDocument/2006/relationships/image" Target="../media/image30.wmf"/></Relationships>
</file>

<file path=ppt/slides/_rels/slide5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36.xml"/><Relationship Id="rId5" Type="http://schemas.openxmlformats.org/officeDocument/2006/relationships/image" Target="../media/image136.png"/><Relationship Id="rId4" Type="http://schemas.openxmlformats.org/officeDocument/2006/relationships/image" Target="../media/image1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4.png"/><Relationship Id="rId1" Type="http://schemas.openxmlformats.org/officeDocument/2006/relationships/slideLayout" Target="../slideLayouts/slideLayout36.xml"/><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png"/><Relationship Id="rId1" Type="http://schemas.openxmlformats.org/officeDocument/2006/relationships/slideLayout" Target="../slideLayouts/slideLayout50.xml"/><Relationship Id="rId4" Type="http://schemas.openxmlformats.org/officeDocument/2006/relationships/image" Target="../media/image149.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45.wmf"/><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oleObject" Target="../embeddings/oleObject38.bin"/><Relationship Id="rId2" Type="http://schemas.openxmlformats.org/officeDocument/2006/relationships/slideLayout" Target="../slideLayouts/slideLayout36.xml"/><Relationship Id="rId16" Type="http://schemas.openxmlformats.org/officeDocument/2006/relationships/oleObject" Target="../embeddings/oleObject40.bin"/><Relationship Id="rId1" Type="http://schemas.openxmlformats.org/officeDocument/2006/relationships/vmlDrawing" Target="../drawings/vmlDrawing7.vml"/><Relationship Id="rId6" Type="http://schemas.openxmlformats.org/officeDocument/2006/relationships/image" Target="../media/image42.wmf"/><Relationship Id="rId11" Type="http://schemas.openxmlformats.org/officeDocument/2006/relationships/image" Target="../media/image44.wmf"/><Relationship Id="rId5" Type="http://schemas.openxmlformats.org/officeDocument/2006/relationships/oleObject" Target="../embeddings/oleObject34.bin"/><Relationship Id="rId15" Type="http://schemas.openxmlformats.org/officeDocument/2006/relationships/image" Target="../media/image46.wmf"/><Relationship Id="rId10" Type="http://schemas.openxmlformats.org/officeDocument/2006/relationships/oleObject" Target="../embeddings/oleObject37.bin"/><Relationship Id="rId4" Type="http://schemas.openxmlformats.org/officeDocument/2006/relationships/image" Target="../media/image41.wmf"/><Relationship Id="rId9" Type="http://schemas.openxmlformats.org/officeDocument/2006/relationships/image" Target="../media/image43.wmf"/><Relationship Id="rId14" Type="http://schemas.openxmlformats.org/officeDocument/2006/relationships/oleObject" Target="../embeddings/oleObject39.bin"/></Relationships>
</file>

<file path=ppt/slides/_rels/slide6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51.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Layout" Target="../slideLayouts/slideLayout36.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jpg"/></Relationships>
</file>

<file path=ppt/slides/_rels/slide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48.xml"/></Relationships>
</file>

<file path=ppt/slides/_rels/slide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36.xml"/></Relationships>
</file>

<file path=ppt/slides/_rels/slide6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6.xml"/></Relationships>
</file>

<file path=ppt/slides/_rels/slide6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46.bin"/><Relationship Id="rId18" Type="http://schemas.openxmlformats.org/officeDocument/2006/relationships/image" Target="../media/image51.wmf"/><Relationship Id="rId26" Type="http://schemas.openxmlformats.org/officeDocument/2006/relationships/image" Target="../media/image55.wmf"/><Relationship Id="rId3" Type="http://schemas.openxmlformats.org/officeDocument/2006/relationships/oleObject" Target="../embeddings/oleObject41.bin"/><Relationship Id="rId21" Type="http://schemas.openxmlformats.org/officeDocument/2006/relationships/oleObject" Target="../embeddings/oleObject51.bin"/><Relationship Id="rId7" Type="http://schemas.openxmlformats.org/officeDocument/2006/relationships/oleObject" Target="../embeddings/oleObject43.bin"/><Relationship Id="rId12" Type="http://schemas.openxmlformats.org/officeDocument/2006/relationships/image" Target="../media/image49.wmf"/><Relationship Id="rId17" Type="http://schemas.openxmlformats.org/officeDocument/2006/relationships/oleObject" Target="../embeddings/oleObject49.bin"/><Relationship Id="rId25" Type="http://schemas.openxmlformats.org/officeDocument/2006/relationships/oleObject" Target="../embeddings/oleObject53.bin"/><Relationship Id="rId2" Type="http://schemas.openxmlformats.org/officeDocument/2006/relationships/slideLayout" Target="../slideLayouts/slideLayout36.xml"/><Relationship Id="rId16" Type="http://schemas.openxmlformats.org/officeDocument/2006/relationships/oleObject" Target="../embeddings/oleObject48.bin"/><Relationship Id="rId20" Type="http://schemas.openxmlformats.org/officeDocument/2006/relationships/image" Target="../media/image52.wmf"/><Relationship Id="rId29" Type="http://schemas.openxmlformats.org/officeDocument/2006/relationships/oleObject" Target="../embeddings/oleObject55.bin"/><Relationship Id="rId1" Type="http://schemas.openxmlformats.org/officeDocument/2006/relationships/vmlDrawing" Target="../drawings/vmlDrawing8.vml"/><Relationship Id="rId6" Type="http://schemas.openxmlformats.org/officeDocument/2006/relationships/image" Target="../media/image47.wmf"/><Relationship Id="rId11" Type="http://schemas.openxmlformats.org/officeDocument/2006/relationships/oleObject" Target="../embeddings/oleObject45.bin"/><Relationship Id="rId24" Type="http://schemas.openxmlformats.org/officeDocument/2006/relationships/image" Target="../media/image54.wmf"/><Relationship Id="rId5" Type="http://schemas.openxmlformats.org/officeDocument/2006/relationships/oleObject" Target="../embeddings/oleObject42.bin"/><Relationship Id="rId15" Type="http://schemas.openxmlformats.org/officeDocument/2006/relationships/image" Target="../media/image50.wmf"/><Relationship Id="rId23" Type="http://schemas.openxmlformats.org/officeDocument/2006/relationships/oleObject" Target="../embeddings/oleObject52.bin"/><Relationship Id="rId28" Type="http://schemas.openxmlformats.org/officeDocument/2006/relationships/image" Target="../media/image56.wmf"/><Relationship Id="rId10" Type="http://schemas.openxmlformats.org/officeDocument/2006/relationships/image" Target="../media/image33.wmf"/><Relationship Id="rId19" Type="http://schemas.openxmlformats.org/officeDocument/2006/relationships/oleObject" Target="../embeddings/oleObject50.bin"/><Relationship Id="rId4" Type="http://schemas.openxmlformats.org/officeDocument/2006/relationships/image" Target="../media/image42.wmf"/><Relationship Id="rId9" Type="http://schemas.openxmlformats.org/officeDocument/2006/relationships/oleObject" Target="../embeddings/oleObject44.bin"/><Relationship Id="rId14" Type="http://schemas.openxmlformats.org/officeDocument/2006/relationships/oleObject" Target="../embeddings/oleObject47.bin"/><Relationship Id="rId22" Type="http://schemas.openxmlformats.org/officeDocument/2006/relationships/image" Target="../media/image53.wmf"/><Relationship Id="rId27" Type="http://schemas.openxmlformats.org/officeDocument/2006/relationships/oleObject" Target="../embeddings/oleObject54.bin"/><Relationship Id="rId30" Type="http://schemas.openxmlformats.org/officeDocument/2006/relationships/image" Target="../media/image41.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36.xml"/><Relationship Id="rId1" Type="http://schemas.openxmlformats.org/officeDocument/2006/relationships/vmlDrawing" Target="../drawings/vmlDrawing21.vml"/><Relationship Id="rId4" Type="http://schemas.openxmlformats.org/officeDocument/2006/relationships/image" Target="../media/image162.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image" Target="../media/image31.wmf"/><Relationship Id="rId18" Type="http://schemas.openxmlformats.org/officeDocument/2006/relationships/oleObject" Target="../embeddings/oleObject66.bin"/><Relationship Id="rId3" Type="http://schemas.openxmlformats.org/officeDocument/2006/relationships/oleObject" Target="../embeddings/oleObject56.bin"/><Relationship Id="rId7" Type="http://schemas.openxmlformats.org/officeDocument/2006/relationships/oleObject" Target="../embeddings/oleObject58.bin"/><Relationship Id="rId12" Type="http://schemas.openxmlformats.org/officeDocument/2006/relationships/oleObject" Target="../embeddings/oleObject61.bin"/><Relationship Id="rId17" Type="http://schemas.openxmlformats.org/officeDocument/2006/relationships/oleObject" Target="../embeddings/oleObject65.bin"/><Relationship Id="rId2" Type="http://schemas.openxmlformats.org/officeDocument/2006/relationships/slideLayout" Target="../slideLayouts/slideLayout36.xml"/><Relationship Id="rId16" Type="http://schemas.openxmlformats.org/officeDocument/2006/relationships/oleObject" Target="../embeddings/oleObject64.bin"/><Relationship Id="rId20" Type="http://schemas.openxmlformats.org/officeDocument/2006/relationships/image" Target="../media/image60.wmf"/><Relationship Id="rId1" Type="http://schemas.openxmlformats.org/officeDocument/2006/relationships/vmlDrawing" Target="../drawings/vmlDrawing9.vml"/><Relationship Id="rId6" Type="http://schemas.openxmlformats.org/officeDocument/2006/relationships/image" Target="../media/image30.wmf"/><Relationship Id="rId11" Type="http://schemas.openxmlformats.org/officeDocument/2006/relationships/oleObject" Target="../embeddings/oleObject60.bin"/><Relationship Id="rId5" Type="http://schemas.openxmlformats.org/officeDocument/2006/relationships/oleObject" Target="../embeddings/oleObject57.bin"/><Relationship Id="rId15" Type="http://schemas.openxmlformats.org/officeDocument/2006/relationships/oleObject" Target="../embeddings/oleObject63.bin"/><Relationship Id="rId10" Type="http://schemas.openxmlformats.org/officeDocument/2006/relationships/image" Target="../media/image59.wmf"/><Relationship Id="rId19" Type="http://schemas.openxmlformats.org/officeDocument/2006/relationships/oleObject" Target="../embeddings/oleObject67.bin"/><Relationship Id="rId4" Type="http://schemas.openxmlformats.org/officeDocument/2006/relationships/image" Target="../media/image57.wmf"/><Relationship Id="rId9" Type="http://schemas.openxmlformats.org/officeDocument/2006/relationships/oleObject" Target="../embeddings/oleObject59.bin"/><Relationship Id="rId14" Type="http://schemas.openxmlformats.org/officeDocument/2006/relationships/oleObject" Target="../embeddings/oleObject62.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7.xml.rels><?xml version="1.0" encoding="UTF-8" standalone="yes"?>
<Relationships xmlns="http://schemas.openxmlformats.org/package/2006/relationships"><Relationship Id="rId8" Type="http://schemas.openxmlformats.org/officeDocument/2006/relationships/image" Target="../media/image165.wmf"/><Relationship Id="rId13" Type="http://schemas.openxmlformats.org/officeDocument/2006/relationships/oleObject" Target="../embeddings/oleObject212.bin"/><Relationship Id="rId3" Type="http://schemas.openxmlformats.org/officeDocument/2006/relationships/oleObject" Target="../embeddings/oleObject207.bin"/><Relationship Id="rId7" Type="http://schemas.openxmlformats.org/officeDocument/2006/relationships/oleObject" Target="../embeddings/oleObject209.bin"/><Relationship Id="rId12" Type="http://schemas.openxmlformats.org/officeDocument/2006/relationships/image" Target="../media/image167.wmf"/><Relationship Id="rId2" Type="http://schemas.openxmlformats.org/officeDocument/2006/relationships/slideLayout" Target="../slideLayouts/slideLayout36.xml"/><Relationship Id="rId1" Type="http://schemas.openxmlformats.org/officeDocument/2006/relationships/vmlDrawing" Target="../drawings/vmlDrawing22.vml"/><Relationship Id="rId6" Type="http://schemas.openxmlformats.org/officeDocument/2006/relationships/image" Target="../media/image164.wmf"/><Relationship Id="rId11" Type="http://schemas.openxmlformats.org/officeDocument/2006/relationships/oleObject" Target="../embeddings/oleObject211.bin"/><Relationship Id="rId5" Type="http://schemas.openxmlformats.org/officeDocument/2006/relationships/oleObject" Target="../embeddings/oleObject208.bin"/><Relationship Id="rId10" Type="http://schemas.openxmlformats.org/officeDocument/2006/relationships/image" Target="../media/image166.wmf"/><Relationship Id="rId4" Type="http://schemas.openxmlformats.org/officeDocument/2006/relationships/image" Target="../media/image163.wmf"/><Relationship Id="rId9" Type="http://schemas.openxmlformats.org/officeDocument/2006/relationships/oleObject" Target="../embeddings/oleObject210.bin"/><Relationship Id="rId14" Type="http://schemas.openxmlformats.org/officeDocument/2006/relationships/image" Target="../media/image168.w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13.bin"/><Relationship Id="rId2" Type="http://schemas.openxmlformats.org/officeDocument/2006/relationships/slideLayout" Target="../slideLayouts/slideLayout36.xml"/><Relationship Id="rId1" Type="http://schemas.openxmlformats.org/officeDocument/2006/relationships/vmlDrawing" Target="../drawings/vmlDrawing23.vml"/><Relationship Id="rId4" Type="http://schemas.openxmlformats.org/officeDocument/2006/relationships/image" Target="../media/image164.w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13" Type="http://schemas.openxmlformats.org/officeDocument/2006/relationships/oleObject" Target="../embeddings/oleObject73.bin"/><Relationship Id="rId18" Type="http://schemas.openxmlformats.org/officeDocument/2006/relationships/oleObject" Target="../embeddings/oleObject76.bin"/><Relationship Id="rId26" Type="http://schemas.openxmlformats.org/officeDocument/2006/relationships/image" Target="../media/image70.wmf"/><Relationship Id="rId39" Type="http://schemas.openxmlformats.org/officeDocument/2006/relationships/image" Target="../media/image76.wmf"/><Relationship Id="rId21" Type="http://schemas.openxmlformats.org/officeDocument/2006/relationships/oleObject" Target="../embeddings/oleObject78.bin"/><Relationship Id="rId34" Type="http://schemas.openxmlformats.org/officeDocument/2006/relationships/oleObject" Target="../embeddings/oleObject85.bin"/><Relationship Id="rId42" Type="http://schemas.openxmlformats.org/officeDocument/2006/relationships/oleObject" Target="../embeddings/oleObject89.bin"/><Relationship Id="rId7" Type="http://schemas.openxmlformats.org/officeDocument/2006/relationships/oleObject" Target="../embeddings/oleObject70.bin"/><Relationship Id="rId2" Type="http://schemas.openxmlformats.org/officeDocument/2006/relationships/slideLayout" Target="../slideLayouts/slideLayout36.xml"/><Relationship Id="rId16" Type="http://schemas.openxmlformats.org/officeDocument/2006/relationships/oleObject" Target="../embeddings/oleObject75.bin"/><Relationship Id="rId29" Type="http://schemas.openxmlformats.org/officeDocument/2006/relationships/oleObject" Target="../embeddings/oleObject82.bin"/><Relationship Id="rId1" Type="http://schemas.openxmlformats.org/officeDocument/2006/relationships/vmlDrawing" Target="../drawings/vmlDrawing10.vml"/><Relationship Id="rId6" Type="http://schemas.openxmlformats.org/officeDocument/2006/relationships/image" Target="../media/image61.wmf"/><Relationship Id="rId11" Type="http://schemas.openxmlformats.org/officeDocument/2006/relationships/oleObject" Target="../embeddings/oleObject72.bin"/><Relationship Id="rId24" Type="http://schemas.openxmlformats.org/officeDocument/2006/relationships/image" Target="../media/image69.wmf"/><Relationship Id="rId32" Type="http://schemas.openxmlformats.org/officeDocument/2006/relationships/oleObject" Target="../embeddings/oleObject84.bin"/><Relationship Id="rId37" Type="http://schemas.openxmlformats.org/officeDocument/2006/relationships/image" Target="../media/image75.wmf"/><Relationship Id="rId40" Type="http://schemas.openxmlformats.org/officeDocument/2006/relationships/oleObject" Target="../embeddings/oleObject88.bin"/><Relationship Id="rId45" Type="http://schemas.openxmlformats.org/officeDocument/2006/relationships/image" Target="../media/image60.wmf"/><Relationship Id="rId5" Type="http://schemas.openxmlformats.org/officeDocument/2006/relationships/oleObject" Target="../embeddings/oleObject69.bin"/><Relationship Id="rId15" Type="http://schemas.openxmlformats.org/officeDocument/2006/relationships/oleObject" Target="../embeddings/oleObject74.bin"/><Relationship Id="rId23" Type="http://schemas.openxmlformats.org/officeDocument/2006/relationships/oleObject" Target="../embeddings/oleObject79.bin"/><Relationship Id="rId28" Type="http://schemas.openxmlformats.org/officeDocument/2006/relationships/image" Target="../media/image71.wmf"/><Relationship Id="rId36" Type="http://schemas.openxmlformats.org/officeDocument/2006/relationships/oleObject" Target="../embeddings/oleObject86.bin"/><Relationship Id="rId10" Type="http://schemas.openxmlformats.org/officeDocument/2006/relationships/image" Target="../media/image63.wmf"/><Relationship Id="rId19" Type="http://schemas.openxmlformats.org/officeDocument/2006/relationships/oleObject" Target="../embeddings/oleObject77.bin"/><Relationship Id="rId31" Type="http://schemas.openxmlformats.org/officeDocument/2006/relationships/oleObject" Target="../embeddings/oleObject83.bin"/><Relationship Id="rId44" Type="http://schemas.openxmlformats.org/officeDocument/2006/relationships/oleObject" Target="../embeddings/oleObject90.bin"/><Relationship Id="rId4" Type="http://schemas.openxmlformats.org/officeDocument/2006/relationships/image" Target="../media/image57.wmf"/><Relationship Id="rId9" Type="http://schemas.openxmlformats.org/officeDocument/2006/relationships/oleObject" Target="../embeddings/oleObject71.bin"/><Relationship Id="rId14" Type="http://schemas.openxmlformats.org/officeDocument/2006/relationships/image" Target="../media/image65.wmf"/><Relationship Id="rId22" Type="http://schemas.openxmlformats.org/officeDocument/2006/relationships/image" Target="../media/image68.wmf"/><Relationship Id="rId27" Type="http://schemas.openxmlformats.org/officeDocument/2006/relationships/oleObject" Target="../embeddings/oleObject81.bin"/><Relationship Id="rId30" Type="http://schemas.openxmlformats.org/officeDocument/2006/relationships/image" Target="../media/image72.wmf"/><Relationship Id="rId35" Type="http://schemas.openxmlformats.org/officeDocument/2006/relationships/image" Target="../media/image74.wmf"/><Relationship Id="rId43" Type="http://schemas.openxmlformats.org/officeDocument/2006/relationships/image" Target="../media/image78.wmf"/><Relationship Id="rId8" Type="http://schemas.openxmlformats.org/officeDocument/2006/relationships/image" Target="../media/image62.wmf"/><Relationship Id="rId3" Type="http://schemas.openxmlformats.org/officeDocument/2006/relationships/oleObject" Target="../embeddings/oleObject68.bin"/><Relationship Id="rId12" Type="http://schemas.openxmlformats.org/officeDocument/2006/relationships/image" Target="../media/image64.wmf"/><Relationship Id="rId17" Type="http://schemas.openxmlformats.org/officeDocument/2006/relationships/image" Target="../media/image66.wmf"/><Relationship Id="rId25" Type="http://schemas.openxmlformats.org/officeDocument/2006/relationships/oleObject" Target="../embeddings/oleObject80.bin"/><Relationship Id="rId33" Type="http://schemas.openxmlformats.org/officeDocument/2006/relationships/image" Target="../media/image73.wmf"/><Relationship Id="rId38" Type="http://schemas.openxmlformats.org/officeDocument/2006/relationships/oleObject" Target="../embeddings/oleObject87.bin"/><Relationship Id="rId20" Type="http://schemas.openxmlformats.org/officeDocument/2006/relationships/image" Target="../media/image67.wmf"/><Relationship Id="rId41" Type="http://schemas.openxmlformats.org/officeDocument/2006/relationships/image" Target="../media/image77.wmf"/></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14.bin"/><Relationship Id="rId2" Type="http://schemas.openxmlformats.org/officeDocument/2006/relationships/slideLayout" Target="../slideLayouts/slideLayout36.xml"/><Relationship Id="rId1" Type="http://schemas.openxmlformats.org/officeDocument/2006/relationships/vmlDrawing" Target="../drawings/vmlDrawing24.vml"/><Relationship Id="rId4" Type="http://schemas.openxmlformats.org/officeDocument/2006/relationships/image" Target="../media/image169.wmf"/></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6.xml"/><Relationship Id="rId1" Type="http://schemas.openxmlformats.org/officeDocument/2006/relationships/vmlDrawing" Target="../drawings/vmlDrawing25.vml"/><Relationship Id="rId6" Type="http://schemas.openxmlformats.org/officeDocument/2006/relationships/oleObject" Target="../embeddings/oleObject216.bin"/><Relationship Id="rId5" Type="http://schemas.openxmlformats.org/officeDocument/2006/relationships/image" Target="../media/image170.wmf"/><Relationship Id="rId4" Type="http://schemas.openxmlformats.org/officeDocument/2006/relationships/oleObject" Target="../embeddings/oleObject215.bin"/></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17.bin"/><Relationship Id="rId2" Type="http://schemas.openxmlformats.org/officeDocument/2006/relationships/slideLayout" Target="../slideLayouts/slideLayout36.xml"/><Relationship Id="rId1" Type="http://schemas.openxmlformats.org/officeDocument/2006/relationships/vmlDrawing" Target="../drawings/vmlDrawing26.vml"/><Relationship Id="rId4" Type="http://schemas.openxmlformats.org/officeDocument/2006/relationships/image" Target="../media/image171.w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18.bin"/><Relationship Id="rId2" Type="http://schemas.openxmlformats.org/officeDocument/2006/relationships/slideLayout" Target="../slideLayouts/slideLayout36.xml"/><Relationship Id="rId1" Type="http://schemas.openxmlformats.org/officeDocument/2006/relationships/vmlDrawing" Target="../drawings/vmlDrawing27.vml"/><Relationship Id="rId6" Type="http://schemas.openxmlformats.org/officeDocument/2006/relationships/image" Target="../media/image171.wmf"/><Relationship Id="rId5" Type="http://schemas.openxmlformats.org/officeDocument/2006/relationships/oleObject" Target="../embeddings/oleObject217.bin"/><Relationship Id="rId4" Type="http://schemas.openxmlformats.org/officeDocument/2006/relationships/image" Target="../media/image172.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19.bin"/><Relationship Id="rId2" Type="http://schemas.openxmlformats.org/officeDocument/2006/relationships/slideLayout" Target="../slideLayouts/slideLayout36.xml"/><Relationship Id="rId1" Type="http://schemas.openxmlformats.org/officeDocument/2006/relationships/vmlDrawing" Target="../drawings/vmlDrawing28.vml"/><Relationship Id="rId4" Type="http://schemas.openxmlformats.org/officeDocument/2006/relationships/image" Target="../media/image173.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20.bin"/><Relationship Id="rId2" Type="http://schemas.openxmlformats.org/officeDocument/2006/relationships/slideLayout" Target="../slideLayouts/slideLayout36.xml"/><Relationship Id="rId1" Type="http://schemas.openxmlformats.org/officeDocument/2006/relationships/vmlDrawing" Target="../drawings/vmlDrawing29.vml"/><Relationship Id="rId4" Type="http://schemas.openxmlformats.org/officeDocument/2006/relationships/image" Target="../media/image174.w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21.bin"/><Relationship Id="rId2" Type="http://schemas.openxmlformats.org/officeDocument/2006/relationships/slideLayout" Target="../slideLayouts/slideLayout36.xml"/><Relationship Id="rId1" Type="http://schemas.openxmlformats.org/officeDocument/2006/relationships/vmlDrawing" Target="../drawings/vmlDrawing30.vml"/><Relationship Id="rId6" Type="http://schemas.openxmlformats.org/officeDocument/2006/relationships/image" Target="../media/image176.wmf"/><Relationship Id="rId5" Type="http://schemas.openxmlformats.org/officeDocument/2006/relationships/oleObject" Target="../embeddings/oleObject222.bin"/><Relationship Id="rId4" Type="http://schemas.openxmlformats.org/officeDocument/2006/relationships/image" Target="../media/image175.w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subTitle" idx="1"/>
          </p:nvPr>
        </p:nvSpPr>
        <p:spPr>
          <a:xfrm>
            <a:off x="2590800" y="3581400"/>
            <a:ext cx="7010400" cy="381000"/>
          </a:xfrm>
        </p:spPr>
        <p:txBody>
          <a:bodyPr/>
          <a:lstStyle/>
          <a:p>
            <a:r>
              <a:rPr lang="zh-CN" altLang="en-US" dirty="0"/>
              <a:t>南京邮电大学网络空间安全系</a:t>
            </a:r>
          </a:p>
          <a:p>
            <a:r>
              <a:rPr lang="en-US" altLang="zh-CN" dirty="0"/>
              <a:t>《</a:t>
            </a:r>
            <a:r>
              <a:rPr lang="zh-CN" altLang="en-US" dirty="0"/>
              <a:t>网络信息安全</a:t>
            </a:r>
            <a:r>
              <a:rPr lang="en-US" altLang="zh-CN" dirty="0"/>
              <a:t>》</a:t>
            </a:r>
            <a:r>
              <a:rPr lang="zh-CN" altLang="en-US" dirty="0"/>
              <a:t>课程组</a:t>
            </a:r>
          </a:p>
        </p:txBody>
      </p:sp>
      <p:sp>
        <p:nvSpPr>
          <p:cNvPr id="22530" name="Rectangle 2"/>
          <p:cNvSpPr>
            <a:spLocks noGrp="1" noChangeArrowheads="1"/>
          </p:cNvSpPr>
          <p:nvPr>
            <p:ph type="ctrTitle"/>
          </p:nvPr>
        </p:nvSpPr>
        <p:spPr>
          <a:xfrm>
            <a:off x="2590800" y="2514600"/>
            <a:ext cx="7010400" cy="685800"/>
          </a:xfrm>
        </p:spPr>
        <p:txBody>
          <a:bodyPr/>
          <a:lstStyle/>
          <a:p>
            <a:r>
              <a:rPr lang="zh-CN" altLang="en-US"/>
              <a:t>第</a:t>
            </a:r>
            <a:r>
              <a:rPr lang="en-US" altLang="zh-CN"/>
              <a:t>4</a:t>
            </a:r>
            <a:r>
              <a:rPr lang="zh-CN" altLang="en-US"/>
              <a:t>章 对称密码</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0FD1-F3CE-4FD2-9A30-07E88902F4CD}"/>
              </a:ext>
            </a:extLst>
          </p:cNvPr>
          <p:cNvSpPr>
            <a:spLocks noGrp="1"/>
          </p:cNvSpPr>
          <p:nvPr>
            <p:ph type="title"/>
          </p:nvPr>
        </p:nvSpPr>
        <p:spPr/>
        <p:txBody>
          <a:bodyPr/>
          <a:lstStyle/>
          <a:p>
            <a:r>
              <a:rPr lang="zh-CN" altLang="en-US" sz="3600" dirty="0">
                <a:latin typeface="+mn-ea"/>
                <a:ea typeface="+mn-ea"/>
              </a:rPr>
              <a:t>线性反馈移位寄存器的一元多项式表示</a:t>
            </a:r>
            <a:endParaRPr lang="zh-CN" altLang="en-US" dirty="0"/>
          </a:p>
        </p:txBody>
      </p:sp>
      <p:sp>
        <p:nvSpPr>
          <p:cNvPr id="3" name="内容占位符 2">
            <a:extLst>
              <a:ext uri="{FF2B5EF4-FFF2-40B4-BE49-F238E27FC236}">
                <a16:creationId xmlns:a16="http://schemas.microsoft.com/office/drawing/2014/main" id="{426A03F4-2B78-4C26-B242-B1A694F4D457}"/>
              </a:ext>
            </a:extLst>
          </p:cNvPr>
          <p:cNvSpPr>
            <a:spLocks noGrp="1"/>
          </p:cNvSpPr>
          <p:nvPr>
            <p:ph idx="1"/>
          </p:nvPr>
        </p:nvSpPr>
        <p:spPr>
          <a:xfrm>
            <a:off x="3733800" y="1219200"/>
            <a:ext cx="7848600" cy="1889125"/>
          </a:xfrm>
        </p:spPr>
        <p:txBody>
          <a:bodyPr/>
          <a:lstStyle/>
          <a:p>
            <a:endParaRPr lang="zh-CN" altLang="en-US"/>
          </a:p>
        </p:txBody>
      </p:sp>
      <p:sp>
        <p:nvSpPr>
          <p:cNvPr id="4" name="日期占位符 3">
            <a:extLst>
              <a:ext uri="{FF2B5EF4-FFF2-40B4-BE49-F238E27FC236}">
                <a16:creationId xmlns:a16="http://schemas.microsoft.com/office/drawing/2014/main" id="{2C439F8E-8DDB-4CA2-A355-76AA259936D3}"/>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EF8D7B7C-B08F-4A57-AF69-EF147BE422FB}"/>
              </a:ext>
            </a:extLst>
          </p:cNvPr>
          <p:cNvSpPr>
            <a:spLocks noGrp="1"/>
          </p:cNvSpPr>
          <p:nvPr>
            <p:ph type="sldNum" sz="quarter" idx="11"/>
          </p:nvPr>
        </p:nvSpPr>
        <p:spPr/>
        <p:txBody>
          <a:bodyPr/>
          <a:lstStyle/>
          <a:p>
            <a:fld id="{A420A89F-6092-44FA-AA4D-72ED0B6A316D}" type="slidenum">
              <a:rPr lang="en-US" altLang="zh-CN" smtClean="0"/>
              <a:pPr/>
              <a:t>10</a:t>
            </a:fld>
            <a:endParaRPr lang="en-US" altLang="zh-CN"/>
          </a:p>
        </p:txBody>
      </p:sp>
      <p:sp>
        <p:nvSpPr>
          <p:cNvPr id="6" name="文本框 3">
            <a:extLst>
              <a:ext uri="{FF2B5EF4-FFF2-40B4-BE49-F238E27FC236}">
                <a16:creationId xmlns:a16="http://schemas.microsoft.com/office/drawing/2014/main" id="{DB6A4833-FC91-4522-880C-5106024660A4}"/>
              </a:ext>
            </a:extLst>
          </p:cNvPr>
          <p:cNvSpPr txBox="1">
            <a:spLocks noChangeArrowheads="1"/>
          </p:cNvSpPr>
          <p:nvPr/>
        </p:nvSpPr>
        <p:spPr bwMode="auto">
          <a:xfrm>
            <a:off x="720725" y="1341438"/>
            <a:ext cx="16192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7" name="文本框 6">
            <a:extLst>
              <a:ext uri="{FF2B5EF4-FFF2-40B4-BE49-F238E27FC236}">
                <a16:creationId xmlns:a16="http://schemas.microsoft.com/office/drawing/2014/main" id="{AE207CC9-10BC-4A5F-850A-F81E930D9AD1}"/>
              </a:ext>
            </a:extLst>
          </p:cNvPr>
          <p:cNvSpPr txBox="1"/>
          <p:nvPr/>
        </p:nvSpPr>
        <p:spPr>
          <a:xfrm>
            <a:off x="720725" y="1341438"/>
            <a:ext cx="1690688" cy="461962"/>
          </a:xfrm>
          <a:prstGeom prst="rect">
            <a:avLst/>
          </a:prstGeom>
          <a:noFill/>
        </p:spPr>
        <p:txBody>
          <a:bodyPr>
            <a:spAutoFit/>
          </a:bodyPr>
          <a:lstStyle/>
          <a:p>
            <a:pPr>
              <a:defRPr/>
            </a:pPr>
            <a:r>
              <a:rPr lang="zh-CN" altLang="en-US" sz="2400" dirty="0">
                <a:latin typeface="+mn-ea"/>
                <a:ea typeface="+mn-ea"/>
              </a:rPr>
              <a:t>定义</a:t>
            </a:r>
            <a:r>
              <a:rPr lang="en-US" altLang="zh-CN" sz="2400" dirty="0">
                <a:latin typeface="+mn-ea"/>
                <a:ea typeface="+mn-ea"/>
              </a:rPr>
              <a:t>4-3</a:t>
            </a:r>
            <a:endParaRPr lang="zh-CN" altLang="en-US" sz="2400" dirty="0">
              <a:latin typeface="+mn-ea"/>
              <a:ea typeface="+mn-ea"/>
            </a:endParaRPr>
          </a:p>
        </p:txBody>
      </p:sp>
      <p:sp>
        <p:nvSpPr>
          <p:cNvPr id="8" name="文本框 7">
            <a:extLst>
              <a:ext uri="{FF2B5EF4-FFF2-40B4-BE49-F238E27FC236}">
                <a16:creationId xmlns:a16="http://schemas.microsoft.com/office/drawing/2014/main" id="{35944059-12F5-43A4-8219-27F547BA68C0}"/>
              </a:ext>
            </a:extLst>
          </p:cNvPr>
          <p:cNvSpPr txBox="1"/>
          <p:nvPr/>
        </p:nvSpPr>
        <p:spPr>
          <a:xfrm>
            <a:off x="1025525" y="1905000"/>
            <a:ext cx="10556875" cy="830997"/>
          </a:xfrm>
          <a:prstGeom prst="rect">
            <a:avLst/>
          </a:prstGeom>
          <a:noFill/>
        </p:spPr>
        <p:txBody>
          <a:bodyPr wrap="square">
            <a:spAutoFit/>
          </a:bodyPr>
          <a:lstStyle/>
          <a:p>
            <a:pPr>
              <a:defRPr/>
            </a:pPr>
            <a:r>
              <a:rPr lang="zh-CN" altLang="en-US" sz="2400" dirty="0">
                <a:latin typeface="+mn-ea"/>
                <a:ea typeface="+mn-ea"/>
              </a:rPr>
              <a:t>    仅能被非</a:t>
            </a:r>
            <a:r>
              <a:rPr lang="en-US" altLang="zh-CN" sz="2400" dirty="0">
                <a:latin typeface="+mn-ea"/>
                <a:ea typeface="+mn-ea"/>
              </a:rPr>
              <a:t>0</a:t>
            </a:r>
            <a:r>
              <a:rPr lang="zh-CN" altLang="en-US" sz="2400" dirty="0">
                <a:latin typeface="+mn-ea"/>
                <a:ea typeface="+mn-ea"/>
              </a:rPr>
              <a:t>常数或自身的常数倍除尽，但不能被其它多项式除尽的多项式称为即约多项式或不可约多项式。</a:t>
            </a:r>
          </a:p>
        </p:txBody>
      </p:sp>
      <p:sp>
        <p:nvSpPr>
          <p:cNvPr id="9" name="文本框 8">
            <a:extLst>
              <a:ext uri="{FF2B5EF4-FFF2-40B4-BE49-F238E27FC236}">
                <a16:creationId xmlns:a16="http://schemas.microsoft.com/office/drawing/2014/main" id="{A99AE065-E3C1-4A84-933E-D87AE2757617}"/>
              </a:ext>
            </a:extLst>
          </p:cNvPr>
          <p:cNvSpPr txBox="1"/>
          <p:nvPr/>
        </p:nvSpPr>
        <p:spPr>
          <a:xfrm>
            <a:off x="720725" y="3206750"/>
            <a:ext cx="1690688" cy="461963"/>
          </a:xfrm>
          <a:prstGeom prst="rect">
            <a:avLst/>
          </a:prstGeom>
          <a:noFill/>
        </p:spPr>
        <p:txBody>
          <a:bodyPr>
            <a:spAutoFit/>
          </a:bodyPr>
          <a:lstStyle/>
          <a:p>
            <a:pPr>
              <a:defRPr/>
            </a:pPr>
            <a:r>
              <a:rPr lang="zh-CN" altLang="en-US" sz="2400" dirty="0">
                <a:latin typeface="+mn-ea"/>
                <a:ea typeface="+mn-ea"/>
              </a:rPr>
              <a:t>定理</a:t>
            </a:r>
            <a:r>
              <a:rPr lang="en-US" altLang="zh-CN" sz="2400" dirty="0">
                <a:latin typeface="+mn-ea"/>
                <a:ea typeface="+mn-ea"/>
              </a:rPr>
              <a:t>4-4</a:t>
            </a:r>
            <a:endParaRPr lang="zh-CN" altLang="en-US" sz="2400" dirty="0">
              <a:latin typeface="+mn-ea"/>
              <a:ea typeface="+mn-ea"/>
            </a:endParaRPr>
          </a:p>
        </p:txBody>
      </p:sp>
      <p:sp>
        <p:nvSpPr>
          <p:cNvPr id="10" name="文本框 4">
            <a:extLst>
              <a:ext uri="{FF2B5EF4-FFF2-40B4-BE49-F238E27FC236}">
                <a16:creationId xmlns:a16="http://schemas.microsoft.com/office/drawing/2014/main" id="{38247785-BABA-4EAD-836A-7B837969AA52}"/>
              </a:ext>
            </a:extLst>
          </p:cNvPr>
          <p:cNvSpPr txBox="1">
            <a:spLocks noChangeArrowheads="1"/>
          </p:cNvSpPr>
          <p:nvPr/>
        </p:nvSpPr>
        <p:spPr bwMode="auto">
          <a:xfrm>
            <a:off x="1093886" y="3789362"/>
            <a:ext cx="10312399"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      设      是   次不可约多项式，周期为     ，序列  </a:t>
            </a:r>
            <a:endParaRPr lang="en-US" altLang="zh-CN" sz="2400" dirty="0"/>
          </a:p>
          <a:p>
            <a:pPr>
              <a:spcBef>
                <a:spcPct val="0"/>
              </a:spcBef>
              <a:buFontTx/>
              <a:buNone/>
            </a:pPr>
            <a:r>
              <a:rPr lang="en-US" altLang="zh-CN" sz="2400" dirty="0"/>
              <a:t>             </a:t>
            </a:r>
            <a:r>
              <a:rPr lang="zh-CN" altLang="en-US" sz="1800" dirty="0"/>
              <a:t>，</a:t>
            </a:r>
            <a:r>
              <a:rPr lang="zh-CN" altLang="en-US" sz="2400" dirty="0"/>
              <a:t>则     的周期为    。</a:t>
            </a:r>
          </a:p>
        </p:txBody>
      </p:sp>
      <p:graphicFrame>
        <p:nvGraphicFramePr>
          <p:cNvPr id="11" name="对象 7">
            <a:extLst>
              <a:ext uri="{FF2B5EF4-FFF2-40B4-BE49-F238E27FC236}">
                <a16:creationId xmlns:a16="http://schemas.microsoft.com/office/drawing/2014/main" id="{5D62C059-84A6-499D-9C0E-E52027CC9F05}"/>
              </a:ext>
            </a:extLst>
          </p:cNvPr>
          <p:cNvGraphicFramePr>
            <a:graphicFrameLocks noChangeAspect="1"/>
          </p:cNvGraphicFramePr>
          <p:nvPr>
            <p:extLst>
              <p:ext uri="{D42A27DB-BD31-4B8C-83A1-F6EECF244321}">
                <p14:modId xmlns:p14="http://schemas.microsoft.com/office/powerpoint/2010/main" val="1206464512"/>
              </p:ext>
            </p:extLst>
          </p:nvPr>
        </p:nvGraphicFramePr>
        <p:xfrm>
          <a:off x="2001936" y="3859212"/>
          <a:ext cx="523875" cy="315912"/>
        </p:xfrm>
        <a:graphic>
          <a:graphicData uri="http://schemas.openxmlformats.org/presentationml/2006/ole">
            <mc:AlternateContent xmlns:mc="http://schemas.openxmlformats.org/markup-compatibility/2006">
              <mc:Choice xmlns:v="urn:schemas-microsoft-com:vml" Requires="v">
                <p:oleObj spid="_x0000_s151608" name="Equation" r:id="rId3" imgW="343049" imgH="203288" progId="Equation.DSMT4">
                  <p:embed/>
                </p:oleObj>
              </mc:Choice>
              <mc:Fallback>
                <p:oleObj name="Equation" r:id="rId3" imgW="343049" imgH="203288" progId="Equation.DSMT4">
                  <p:embed/>
                  <p:pic>
                    <p:nvPicPr>
                      <p:cNvPr id="38922" name="对象 7">
                        <a:extLst>
                          <a:ext uri="{FF2B5EF4-FFF2-40B4-BE49-F238E27FC236}">
                            <a16:creationId xmlns:a16="http://schemas.microsoft.com/office/drawing/2014/main" id="{FD008EB3-D619-4B6B-A977-F622D5C90C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1936" y="3859212"/>
                        <a:ext cx="52387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9">
            <a:extLst>
              <a:ext uri="{FF2B5EF4-FFF2-40B4-BE49-F238E27FC236}">
                <a16:creationId xmlns:a16="http://schemas.microsoft.com/office/drawing/2014/main" id="{80B393C5-D97A-4BE8-87A2-5C4FDEA4EDAE}"/>
              </a:ext>
            </a:extLst>
          </p:cNvPr>
          <p:cNvGraphicFramePr>
            <a:graphicFrameLocks noChangeAspect="1"/>
          </p:cNvGraphicFramePr>
          <p:nvPr>
            <p:extLst>
              <p:ext uri="{D42A27DB-BD31-4B8C-83A1-F6EECF244321}">
                <p14:modId xmlns:p14="http://schemas.microsoft.com/office/powerpoint/2010/main" val="1146630275"/>
              </p:ext>
            </p:extLst>
          </p:nvPr>
        </p:nvGraphicFramePr>
        <p:xfrm>
          <a:off x="2784573" y="3911599"/>
          <a:ext cx="304800" cy="263525"/>
        </p:xfrm>
        <a:graphic>
          <a:graphicData uri="http://schemas.openxmlformats.org/presentationml/2006/ole">
            <mc:AlternateContent xmlns:mc="http://schemas.openxmlformats.org/markup-compatibility/2006">
              <mc:Choice xmlns:v="urn:schemas-microsoft-com:vml" Requires="v">
                <p:oleObj spid="_x0000_s151609" name="Equation" r:id="rId5" imgW="127000" imgH="139700" progId="Equation.DSMT4">
                  <p:embed/>
                </p:oleObj>
              </mc:Choice>
              <mc:Fallback>
                <p:oleObj name="Equation" r:id="rId5" imgW="127000" imgH="139700" progId="Equation.DSMT4">
                  <p:embed/>
                  <p:pic>
                    <p:nvPicPr>
                      <p:cNvPr id="38924" name="对象 9">
                        <a:extLst>
                          <a:ext uri="{FF2B5EF4-FFF2-40B4-BE49-F238E27FC236}">
                            <a16:creationId xmlns:a16="http://schemas.microsoft.com/office/drawing/2014/main" id="{2D8A05B2-7F9C-4C33-B187-D46DF20623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4573" y="3911599"/>
                        <a:ext cx="3048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1">
            <a:extLst>
              <a:ext uri="{FF2B5EF4-FFF2-40B4-BE49-F238E27FC236}">
                <a16:creationId xmlns:a16="http://schemas.microsoft.com/office/drawing/2014/main" id="{230C7632-76FF-4D54-8020-32D2819E0D76}"/>
              </a:ext>
            </a:extLst>
          </p:cNvPr>
          <p:cNvGraphicFramePr>
            <a:graphicFrameLocks noChangeAspect="1"/>
          </p:cNvGraphicFramePr>
          <p:nvPr>
            <p:extLst>
              <p:ext uri="{D42A27DB-BD31-4B8C-83A1-F6EECF244321}">
                <p14:modId xmlns:p14="http://schemas.microsoft.com/office/powerpoint/2010/main" val="3952712655"/>
              </p:ext>
            </p:extLst>
          </p:nvPr>
        </p:nvGraphicFramePr>
        <p:xfrm>
          <a:off x="6413598" y="3911599"/>
          <a:ext cx="360363" cy="295275"/>
        </p:xfrm>
        <a:graphic>
          <a:graphicData uri="http://schemas.openxmlformats.org/presentationml/2006/ole">
            <mc:AlternateContent xmlns:mc="http://schemas.openxmlformats.org/markup-compatibility/2006">
              <mc:Choice xmlns:v="urn:schemas-microsoft-com:vml" Requires="v">
                <p:oleObj spid="_x0000_s151610" name="Equation" r:id="rId7" imgW="164957" imgH="139579" progId="Equation.DSMT4">
                  <p:embed/>
                </p:oleObj>
              </mc:Choice>
              <mc:Fallback>
                <p:oleObj name="Equation" r:id="rId7" imgW="164957" imgH="139579" progId="Equation.DSMT4">
                  <p:embed/>
                  <p:pic>
                    <p:nvPicPr>
                      <p:cNvPr id="38926" name="对象 11">
                        <a:extLst>
                          <a:ext uri="{FF2B5EF4-FFF2-40B4-BE49-F238E27FC236}">
                            <a16:creationId xmlns:a16="http://schemas.microsoft.com/office/drawing/2014/main" id="{66D2518A-9CA9-4D7C-80B3-9F716FDB6F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3598" y="3911599"/>
                        <a:ext cx="36036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Rectangle 12">
            <a:extLst>
              <a:ext uri="{FF2B5EF4-FFF2-40B4-BE49-F238E27FC236}">
                <a16:creationId xmlns:a16="http://schemas.microsoft.com/office/drawing/2014/main" id="{4EDE04E3-D891-45C1-BD81-D96D3C5AE17E}"/>
              </a:ext>
            </a:extLst>
          </p:cNvPr>
          <p:cNvSpPr>
            <a:spLocks noChangeArrowheads="1"/>
          </p:cNvSpPr>
          <p:nvPr/>
        </p:nvSpPr>
        <p:spPr bwMode="auto">
          <a:xfrm>
            <a:off x="868461" y="4325937"/>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zh-CN" altLang="en-US"/>
          </a:p>
        </p:txBody>
      </p:sp>
      <p:graphicFrame>
        <p:nvGraphicFramePr>
          <p:cNvPr id="15" name="对象 13">
            <a:extLst>
              <a:ext uri="{FF2B5EF4-FFF2-40B4-BE49-F238E27FC236}">
                <a16:creationId xmlns:a16="http://schemas.microsoft.com/office/drawing/2014/main" id="{91DD7EE7-1ED3-4047-A5BE-C6B257FD7BDB}"/>
              </a:ext>
            </a:extLst>
          </p:cNvPr>
          <p:cNvGraphicFramePr>
            <a:graphicFrameLocks noChangeAspect="1"/>
          </p:cNvGraphicFramePr>
          <p:nvPr>
            <p:extLst>
              <p:ext uri="{D42A27DB-BD31-4B8C-83A1-F6EECF244321}">
                <p14:modId xmlns:p14="http://schemas.microsoft.com/office/powerpoint/2010/main" val="207039853"/>
              </p:ext>
            </p:extLst>
          </p:nvPr>
        </p:nvGraphicFramePr>
        <p:xfrm>
          <a:off x="1085948" y="4256087"/>
          <a:ext cx="1135063" cy="327025"/>
        </p:xfrm>
        <a:graphic>
          <a:graphicData uri="http://schemas.openxmlformats.org/presentationml/2006/ole">
            <mc:AlternateContent xmlns:mc="http://schemas.openxmlformats.org/markup-compatibility/2006">
              <mc:Choice xmlns:v="urn:schemas-microsoft-com:vml" Requires="v">
                <p:oleObj spid="_x0000_s151611" name="Equation" r:id="rId9" imgW="889386" imgH="228699" progId="Equation.DSMT4">
                  <p:embed/>
                </p:oleObj>
              </mc:Choice>
              <mc:Fallback>
                <p:oleObj name="Equation" r:id="rId9" imgW="889386" imgH="228699" progId="Equation.DSMT4">
                  <p:embed/>
                  <p:pic>
                    <p:nvPicPr>
                      <p:cNvPr id="38928" name="对象 13">
                        <a:extLst>
                          <a:ext uri="{FF2B5EF4-FFF2-40B4-BE49-F238E27FC236}">
                            <a16:creationId xmlns:a16="http://schemas.microsoft.com/office/drawing/2014/main" id="{09465315-1FBD-420D-9655-8AFC514F46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5948" y="4256087"/>
                        <a:ext cx="113506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15">
            <a:extLst>
              <a:ext uri="{FF2B5EF4-FFF2-40B4-BE49-F238E27FC236}">
                <a16:creationId xmlns:a16="http://schemas.microsoft.com/office/drawing/2014/main" id="{D1B3B780-D4D9-4555-A854-AE383A701C46}"/>
              </a:ext>
            </a:extLst>
          </p:cNvPr>
          <p:cNvGraphicFramePr>
            <a:graphicFrameLocks noChangeAspect="1"/>
          </p:cNvGraphicFramePr>
          <p:nvPr>
            <p:extLst>
              <p:ext uri="{D42A27DB-BD31-4B8C-83A1-F6EECF244321}">
                <p14:modId xmlns:p14="http://schemas.microsoft.com/office/powerpoint/2010/main" val="3153584152"/>
              </p:ext>
            </p:extLst>
          </p:nvPr>
        </p:nvGraphicFramePr>
        <p:xfrm>
          <a:off x="2813148" y="4275137"/>
          <a:ext cx="357188" cy="280987"/>
        </p:xfrm>
        <a:graphic>
          <a:graphicData uri="http://schemas.openxmlformats.org/presentationml/2006/ole">
            <mc:AlternateContent xmlns:mc="http://schemas.openxmlformats.org/markup-compatibility/2006">
              <mc:Choice xmlns:v="urn:schemas-microsoft-com:vml" Requires="v">
                <p:oleObj spid="_x0000_s151612" name="Equation" r:id="rId11" imgW="292354" imgH="228799" progId="Equation.DSMT4">
                  <p:embed/>
                </p:oleObj>
              </mc:Choice>
              <mc:Fallback>
                <p:oleObj name="Equation" r:id="rId11" imgW="292354" imgH="228799" progId="Equation.DSMT4">
                  <p:embed/>
                  <p:pic>
                    <p:nvPicPr>
                      <p:cNvPr id="38930" name="对象 15">
                        <a:extLst>
                          <a:ext uri="{FF2B5EF4-FFF2-40B4-BE49-F238E27FC236}">
                            <a16:creationId xmlns:a16="http://schemas.microsoft.com/office/drawing/2014/main" id="{6CC6BF0A-AF3C-46B9-ADEE-CDC52D6EBEB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13148" y="4275137"/>
                        <a:ext cx="357188"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7">
            <a:extLst>
              <a:ext uri="{FF2B5EF4-FFF2-40B4-BE49-F238E27FC236}">
                <a16:creationId xmlns:a16="http://schemas.microsoft.com/office/drawing/2014/main" id="{643F522E-1889-4A48-8260-3FFF5F84D6BE}"/>
              </a:ext>
            </a:extLst>
          </p:cNvPr>
          <p:cNvGraphicFramePr>
            <a:graphicFrameLocks noChangeAspect="1"/>
          </p:cNvGraphicFramePr>
          <p:nvPr>
            <p:extLst>
              <p:ext uri="{D42A27DB-BD31-4B8C-83A1-F6EECF244321}">
                <p14:modId xmlns:p14="http://schemas.microsoft.com/office/powerpoint/2010/main" val="4229353413"/>
              </p:ext>
            </p:extLst>
          </p:nvPr>
        </p:nvGraphicFramePr>
        <p:xfrm>
          <a:off x="4433986" y="4264024"/>
          <a:ext cx="358775" cy="292100"/>
        </p:xfrm>
        <a:graphic>
          <a:graphicData uri="http://schemas.openxmlformats.org/presentationml/2006/ole">
            <mc:AlternateContent xmlns:mc="http://schemas.openxmlformats.org/markup-compatibility/2006">
              <mc:Choice xmlns:v="urn:schemas-microsoft-com:vml" Requires="v">
                <p:oleObj spid="_x0000_s151613" name="Equation" r:id="rId13" imgW="165243" imgH="139821" progId="Equation.DSMT4">
                  <p:embed/>
                </p:oleObj>
              </mc:Choice>
              <mc:Fallback>
                <p:oleObj name="Equation" r:id="rId13" imgW="165243" imgH="139821" progId="Equation.DSMT4">
                  <p:embed/>
                  <p:pic>
                    <p:nvPicPr>
                      <p:cNvPr id="38932" name="对象 17">
                        <a:extLst>
                          <a:ext uri="{FF2B5EF4-FFF2-40B4-BE49-F238E27FC236}">
                            <a16:creationId xmlns:a16="http://schemas.microsoft.com/office/drawing/2014/main" id="{6AB3E6C0-FBC7-4BB2-A041-68E7C7ADF37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33986" y="4264024"/>
                        <a:ext cx="3587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28680647"/>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9"/>
          <p:cNvSpPr>
            <a:spLocks noGrp="1" noChangeArrowheads="1"/>
          </p:cNvSpPr>
          <p:nvPr>
            <p:ph type="title"/>
          </p:nvPr>
        </p:nvSpPr>
        <p:spPr/>
        <p:txBody>
          <a:bodyPr/>
          <a:lstStyle/>
          <a:p>
            <a:pPr eaLnBrk="1" hangingPunct="1"/>
            <a:r>
              <a:rPr lang="zh-CN" altLang="en-US">
                <a:ea typeface="宋体" panose="02010600030101010101" pitchFamily="2" charset="-122"/>
              </a:rPr>
              <a:t>分组加密算法对比</a:t>
            </a:r>
          </a:p>
        </p:txBody>
      </p:sp>
      <p:sp>
        <p:nvSpPr>
          <p:cNvPr id="58371" name="日期占位符 2"/>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48A64614-4BB6-4047-9351-E72B2428FA74}"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a:latin typeface="Arial" panose="020B0604020202020204" pitchFamily="34" charset="0"/>
              <a:ea typeface="宋体" panose="02010600030101010101" pitchFamily="2" charset="-122"/>
            </a:endParaRPr>
          </a:p>
        </p:txBody>
      </p:sp>
      <p:sp>
        <p:nvSpPr>
          <p:cNvPr id="58372" name="灯片编号占位符 4"/>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074E9C57-F6FC-4A4C-8531-B293EE3E3847}"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100</a:t>
            </a:fld>
            <a:endParaRPr lang="en-US" altLang="zh-CN" sz="1000" b="0">
              <a:latin typeface="Arial" panose="020B0604020202020204" pitchFamily="34" charset="0"/>
              <a:ea typeface="宋体" panose="02010600030101010101" pitchFamily="2" charset="-122"/>
            </a:endParaRPr>
          </a:p>
        </p:txBody>
      </p:sp>
      <p:graphicFrame>
        <p:nvGraphicFramePr>
          <p:cNvPr id="165890" name="Group 2"/>
          <p:cNvGraphicFramePr>
            <a:graphicFrameLocks noGrp="1"/>
          </p:cNvGraphicFramePr>
          <p:nvPr/>
        </p:nvGraphicFramePr>
        <p:xfrm>
          <a:off x="2362200" y="1447801"/>
          <a:ext cx="7239000" cy="4419601"/>
        </p:xfrm>
        <a:graphic>
          <a:graphicData uri="http://schemas.openxmlformats.org/drawingml/2006/table">
            <a:tbl>
              <a:tblPr/>
              <a:tblGrid>
                <a:gridCol w="1744663">
                  <a:extLst>
                    <a:ext uri="{9D8B030D-6E8A-4147-A177-3AD203B41FA5}">
                      <a16:colId xmlns:a16="http://schemas.microsoft.com/office/drawing/2014/main" val="20000"/>
                    </a:ext>
                  </a:extLst>
                </a:gridCol>
                <a:gridCol w="1881187">
                  <a:extLst>
                    <a:ext uri="{9D8B030D-6E8A-4147-A177-3AD203B41FA5}">
                      <a16:colId xmlns:a16="http://schemas.microsoft.com/office/drawing/2014/main" val="20001"/>
                    </a:ext>
                  </a:extLst>
                </a:gridCol>
                <a:gridCol w="1919288">
                  <a:extLst>
                    <a:ext uri="{9D8B030D-6E8A-4147-A177-3AD203B41FA5}">
                      <a16:colId xmlns:a16="http://schemas.microsoft.com/office/drawing/2014/main" val="20002"/>
                    </a:ext>
                  </a:extLst>
                </a:gridCol>
                <a:gridCol w="1693862">
                  <a:extLst>
                    <a:ext uri="{9D8B030D-6E8A-4147-A177-3AD203B41FA5}">
                      <a16:colId xmlns:a16="http://schemas.microsoft.com/office/drawing/2014/main" val="20003"/>
                    </a:ext>
                  </a:extLst>
                </a:gridCol>
              </a:tblGrid>
              <a:tr h="965200">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400" b="0" i="0" u="none" strike="noStrike" cap="none" normalizeH="0" baseline="0">
                          <a:ln>
                            <a:noFill/>
                          </a:ln>
                          <a:solidFill>
                            <a:schemeClr val="tx1"/>
                          </a:solidFill>
                          <a:effectLst/>
                          <a:latin typeface="黑体" pitchFamily="49" charset="-122"/>
                          <a:ea typeface="黑体" pitchFamily="49" charset="-122"/>
                        </a:rPr>
                        <a:t>算法</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400" b="0" i="0" u="none" strike="noStrike" cap="none" normalizeH="0" baseline="0">
                          <a:ln>
                            <a:noFill/>
                          </a:ln>
                          <a:solidFill>
                            <a:schemeClr val="tx1"/>
                          </a:solidFill>
                          <a:effectLst/>
                          <a:latin typeface="黑体" pitchFamily="49" charset="-122"/>
                          <a:ea typeface="黑体" pitchFamily="49" charset="-122"/>
                        </a:rPr>
                        <a:t>密钥长度</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400" b="0" i="0" u="none" strike="noStrike" cap="none" normalizeH="0" baseline="0">
                          <a:ln>
                            <a:noFill/>
                          </a:ln>
                          <a:solidFill>
                            <a:schemeClr val="tx1"/>
                          </a:solidFill>
                          <a:effectLst/>
                          <a:latin typeface="黑体" pitchFamily="49" charset="-122"/>
                          <a:ea typeface="黑体" pitchFamily="49" charset="-122"/>
                        </a:rPr>
                        <a:t>分组长度</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400" b="0" i="0" u="none" strike="noStrike" cap="none" normalizeH="0" baseline="0">
                          <a:ln>
                            <a:noFill/>
                          </a:ln>
                          <a:solidFill>
                            <a:schemeClr val="tx1"/>
                          </a:solidFill>
                          <a:effectLst/>
                          <a:latin typeface="黑体" pitchFamily="49" charset="-122"/>
                          <a:ea typeface="黑体" pitchFamily="49" charset="-122"/>
                        </a:rPr>
                        <a:t>循环次数</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830263">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a:ln>
                            <a:noFill/>
                          </a:ln>
                          <a:solidFill>
                            <a:schemeClr val="tx1"/>
                          </a:solidFill>
                          <a:effectLst/>
                          <a:latin typeface="黑体" pitchFamily="49" charset="-122"/>
                          <a:ea typeface="黑体" pitchFamily="49" charset="-122"/>
                        </a:rPr>
                        <a:t>DES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a:ln>
                            <a:noFill/>
                          </a:ln>
                          <a:solidFill>
                            <a:schemeClr val="tx1"/>
                          </a:solidFill>
                          <a:effectLst/>
                          <a:latin typeface="黑体" pitchFamily="49" charset="-122"/>
                          <a:ea typeface="黑体" pitchFamily="49" charset="-122"/>
                        </a:rPr>
                        <a:t>56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a:ln>
                            <a:noFill/>
                          </a:ln>
                          <a:solidFill>
                            <a:schemeClr val="tx1"/>
                          </a:solidFill>
                          <a:effectLst/>
                          <a:latin typeface="黑体" pitchFamily="49" charset="-122"/>
                          <a:ea typeface="黑体" pitchFamily="49" charset="-122"/>
                        </a:rPr>
                        <a:t>64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a:ln>
                            <a:noFill/>
                          </a:ln>
                          <a:solidFill>
                            <a:schemeClr val="tx1"/>
                          </a:solidFill>
                          <a:effectLst/>
                          <a:latin typeface="黑体" pitchFamily="49" charset="-122"/>
                          <a:ea typeface="黑体" pitchFamily="49" charset="-122"/>
                        </a:rPr>
                        <a:t>16</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828675">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400" b="0" i="0" u="none" strike="noStrike" cap="none" normalizeH="0" baseline="0">
                          <a:ln>
                            <a:noFill/>
                          </a:ln>
                          <a:solidFill>
                            <a:schemeClr val="tx1"/>
                          </a:solidFill>
                          <a:effectLst/>
                          <a:latin typeface="黑体" pitchFamily="49" charset="-122"/>
                          <a:ea typeface="黑体" pitchFamily="49" charset="-122"/>
                        </a:rPr>
                        <a:t>三重</a:t>
                      </a:r>
                      <a:r>
                        <a:rPr kumimoji="0" lang="en-US" altLang="zh-CN" sz="2400" b="0" i="0" u="none" strike="noStrike" cap="none" normalizeH="0" baseline="0">
                          <a:ln>
                            <a:noFill/>
                          </a:ln>
                          <a:solidFill>
                            <a:schemeClr val="tx1"/>
                          </a:solidFill>
                          <a:effectLst/>
                          <a:latin typeface="黑体" pitchFamily="49" charset="-122"/>
                          <a:ea typeface="黑体" pitchFamily="49" charset="-122"/>
                        </a:rPr>
                        <a:t>DES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a:ln>
                            <a:noFill/>
                          </a:ln>
                          <a:solidFill>
                            <a:schemeClr val="tx1"/>
                          </a:solidFill>
                          <a:effectLst/>
                          <a:latin typeface="黑体" pitchFamily="49" charset="-122"/>
                          <a:ea typeface="黑体" pitchFamily="49" charset="-122"/>
                        </a:rPr>
                        <a:t>112/168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a:ln>
                            <a:noFill/>
                          </a:ln>
                          <a:solidFill>
                            <a:schemeClr val="tx1"/>
                          </a:solidFill>
                          <a:effectLst/>
                          <a:latin typeface="黑体" pitchFamily="49" charset="-122"/>
                          <a:ea typeface="黑体" pitchFamily="49" charset="-122"/>
                        </a:rPr>
                        <a:t>64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a:ln>
                            <a:noFill/>
                          </a:ln>
                          <a:solidFill>
                            <a:schemeClr val="tx1"/>
                          </a:solidFill>
                          <a:effectLst/>
                          <a:latin typeface="黑体" pitchFamily="49" charset="-122"/>
                          <a:ea typeface="黑体" pitchFamily="49" charset="-122"/>
                        </a:rPr>
                        <a:t>48</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830263">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a:ln>
                            <a:noFill/>
                          </a:ln>
                          <a:solidFill>
                            <a:schemeClr val="tx1"/>
                          </a:solidFill>
                          <a:effectLst/>
                          <a:latin typeface="黑体" pitchFamily="49" charset="-122"/>
                          <a:ea typeface="黑体" pitchFamily="49" charset="-122"/>
                        </a:rPr>
                        <a:t>IDEA</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a:ln>
                            <a:noFill/>
                          </a:ln>
                          <a:solidFill>
                            <a:schemeClr val="tx1"/>
                          </a:solidFill>
                          <a:effectLst/>
                          <a:latin typeface="黑体" pitchFamily="49" charset="-122"/>
                          <a:ea typeface="黑体" pitchFamily="49" charset="-122"/>
                        </a:rPr>
                        <a:t>128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a:ln>
                            <a:noFill/>
                          </a:ln>
                          <a:solidFill>
                            <a:schemeClr val="tx1"/>
                          </a:solidFill>
                          <a:effectLst/>
                          <a:latin typeface="黑体" pitchFamily="49" charset="-122"/>
                          <a:ea typeface="黑体" pitchFamily="49" charset="-122"/>
                        </a:rPr>
                        <a:t>64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a:ln>
                            <a:noFill/>
                          </a:ln>
                          <a:solidFill>
                            <a:schemeClr val="tx1"/>
                          </a:solidFill>
                          <a:effectLst/>
                          <a:latin typeface="黑体" pitchFamily="49" charset="-122"/>
                          <a:ea typeface="黑体" pitchFamily="49" charset="-122"/>
                        </a:rPr>
                        <a:t>8</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965200">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a:ln>
                            <a:noFill/>
                          </a:ln>
                          <a:solidFill>
                            <a:schemeClr val="tx1"/>
                          </a:solidFill>
                          <a:effectLst/>
                          <a:latin typeface="黑体" pitchFamily="49" charset="-122"/>
                          <a:ea typeface="黑体" pitchFamily="49" charset="-122"/>
                        </a:rPr>
                        <a:t>AES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a:ln>
                            <a:noFill/>
                          </a:ln>
                          <a:solidFill>
                            <a:schemeClr val="tx1"/>
                          </a:solidFill>
                          <a:effectLst/>
                          <a:latin typeface="黑体" pitchFamily="49" charset="-122"/>
                          <a:ea typeface="黑体" pitchFamily="49" charset="-122"/>
                        </a:rPr>
                        <a:t>128/192/256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a:ln>
                            <a:noFill/>
                          </a:ln>
                          <a:solidFill>
                            <a:schemeClr val="tx1"/>
                          </a:solidFill>
                          <a:effectLst/>
                          <a:latin typeface="黑体" pitchFamily="49" charset="-122"/>
                          <a:ea typeface="黑体" pitchFamily="49" charset="-122"/>
                        </a:rPr>
                        <a:t>128/192/256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a:ln>
                            <a:noFill/>
                          </a:ln>
                          <a:solidFill>
                            <a:schemeClr val="tx1"/>
                          </a:solidFill>
                          <a:effectLst/>
                          <a:latin typeface="黑体" pitchFamily="49" charset="-122"/>
                          <a:ea typeface="黑体" pitchFamily="49" charset="-122"/>
                        </a:rPr>
                        <a:t>10/12/14</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zh-CN" altLang="en-US">
                <a:ea typeface="宋体" panose="02010600030101010101" pitchFamily="2" charset="-122"/>
              </a:rPr>
              <a:t>本讲内容</a:t>
            </a:r>
          </a:p>
        </p:txBody>
      </p:sp>
      <p:sp>
        <p:nvSpPr>
          <p:cNvPr id="59395"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78DFC74E-F181-44FF-8257-DC303E7E479A}"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a:latin typeface="Arial" panose="020B0604020202020204" pitchFamily="34" charset="0"/>
              <a:ea typeface="宋体" panose="02010600030101010101" pitchFamily="2" charset="-122"/>
            </a:endParaRPr>
          </a:p>
        </p:txBody>
      </p:sp>
      <p:sp>
        <p:nvSpPr>
          <p:cNvPr id="59396"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C541751A-8FC9-45F8-970C-007A138CFBE9}"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101</a:t>
            </a:fld>
            <a:endParaRPr lang="en-US" altLang="zh-CN" sz="1000" b="0">
              <a:latin typeface="Arial" panose="020B0604020202020204" pitchFamily="34" charset="0"/>
              <a:ea typeface="宋体" panose="02010600030101010101" pitchFamily="2" charset="-122"/>
            </a:endParaRPr>
          </a:p>
        </p:txBody>
      </p:sp>
      <p:sp>
        <p:nvSpPr>
          <p:cNvPr id="17411" name="AutoShape 3"/>
          <p:cNvSpPr>
            <a:spLocks noChangeArrowheads="1"/>
          </p:cNvSpPr>
          <p:nvPr/>
        </p:nvSpPr>
        <p:spPr bwMode="gray">
          <a:xfrm>
            <a:off x="4038600" y="2176463"/>
            <a:ext cx="4343400" cy="457200"/>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59398" name="AutoShape 4"/>
          <p:cNvSpPr>
            <a:spLocks noChangeArrowheads="1"/>
          </p:cNvSpPr>
          <p:nvPr/>
        </p:nvSpPr>
        <p:spPr bwMode="gray">
          <a:xfrm>
            <a:off x="3657600" y="2057400"/>
            <a:ext cx="685800" cy="685800"/>
          </a:xfrm>
          <a:prstGeom prst="diamond">
            <a:avLst/>
          </a:prstGeom>
          <a:solidFill>
            <a:schemeClr val="accent2"/>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59399" name="Text Box 5"/>
          <p:cNvSpPr txBox="1">
            <a:spLocks noChangeArrowheads="1"/>
          </p:cNvSpPr>
          <p:nvPr/>
        </p:nvSpPr>
        <p:spPr bwMode="gray">
          <a:xfrm>
            <a:off x="4267200" y="22098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a:solidFill>
                  <a:srgbClr val="080808"/>
                </a:solidFill>
                <a:latin typeface="Arial" panose="020B0604020202020204" pitchFamily="34" charset="0"/>
                <a:ea typeface="宋体" panose="02010600030101010101" pitchFamily="2" charset="-122"/>
              </a:rPr>
              <a:t>流密码</a:t>
            </a:r>
          </a:p>
        </p:txBody>
      </p:sp>
      <p:sp>
        <p:nvSpPr>
          <p:cNvPr id="59400" name="Text Box 6"/>
          <p:cNvSpPr txBox="1">
            <a:spLocks noChangeArrowheads="1"/>
          </p:cNvSpPr>
          <p:nvPr/>
        </p:nvSpPr>
        <p:spPr bwMode="gray">
          <a:xfrm>
            <a:off x="3811588" y="21558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1</a:t>
            </a:r>
          </a:p>
        </p:txBody>
      </p:sp>
      <p:sp>
        <p:nvSpPr>
          <p:cNvPr id="17415" name="AutoShape 7"/>
          <p:cNvSpPr>
            <a:spLocks noChangeArrowheads="1"/>
          </p:cNvSpPr>
          <p:nvPr/>
        </p:nvSpPr>
        <p:spPr bwMode="gray">
          <a:xfrm>
            <a:off x="4038600" y="3014663"/>
            <a:ext cx="4343400" cy="457200"/>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59402" name="AutoShape 8"/>
          <p:cNvSpPr>
            <a:spLocks noChangeArrowheads="1"/>
          </p:cNvSpPr>
          <p:nvPr/>
        </p:nvSpPr>
        <p:spPr bwMode="gray">
          <a:xfrm>
            <a:off x="3657600" y="2895600"/>
            <a:ext cx="685800" cy="685800"/>
          </a:xfrm>
          <a:prstGeom prst="diamond">
            <a:avLst/>
          </a:prstGeom>
          <a:solidFill>
            <a:schemeClr val="accent1"/>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59403" name="Text Box 9"/>
          <p:cNvSpPr txBox="1">
            <a:spLocks noChangeArrowheads="1"/>
          </p:cNvSpPr>
          <p:nvPr/>
        </p:nvSpPr>
        <p:spPr bwMode="gray">
          <a:xfrm>
            <a:off x="4267200" y="30480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a:solidFill>
                  <a:srgbClr val="080808"/>
                </a:solidFill>
                <a:latin typeface="Arial" panose="020B0604020202020204" pitchFamily="34" charset="0"/>
                <a:ea typeface="宋体" panose="02010600030101010101" pitchFamily="2" charset="-122"/>
              </a:rPr>
              <a:t>分组密码</a:t>
            </a:r>
          </a:p>
        </p:txBody>
      </p:sp>
      <p:sp>
        <p:nvSpPr>
          <p:cNvPr id="59404" name="Text Box 10"/>
          <p:cNvSpPr txBox="1">
            <a:spLocks noChangeArrowheads="1"/>
          </p:cNvSpPr>
          <p:nvPr/>
        </p:nvSpPr>
        <p:spPr bwMode="gray">
          <a:xfrm>
            <a:off x="3811588" y="29940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2</a:t>
            </a:r>
          </a:p>
        </p:txBody>
      </p:sp>
      <p:sp>
        <p:nvSpPr>
          <p:cNvPr id="17419" name="AutoShape 11"/>
          <p:cNvSpPr>
            <a:spLocks noChangeArrowheads="1"/>
          </p:cNvSpPr>
          <p:nvPr/>
        </p:nvSpPr>
        <p:spPr bwMode="gray">
          <a:xfrm>
            <a:off x="4038600" y="3852863"/>
            <a:ext cx="4343400" cy="457200"/>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59406" name="AutoShape 12"/>
          <p:cNvSpPr>
            <a:spLocks noChangeArrowheads="1"/>
          </p:cNvSpPr>
          <p:nvPr/>
        </p:nvSpPr>
        <p:spPr bwMode="gray">
          <a:xfrm>
            <a:off x="3657600" y="3733800"/>
            <a:ext cx="685800" cy="685800"/>
          </a:xfrm>
          <a:prstGeom prst="diamond">
            <a:avLst/>
          </a:prstGeom>
          <a:solidFill>
            <a:schemeClr va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59407" name="Text Box 13"/>
          <p:cNvSpPr txBox="1">
            <a:spLocks noChangeArrowheads="1"/>
          </p:cNvSpPr>
          <p:nvPr/>
        </p:nvSpPr>
        <p:spPr bwMode="gray">
          <a:xfrm>
            <a:off x="4495800" y="38862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a:solidFill>
                  <a:srgbClr val="080808"/>
                </a:solidFill>
                <a:latin typeface="Arial" panose="020B0604020202020204" pitchFamily="34" charset="0"/>
                <a:ea typeface="宋体" panose="02010600030101010101" pitchFamily="2" charset="-122"/>
              </a:rPr>
              <a:t>随机数与伪随机数</a:t>
            </a:r>
            <a:endParaRPr lang="en-US" altLang="zh-CN" sz="2400">
              <a:solidFill>
                <a:srgbClr val="080808"/>
              </a:solidFill>
              <a:latin typeface="Arial" panose="020B0604020202020204" pitchFamily="34" charset="0"/>
              <a:ea typeface="宋体" panose="02010600030101010101" pitchFamily="2" charset="-122"/>
            </a:endParaRPr>
          </a:p>
        </p:txBody>
      </p:sp>
      <p:sp>
        <p:nvSpPr>
          <p:cNvPr id="59408" name="Text Box 14"/>
          <p:cNvSpPr txBox="1">
            <a:spLocks noChangeArrowheads="1"/>
          </p:cNvSpPr>
          <p:nvPr/>
        </p:nvSpPr>
        <p:spPr bwMode="gray">
          <a:xfrm>
            <a:off x="3811588" y="38322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3</a:t>
            </a:r>
          </a:p>
        </p:txBody>
      </p:sp>
      <p:sp>
        <p:nvSpPr>
          <p:cNvPr id="17423" name="AutoShape 15"/>
          <p:cNvSpPr>
            <a:spLocks noChangeArrowheads="1"/>
          </p:cNvSpPr>
          <p:nvPr/>
        </p:nvSpPr>
        <p:spPr bwMode="gray">
          <a:xfrm>
            <a:off x="4038600" y="4767263"/>
            <a:ext cx="4343400" cy="457200"/>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59410" name="AutoShape 16"/>
          <p:cNvSpPr>
            <a:spLocks noChangeArrowheads="1"/>
          </p:cNvSpPr>
          <p:nvPr/>
        </p:nvSpPr>
        <p:spPr bwMode="gray">
          <a:xfrm>
            <a:off x="3657600" y="4648200"/>
            <a:ext cx="685800" cy="685800"/>
          </a:xfrm>
          <a:prstGeom prst="diamond">
            <a:avLst/>
          </a:prstGeom>
          <a:solidFill>
            <a:schemeClr val="fo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59411" name="Text Box 17"/>
          <p:cNvSpPr txBox="1">
            <a:spLocks noChangeArrowheads="1"/>
          </p:cNvSpPr>
          <p:nvPr/>
        </p:nvSpPr>
        <p:spPr bwMode="gray">
          <a:xfrm>
            <a:off x="4495800" y="48006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a:solidFill>
                  <a:srgbClr val="080808"/>
                </a:solidFill>
                <a:latin typeface="Arial" panose="020B0604020202020204" pitchFamily="34" charset="0"/>
                <a:ea typeface="宋体" panose="02010600030101010101" pitchFamily="2" charset="-122"/>
              </a:rPr>
              <a:t>分组密码的工作模式</a:t>
            </a:r>
            <a:endParaRPr lang="en-US" altLang="zh-CN" sz="2400">
              <a:solidFill>
                <a:srgbClr val="080808"/>
              </a:solidFill>
              <a:latin typeface="Arial" panose="020B0604020202020204" pitchFamily="34" charset="0"/>
              <a:ea typeface="宋体" panose="02010600030101010101" pitchFamily="2" charset="-122"/>
            </a:endParaRPr>
          </a:p>
        </p:txBody>
      </p:sp>
      <p:sp>
        <p:nvSpPr>
          <p:cNvPr id="59412" name="Text Box 18"/>
          <p:cNvSpPr txBox="1">
            <a:spLocks noChangeArrowheads="1"/>
          </p:cNvSpPr>
          <p:nvPr/>
        </p:nvSpPr>
        <p:spPr bwMode="gray">
          <a:xfrm>
            <a:off x="3811588" y="47466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4</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pPr eaLnBrk="1" hangingPunct="1"/>
            <a:r>
              <a:rPr lang="zh-CN" altLang="zh-CN"/>
              <a:t>随机数的应用</a:t>
            </a:r>
            <a:endParaRPr lang="zh-CN" altLang="en-US"/>
          </a:p>
        </p:txBody>
      </p:sp>
      <p:sp>
        <p:nvSpPr>
          <p:cNvPr id="60419" name="内容占位符 2"/>
          <p:cNvSpPr>
            <a:spLocks noGrp="1"/>
          </p:cNvSpPr>
          <p:nvPr>
            <p:ph idx="1"/>
          </p:nvPr>
        </p:nvSpPr>
        <p:spPr/>
        <p:txBody>
          <a:bodyPr/>
          <a:lstStyle/>
          <a:p>
            <a:pPr eaLnBrk="1" hangingPunct="1"/>
            <a:r>
              <a:rPr lang="zh-CN" altLang="zh-CN" dirty="0"/>
              <a:t>在多个的网络安全应用程序加密的过程中，随机数起了非常重要的作用</a:t>
            </a:r>
            <a:endParaRPr lang="en-US" altLang="zh-CN" dirty="0"/>
          </a:p>
          <a:p>
            <a:pPr eaLnBrk="1" hangingPunct="1"/>
            <a:r>
              <a:rPr lang="zh-CN" altLang="zh-CN" dirty="0"/>
              <a:t>一些网络安全算法的安全性依赖于密码中用到的随机数。例如：</a:t>
            </a:r>
            <a:endParaRPr lang="zh-CN" altLang="zh-CN" sz="2000" dirty="0"/>
          </a:p>
          <a:p>
            <a:pPr lvl="2" eaLnBrk="1" hangingPunct="1"/>
            <a:r>
              <a:rPr lang="en-US" altLang="zh-CN" dirty="0"/>
              <a:t>RSA</a:t>
            </a:r>
            <a:r>
              <a:rPr lang="zh-CN" altLang="zh-CN" dirty="0"/>
              <a:t>公开密钥加密算法和其他的公开密钥算法中密钥的生成。</a:t>
            </a:r>
            <a:endParaRPr lang="zh-CN" altLang="zh-CN" sz="1800" dirty="0"/>
          </a:p>
          <a:p>
            <a:pPr lvl="2" eaLnBrk="1" hangingPunct="1"/>
            <a:r>
              <a:rPr lang="zh-CN" altLang="zh-CN" dirty="0"/>
              <a:t>生成用于临时会话的对称会话密钥。这个功能被许多网络应用使用，例如传输层安全，</a:t>
            </a:r>
            <a:r>
              <a:rPr lang="en-US" altLang="zh-CN" dirty="0" err="1"/>
              <a:t>WiFi</a:t>
            </a:r>
            <a:r>
              <a:rPr lang="zh-CN" altLang="zh-CN" dirty="0"/>
              <a:t>安全，电子邮件安全和</a:t>
            </a:r>
            <a:r>
              <a:rPr lang="en-US" altLang="zh-CN" dirty="0"/>
              <a:t>IP</a:t>
            </a:r>
            <a:r>
              <a:rPr lang="zh-CN" altLang="zh-CN" dirty="0"/>
              <a:t>安全。</a:t>
            </a:r>
            <a:endParaRPr lang="zh-CN" altLang="zh-CN" sz="1800" dirty="0"/>
          </a:p>
          <a:p>
            <a:pPr lvl="2" eaLnBrk="1" hangingPunct="1"/>
            <a:r>
              <a:rPr lang="zh-CN" altLang="zh-CN" dirty="0"/>
              <a:t>在许多密钥分配方案中，例如</a:t>
            </a:r>
            <a:r>
              <a:rPr lang="en-US" altLang="zh-CN" dirty="0"/>
              <a:t>Kerberos</a:t>
            </a:r>
            <a:r>
              <a:rPr lang="zh-CN" altLang="zh-CN" dirty="0"/>
              <a:t>，随机数被用来建立同步交换以防止重放攻击。</a:t>
            </a:r>
            <a:endParaRPr lang="zh-CN" altLang="zh-CN" sz="1800" dirty="0"/>
          </a:p>
          <a:p>
            <a:pPr eaLnBrk="1" hangingPunct="1"/>
            <a:endParaRPr lang="zh-CN" altLang="en-US" dirty="0"/>
          </a:p>
        </p:txBody>
      </p:sp>
      <p:sp>
        <p:nvSpPr>
          <p:cNvPr id="60420"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133D9CF5-BAC5-489A-809A-DA0879DEBBD4}"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2024/4/1</a:t>
            </a:fld>
            <a:endParaRPr lang="en-US" altLang="zh-CN" sz="1000">
              <a:solidFill>
                <a:schemeClr val="bg1"/>
              </a:solidFill>
              <a:latin typeface="Verdana" panose="020B0604030504040204" pitchFamily="34" charset="0"/>
              <a:ea typeface="宋体" panose="02010600030101010101" pitchFamily="2" charset="-122"/>
            </a:endParaRPr>
          </a:p>
        </p:txBody>
      </p:sp>
      <p:sp>
        <p:nvSpPr>
          <p:cNvPr id="60421" name="灯片编号占位符 4"/>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A56DE3D3-430C-42FC-8C75-D846CFC55465}"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102</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pPr eaLnBrk="1" hangingPunct="1"/>
            <a:r>
              <a:rPr lang="zh-CN" altLang="en-US"/>
              <a:t>随机数的要求</a:t>
            </a:r>
          </a:p>
        </p:txBody>
      </p:sp>
      <p:sp>
        <p:nvSpPr>
          <p:cNvPr id="3" name="内容占位符 2"/>
          <p:cNvSpPr>
            <a:spLocks noGrp="1"/>
          </p:cNvSpPr>
          <p:nvPr>
            <p:ph idx="1"/>
          </p:nvPr>
        </p:nvSpPr>
        <p:spPr/>
        <p:txBody>
          <a:bodyPr/>
          <a:lstStyle/>
          <a:p>
            <a:pPr eaLnBrk="1" hangingPunct="1">
              <a:defRPr/>
            </a:pPr>
            <a:r>
              <a:rPr lang="zh-CN" altLang="zh-CN" dirty="0"/>
              <a:t>随机性</a:t>
            </a:r>
            <a:r>
              <a:rPr lang="zh-CN" altLang="en-US" dirty="0"/>
              <a:t>。</a:t>
            </a:r>
            <a:endParaRPr lang="en-US" altLang="zh-CN" dirty="0"/>
          </a:p>
          <a:p>
            <a:pPr marL="0" indent="0" eaLnBrk="1" hangingPunct="1">
              <a:buNone/>
              <a:defRPr/>
            </a:pPr>
            <a:r>
              <a:rPr lang="en-US" altLang="zh-CN" dirty="0"/>
              <a:t>  </a:t>
            </a:r>
            <a:r>
              <a:rPr lang="zh-CN" altLang="zh-CN" dirty="0"/>
              <a:t>下列标准是用来验证一个序列数是否是随机的。</a:t>
            </a:r>
            <a:endParaRPr lang="zh-CN" altLang="zh-CN" sz="2000" dirty="0"/>
          </a:p>
          <a:p>
            <a:pPr lvl="2" eaLnBrk="1" hangingPunct="1">
              <a:defRPr/>
            </a:pPr>
            <a:r>
              <a:rPr lang="zh-CN" altLang="zh-CN" b="1" dirty="0"/>
              <a:t>均匀分布：</a:t>
            </a:r>
            <a:r>
              <a:rPr lang="zh-CN" altLang="zh-CN" dirty="0"/>
              <a:t>在一定次序或者序列上的比特分布要均匀分配。</a:t>
            </a:r>
            <a:r>
              <a:rPr lang="en-US" altLang="zh-CN" dirty="0"/>
              <a:t>1</a:t>
            </a:r>
            <a:r>
              <a:rPr lang="zh-CN" altLang="zh-CN" dirty="0"/>
              <a:t>和</a:t>
            </a:r>
            <a:r>
              <a:rPr lang="en-US" altLang="zh-CN" dirty="0"/>
              <a:t>0</a:t>
            </a:r>
            <a:r>
              <a:rPr lang="zh-CN" altLang="zh-CN" dirty="0"/>
              <a:t>出现的频率必须大致相同。</a:t>
            </a:r>
            <a:r>
              <a:rPr lang="en-US" altLang="zh-CN" dirty="0"/>
              <a:t>  </a:t>
            </a:r>
            <a:endParaRPr lang="zh-CN" altLang="zh-CN" sz="1800" dirty="0"/>
          </a:p>
          <a:p>
            <a:pPr lvl="2" eaLnBrk="1" hangingPunct="1">
              <a:defRPr/>
            </a:pPr>
            <a:r>
              <a:rPr lang="zh-CN" altLang="zh-CN" b="1" dirty="0"/>
              <a:t>独立：</a:t>
            </a:r>
            <a:r>
              <a:rPr lang="zh-CN" altLang="zh-CN" dirty="0"/>
              <a:t>在同一序列上，没有一个数字能影响和干涉其它数字。</a:t>
            </a:r>
            <a:endParaRPr lang="en-US" altLang="zh-CN" dirty="0"/>
          </a:p>
          <a:p>
            <a:pPr eaLnBrk="1" hangingPunct="1">
              <a:defRPr/>
            </a:pPr>
            <a:r>
              <a:rPr lang="zh-CN" altLang="zh-CN" sz="2400" dirty="0"/>
              <a:t>不可预测性</a:t>
            </a:r>
            <a:endParaRPr lang="en-US" altLang="zh-CN" sz="2400" dirty="0"/>
          </a:p>
          <a:p>
            <a:pPr lvl="1" eaLnBrk="1" hangingPunct="1">
              <a:defRPr/>
            </a:pPr>
            <a:r>
              <a:rPr lang="zh-CN" altLang="zh-CN" sz="2400" dirty="0"/>
              <a:t>在一些应用中，例如相互鉴别和生成会话密钥，我们并不过多要求数列是统计上随机，但是这个数列上连续数位应该是不可预测的。</a:t>
            </a:r>
            <a:endParaRPr lang="zh-CN" altLang="zh-CN" sz="2200" dirty="0"/>
          </a:p>
          <a:p>
            <a:pPr eaLnBrk="1" hangingPunct="1">
              <a:defRPr/>
            </a:pPr>
            <a:endParaRPr lang="zh-CN" altLang="en-US" dirty="0"/>
          </a:p>
        </p:txBody>
      </p:sp>
      <p:sp>
        <p:nvSpPr>
          <p:cNvPr id="61444"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80AA359A-787F-4E97-B9FB-BE650682C79F}"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2024/4/1</a:t>
            </a:fld>
            <a:endParaRPr lang="en-US" altLang="zh-CN" sz="1000">
              <a:solidFill>
                <a:schemeClr val="bg1"/>
              </a:solidFill>
              <a:latin typeface="Verdana" panose="020B0604030504040204" pitchFamily="34" charset="0"/>
              <a:ea typeface="宋体" panose="02010600030101010101" pitchFamily="2" charset="-122"/>
            </a:endParaRPr>
          </a:p>
        </p:txBody>
      </p:sp>
      <p:sp>
        <p:nvSpPr>
          <p:cNvPr id="61445" name="灯片编号占位符 4"/>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F96FCE41-E780-4BFF-AB5A-459837B99E74}"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103</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pPr eaLnBrk="1" hangingPunct="1"/>
            <a:r>
              <a:rPr lang="zh-CN" altLang="zh-CN"/>
              <a:t>真随机数发生器</a:t>
            </a:r>
            <a:endParaRPr lang="zh-CN" altLang="en-US"/>
          </a:p>
        </p:txBody>
      </p:sp>
      <p:sp>
        <p:nvSpPr>
          <p:cNvPr id="62467" name="内容占位符 2"/>
          <p:cNvSpPr>
            <a:spLocks noGrp="1"/>
          </p:cNvSpPr>
          <p:nvPr>
            <p:ph idx="1"/>
          </p:nvPr>
        </p:nvSpPr>
        <p:spPr/>
        <p:txBody>
          <a:bodyPr/>
          <a:lstStyle/>
          <a:p>
            <a:pPr eaLnBrk="1" hangingPunct="1"/>
            <a:r>
              <a:rPr lang="zh-CN" altLang="zh-CN"/>
              <a:t>真随机数发生器将一个有效的随机源作为输入端；这个源被称为熵源。</a:t>
            </a:r>
            <a:endParaRPr lang="en-US" altLang="zh-CN"/>
          </a:p>
          <a:p>
            <a:pPr eaLnBrk="1" hangingPunct="1"/>
            <a:r>
              <a:rPr lang="zh-CN" altLang="zh-CN"/>
              <a:t>本质上，这个熵源是从计算机的物理环境上得到的，并且包含了按键时序特性，磁盘的电气活动，鼠标移动和瞬间的系统时钟。</a:t>
            </a:r>
            <a:endParaRPr lang="zh-CN" altLang="en-US"/>
          </a:p>
        </p:txBody>
      </p:sp>
      <p:sp>
        <p:nvSpPr>
          <p:cNvPr id="62468"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D69A12D-898A-41AE-B28F-16E18A63E512}"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2024/4/1</a:t>
            </a:fld>
            <a:endParaRPr lang="en-US" altLang="zh-CN" sz="1000">
              <a:solidFill>
                <a:schemeClr val="bg1"/>
              </a:solidFill>
              <a:latin typeface="Verdana" panose="020B0604030504040204" pitchFamily="34" charset="0"/>
              <a:ea typeface="宋体" panose="02010600030101010101" pitchFamily="2" charset="-122"/>
            </a:endParaRPr>
          </a:p>
        </p:txBody>
      </p:sp>
      <p:sp>
        <p:nvSpPr>
          <p:cNvPr id="62469" name="灯片编号占位符 4"/>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D310AAD5-6D31-4CF1-A845-8F567376D21D}"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104</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pPr eaLnBrk="1" hangingPunct="1"/>
            <a:r>
              <a:rPr lang="zh-CN" altLang="zh-CN"/>
              <a:t>伪随机数</a:t>
            </a:r>
            <a:r>
              <a:rPr lang="zh-CN" altLang="en-US"/>
              <a:t>发生</a:t>
            </a:r>
            <a:r>
              <a:rPr lang="zh-CN" altLang="zh-CN"/>
              <a:t>器和伪随机函数</a:t>
            </a:r>
            <a:endParaRPr lang="zh-CN" altLang="en-US"/>
          </a:p>
        </p:txBody>
      </p:sp>
      <p:sp>
        <p:nvSpPr>
          <p:cNvPr id="63491" name="内容占位符 2"/>
          <p:cNvSpPr>
            <a:spLocks noGrp="1"/>
          </p:cNvSpPr>
          <p:nvPr>
            <p:ph idx="1"/>
          </p:nvPr>
        </p:nvSpPr>
        <p:spPr/>
        <p:txBody>
          <a:bodyPr/>
          <a:lstStyle/>
          <a:p>
            <a:pPr eaLnBrk="1" hangingPunct="1"/>
            <a:r>
              <a:rPr lang="zh-CN" altLang="zh-CN"/>
              <a:t>相比之下，伪随机数生成器采用一个不变值作为输入端，这个不变值称为种子，并且运用了确定的算法来产生一系列的输出比特。</a:t>
            </a:r>
            <a:endParaRPr lang="en-US" altLang="zh-CN"/>
          </a:p>
          <a:p>
            <a:pPr eaLnBrk="1" hangingPunct="1"/>
            <a:r>
              <a:rPr lang="zh-CN" altLang="zh-CN"/>
              <a:t>伪随机数发生器：一种算法被用来产生一个开路型比特流被称为</a:t>
            </a:r>
            <a:r>
              <a:rPr lang="en-US" altLang="zh-CN"/>
              <a:t>PRNG</a:t>
            </a:r>
            <a:r>
              <a:rPr lang="zh-CN" altLang="zh-CN"/>
              <a:t>。一个开路型比特流的常见应用是作为输入端来输入对称的密码流。</a:t>
            </a:r>
          </a:p>
          <a:p>
            <a:pPr eaLnBrk="1" hangingPunct="1"/>
            <a:r>
              <a:rPr lang="zh-CN" altLang="zh-CN"/>
              <a:t>伪随机函数</a:t>
            </a:r>
            <a:r>
              <a:rPr lang="en-US" altLang="zh-CN"/>
              <a:t>(PRF)</a:t>
            </a:r>
            <a:r>
              <a:rPr lang="zh-CN" altLang="zh-CN"/>
              <a:t>：</a:t>
            </a:r>
            <a:r>
              <a:rPr lang="en-US" altLang="zh-CN"/>
              <a:t>PRF</a:t>
            </a:r>
            <a:r>
              <a:rPr lang="zh-CN" altLang="zh-CN"/>
              <a:t>被用来生产一些固定长度的伪随机比特串。例如对称的加密密钥。典型的</a:t>
            </a:r>
            <a:r>
              <a:rPr lang="en-US" altLang="zh-CN"/>
              <a:t>PRF</a:t>
            </a:r>
            <a:r>
              <a:rPr lang="zh-CN" altLang="zh-CN"/>
              <a:t>采用种子加上上下文中特定的值作为输入端，例如用户名</a:t>
            </a:r>
            <a:r>
              <a:rPr lang="en-US" altLang="zh-CN"/>
              <a:t>ID</a:t>
            </a:r>
            <a:r>
              <a:rPr lang="zh-CN" altLang="zh-CN"/>
              <a:t>。</a:t>
            </a:r>
            <a:r>
              <a:rPr lang="en-US" altLang="zh-CN"/>
              <a:t>  </a:t>
            </a:r>
            <a:endParaRPr lang="zh-CN" altLang="zh-CN"/>
          </a:p>
          <a:p>
            <a:pPr eaLnBrk="1" hangingPunct="1"/>
            <a:endParaRPr lang="zh-CN" altLang="en-US"/>
          </a:p>
        </p:txBody>
      </p:sp>
      <p:sp>
        <p:nvSpPr>
          <p:cNvPr id="63492"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217B2F44-86E8-4C43-B5BA-BD848FD266E7}"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2024/4/1</a:t>
            </a:fld>
            <a:endParaRPr lang="en-US" altLang="zh-CN" sz="1000">
              <a:solidFill>
                <a:schemeClr val="bg1"/>
              </a:solidFill>
              <a:latin typeface="Verdana" panose="020B0604030504040204" pitchFamily="34" charset="0"/>
              <a:ea typeface="宋体" panose="02010600030101010101" pitchFamily="2" charset="-122"/>
            </a:endParaRPr>
          </a:p>
        </p:txBody>
      </p:sp>
      <p:sp>
        <p:nvSpPr>
          <p:cNvPr id="63493" name="灯片编号占位符 4"/>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67B95C61-EAE6-48ED-8C68-334B6B5F42F5}"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105</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181" y="6250685"/>
            <a:ext cx="10779125" cy="0"/>
          </a:xfrm>
          <a:custGeom>
            <a:avLst/>
            <a:gdLst/>
            <a:ahLst/>
            <a:cxnLst/>
            <a:rect l="l" t="t" r="r" b="b"/>
            <a:pathLst>
              <a:path w="10779125">
                <a:moveTo>
                  <a:pt x="0" y="0"/>
                </a:moveTo>
                <a:lnTo>
                  <a:pt x="10779125" y="0"/>
                </a:lnTo>
              </a:path>
            </a:pathLst>
          </a:custGeom>
          <a:ln w="28956">
            <a:solidFill>
              <a:srgbClr val="5B9BD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11273028" y="0"/>
            <a:ext cx="918971" cy="908303"/>
          </a:xfrm>
          <a:prstGeom prst="rect">
            <a:avLst/>
          </a:prstGeom>
        </p:spPr>
      </p:pic>
      <p:sp>
        <p:nvSpPr>
          <p:cNvPr id="4" name="object 4"/>
          <p:cNvSpPr txBox="1">
            <a:spLocks noGrp="1"/>
          </p:cNvSpPr>
          <p:nvPr>
            <p:ph type="title"/>
          </p:nvPr>
        </p:nvSpPr>
        <p:spPr>
          <a:xfrm>
            <a:off x="1544192" y="435914"/>
            <a:ext cx="6075808" cy="567463"/>
          </a:xfrm>
          <a:prstGeom prst="rect">
            <a:avLst/>
          </a:prstGeom>
        </p:spPr>
        <p:txBody>
          <a:bodyPr vert="horz" wrap="square" lIns="0" tIns="13335" rIns="0" bIns="0" rtlCol="0">
            <a:spAutoFit/>
          </a:bodyPr>
          <a:lstStyle/>
          <a:p>
            <a:pPr marL="12700">
              <a:lnSpc>
                <a:spcPct val="100000"/>
              </a:lnSpc>
              <a:spcBef>
                <a:spcPts val="105"/>
              </a:spcBef>
            </a:pPr>
            <a:r>
              <a:rPr spc="-10" dirty="0">
                <a:solidFill>
                  <a:srgbClr val="FF0000"/>
                </a:solidFill>
              </a:rPr>
              <a:t>随机序列的一般特性</a:t>
            </a:r>
          </a:p>
        </p:txBody>
      </p:sp>
      <p:sp>
        <p:nvSpPr>
          <p:cNvPr id="5" name="object 5"/>
          <p:cNvSpPr txBox="1"/>
          <p:nvPr/>
        </p:nvSpPr>
        <p:spPr>
          <a:xfrm>
            <a:off x="1100023" y="1450086"/>
            <a:ext cx="10186670" cy="1469390"/>
          </a:xfrm>
          <a:prstGeom prst="rect">
            <a:avLst/>
          </a:prstGeom>
        </p:spPr>
        <p:txBody>
          <a:bodyPr vert="horz" wrap="square" lIns="0" tIns="12700" rIns="0" bIns="0" rtlCol="0">
            <a:spAutoFit/>
          </a:bodyPr>
          <a:lstStyle/>
          <a:p>
            <a:pPr marL="43815" marR="30480" indent="-6350">
              <a:lnSpc>
                <a:spcPct val="120000"/>
              </a:lnSpc>
              <a:spcBef>
                <a:spcPts val="100"/>
              </a:spcBef>
              <a:tabLst>
                <a:tab pos="962660" algn="l"/>
              </a:tabLst>
            </a:pPr>
            <a:r>
              <a:rPr sz="2400" b="1" dirty="0">
                <a:solidFill>
                  <a:srgbClr val="FF0000"/>
                </a:solidFill>
                <a:latin typeface="Noto Sans SC"/>
                <a:cs typeface="Noto Sans SC"/>
              </a:rPr>
              <a:t>游程</a:t>
            </a:r>
            <a:r>
              <a:rPr sz="2400" b="1" spc="360" dirty="0">
                <a:solidFill>
                  <a:srgbClr val="FF0000"/>
                </a:solidFill>
                <a:latin typeface="Noto Sans SC"/>
                <a:cs typeface="Noto Sans SC"/>
              </a:rPr>
              <a:t>:</a:t>
            </a:r>
            <a:r>
              <a:rPr sz="2400" b="1" dirty="0">
                <a:solidFill>
                  <a:srgbClr val="FF0000"/>
                </a:solidFill>
                <a:latin typeface="Noto Sans SC"/>
                <a:cs typeface="Noto Sans SC"/>
              </a:rPr>
              <a:t>	</a:t>
            </a:r>
            <a:r>
              <a:rPr sz="2400" b="1" dirty="0">
                <a:latin typeface="Noto Sans SC"/>
                <a:cs typeface="Noto Sans SC"/>
              </a:rPr>
              <a:t>设{a</a:t>
            </a:r>
            <a:r>
              <a:rPr sz="2400" b="1" baseline="-20833" dirty="0">
                <a:latin typeface="Noto Sans SC"/>
                <a:cs typeface="Noto Sans SC"/>
              </a:rPr>
              <a:t>i</a:t>
            </a:r>
            <a:r>
              <a:rPr sz="2400" b="1" dirty="0">
                <a:latin typeface="Noto Sans SC"/>
                <a:cs typeface="Noto Sans SC"/>
              </a:rPr>
              <a:t>}=(a</a:t>
            </a:r>
            <a:r>
              <a:rPr sz="2400" b="1" baseline="-20833" dirty="0">
                <a:latin typeface="Noto Sans SC"/>
                <a:cs typeface="Noto Sans SC"/>
              </a:rPr>
              <a:t>1</a:t>
            </a:r>
            <a:r>
              <a:rPr sz="2400" b="1" dirty="0">
                <a:latin typeface="Noto Sans SC"/>
                <a:cs typeface="Noto Sans SC"/>
              </a:rPr>
              <a:t>a</a:t>
            </a:r>
            <a:r>
              <a:rPr sz="2400" b="1" baseline="-20833" dirty="0">
                <a:latin typeface="Noto Sans SC"/>
                <a:cs typeface="Noto Sans SC"/>
              </a:rPr>
              <a:t>2</a:t>
            </a:r>
            <a:r>
              <a:rPr sz="2400" b="1" dirty="0">
                <a:latin typeface="Noto Sans SC"/>
                <a:cs typeface="Noto Sans SC"/>
              </a:rPr>
              <a:t>a</a:t>
            </a:r>
            <a:r>
              <a:rPr sz="2400" b="1" baseline="-20833" dirty="0">
                <a:latin typeface="Noto Sans SC"/>
                <a:cs typeface="Noto Sans SC"/>
              </a:rPr>
              <a:t>3</a:t>
            </a:r>
            <a:r>
              <a:rPr sz="2400" b="1" dirty="0">
                <a:latin typeface="Noto Sans SC"/>
                <a:cs typeface="Noto Sans SC"/>
              </a:rPr>
              <a:t>…)为二元序列，例如</a:t>
            </a:r>
            <a:r>
              <a:rPr sz="2400" b="1" spc="-190" dirty="0">
                <a:solidFill>
                  <a:srgbClr val="FF0000"/>
                </a:solidFill>
                <a:latin typeface="Noto Sans SC"/>
                <a:cs typeface="Noto Sans SC"/>
              </a:rPr>
              <a:t>00110111</a:t>
            </a:r>
            <a:r>
              <a:rPr sz="2400" b="1" spc="-190" dirty="0">
                <a:latin typeface="Noto Sans SC"/>
                <a:cs typeface="Noto Sans SC"/>
              </a:rPr>
              <a:t>，</a:t>
            </a:r>
            <a:r>
              <a:rPr sz="2400" b="1" dirty="0">
                <a:latin typeface="Noto Sans SC"/>
                <a:cs typeface="Noto Sans SC"/>
              </a:rPr>
              <a:t>其前两个数字是</a:t>
            </a:r>
            <a:r>
              <a:rPr sz="2400" b="1" spc="-170" dirty="0">
                <a:latin typeface="Noto Sans SC"/>
                <a:cs typeface="Noto Sans SC"/>
              </a:rPr>
              <a:t>00，</a:t>
            </a:r>
            <a:r>
              <a:rPr sz="2400" b="1" dirty="0">
                <a:latin typeface="Noto Sans SC"/>
                <a:cs typeface="Noto Sans SC"/>
              </a:rPr>
              <a:t>称为</a:t>
            </a:r>
            <a:r>
              <a:rPr sz="2400" b="1" spc="-225" dirty="0">
                <a:latin typeface="Noto Sans SC"/>
                <a:cs typeface="Noto Sans SC"/>
              </a:rPr>
              <a:t>0</a:t>
            </a:r>
            <a:r>
              <a:rPr sz="2400" b="1" dirty="0">
                <a:latin typeface="Noto Sans SC"/>
                <a:cs typeface="Noto Sans SC"/>
              </a:rPr>
              <a:t>的</a:t>
            </a:r>
            <a:r>
              <a:rPr sz="2400" b="1" spc="-225" dirty="0">
                <a:latin typeface="Noto Sans SC"/>
                <a:cs typeface="Noto Sans SC"/>
              </a:rPr>
              <a:t>2</a:t>
            </a:r>
            <a:r>
              <a:rPr sz="2400" b="1" dirty="0">
                <a:latin typeface="Noto Sans SC"/>
                <a:cs typeface="Noto Sans SC"/>
              </a:rPr>
              <a:t>游程；接着是</a:t>
            </a:r>
            <a:r>
              <a:rPr sz="2400" b="1" spc="-150" dirty="0">
                <a:latin typeface="Noto Sans SC"/>
                <a:cs typeface="Noto Sans SC"/>
              </a:rPr>
              <a:t>11，</a:t>
            </a:r>
            <a:r>
              <a:rPr sz="2400" b="1" dirty="0">
                <a:latin typeface="Noto Sans SC"/>
                <a:cs typeface="Noto Sans SC"/>
              </a:rPr>
              <a:t>是</a:t>
            </a:r>
            <a:r>
              <a:rPr sz="2400" b="1" spc="-225" dirty="0">
                <a:latin typeface="Noto Sans SC"/>
                <a:cs typeface="Noto Sans SC"/>
              </a:rPr>
              <a:t>1</a:t>
            </a:r>
            <a:r>
              <a:rPr sz="2400" b="1" dirty="0">
                <a:latin typeface="Noto Sans SC"/>
                <a:cs typeface="Noto Sans SC"/>
              </a:rPr>
              <a:t>的</a:t>
            </a:r>
            <a:r>
              <a:rPr sz="2400" b="1" spc="-225" dirty="0">
                <a:latin typeface="Noto Sans SC"/>
                <a:cs typeface="Noto Sans SC"/>
              </a:rPr>
              <a:t>2</a:t>
            </a:r>
            <a:r>
              <a:rPr sz="2400" b="1" dirty="0">
                <a:latin typeface="Noto Sans SC"/>
                <a:cs typeface="Noto Sans SC"/>
              </a:rPr>
              <a:t>游程；再下来是</a:t>
            </a:r>
            <a:r>
              <a:rPr sz="2400" b="1" spc="-225" dirty="0">
                <a:latin typeface="Noto Sans SC"/>
                <a:cs typeface="Noto Sans SC"/>
              </a:rPr>
              <a:t>0</a:t>
            </a:r>
            <a:r>
              <a:rPr sz="2400" b="1" dirty="0">
                <a:latin typeface="Noto Sans SC"/>
                <a:cs typeface="Noto Sans SC"/>
              </a:rPr>
              <a:t>的</a:t>
            </a:r>
            <a:r>
              <a:rPr sz="2400" b="1" spc="-225" dirty="0">
                <a:latin typeface="Noto Sans SC"/>
                <a:cs typeface="Noto Sans SC"/>
              </a:rPr>
              <a:t>1</a:t>
            </a:r>
            <a:r>
              <a:rPr sz="2400" b="1" dirty="0">
                <a:latin typeface="Noto Sans SC"/>
                <a:cs typeface="Noto Sans SC"/>
              </a:rPr>
              <a:t>游程和</a:t>
            </a:r>
            <a:r>
              <a:rPr sz="2400" b="1" spc="-225" dirty="0">
                <a:latin typeface="Noto Sans SC"/>
                <a:cs typeface="Noto Sans SC"/>
              </a:rPr>
              <a:t>1</a:t>
            </a:r>
            <a:r>
              <a:rPr sz="2400" b="1" dirty="0">
                <a:latin typeface="Noto Sans SC"/>
                <a:cs typeface="Noto Sans SC"/>
              </a:rPr>
              <a:t>的</a:t>
            </a:r>
            <a:r>
              <a:rPr sz="2400" b="1" spc="-225" dirty="0">
                <a:latin typeface="Noto Sans SC"/>
                <a:cs typeface="Noto Sans SC"/>
              </a:rPr>
              <a:t>3</a:t>
            </a:r>
            <a:r>
              <a:rPr sz="2400" b="1" dirty="0">
                <a:latin typeface="Noto Sans SC"/>
                <a:cs typeface="Noto Sans SC"/>
              </a:rPr>
              <a:t>游程</a:t>
            </a:r>
            <a:r>
              <a:rPr sz="2400" b="1" spc="-50" dirty="0">
                <a:latin typeface="Noto Sans SC"/>
                <a:cs typeface="Noto Sans SC"/>
              </a:rPr>
              <a:t>。</a:t>
            </a:r>
            <a:endParaRPr sz="2400">
              <a:latin typeface="Noto Sans SC"/>
              <a:cs typeface="Noto Sans SC"/>
            </a:endParaRPr>
          </a:p>
          <a:p>
            <a:pPr marL="38100">
              <a:lnSpc>
                <a:spcPct val="100000"/>
              </a:lnSpc>
              <a:spcBef>
                <a:spcPts val="1575"/>
              </a:spcBef>
            </a:pPr>
            <a:r>
              <a:rPr sz="2400" b="1" spc="-10" dirty="0">
                <a:solidFill>
                  <a:srgbClr val="FF0000"/>
                </a:solidFill>
                <a:latin typeface="Noto Sans SC"/>
                <a:cs typeface="Noto Sans SC"/>
              </a:rPr>
              <a:t>自相关函数：</a:t>
            </a:r>
            <a:r>
              <a:rPr sz="2400" b="1" spc="-60" dirty="0">
                <a:solidFill>
                  <a:srgbClr val="1C1C1C"/>
                </a:solidFill>
                <a:latin typeface="Noto Sans SC"/>
                <a:cs typeface="Noto Sans SC"/>
              </a:rPr>
              <a:t>GF(2</a:t>
            </a:r>
            <a:r>
              <a:rPr sz="2400" b="1" spc="-15" dirty="0">
                <a:solidFill>
                  <a:srgbClr val="1C1C1C"/>
                </a:solidFill>
                <a:latin typeface="Noto Sans SC"/>
                <a:cs typeface="Noto Sans SC"/>
              </a:rPr>
              <a:t>)上周期为</a:t>
            </a:r>
            <a:r>
              <a:rPr sz="2400" b="1" spc="-290" dirty="0">
                <a:solidFill>
                  <a:srgbClr val="1C1C1C"/>
                </a:solidFill>
                <a:latin typeface="Noto Sans SC"/>
                <a:cs typeface="Noto Sans SC"/>
              </a:rPr>
              <a:t>T</a:t>
            </a:r>
            <a:r>
              <a:rPr sz="2400" b="1" spc="40" dirty="0">
                <a:solidFill>
                  <a:srgbClr val="1C1C1C"/>
                </a:solidFill>
                <a:latin typeface="Noto Sans SC"/>
                <a:cs typeface="Noto Sans SC"/>
              </a:rPr>
              <a:t>的序列{</a:t>
            </a:r>
            <a:r>
              <a:rPr sz="2400" b="1" spc="175" dirty="0">
                <a:solidFill>
                  <a:srgbClr val="1C1C1C"/>
                </a:solidFill>
                <a:latin typeface="Noto Sans SC"/>
                <a:cs typeface="Noto Sans SC"/>
              </a:rPr>
              <a:t>a</a:t>
            </a:r>
            <a:r>
              <a:rPr sz="2400" b="1" spc="262" baseline="-20833" dirty="0">
                <a:solidFill>
                  <a:srgbClr val="1C1C1C"/>
                </a:solidFill>
                <a:latin typeface="Noto Sans SC"/>
                <a:cs typeface="Noto Sans SC"/>
              </a:rPr>
              <a:t>i</a:t>
            </a:r>
            <a:r>
              <a:rPr sz="2400" b="1" dirty="0">
                <a:solidFill>
                  <a:srgbClr val="1C1C1C"/>
                </a:solidFill>
                <a:latin typeface="Noto Sans SC"/>
                <a:cs typeface="Noto Sans SC"/>
              </a:rPr>
              <a:t>}的自相关函数定义为</a:t>
            </a:r>
            <a:endParaRPr sz="2400">
              <a:latin typeface="Noto Sans SC"/>
              <a:cs typeface="Noto Sans SC"/>
            </a:endParaRPr>
          </a:p>
        </p:txBody>
      </p:sp>
      <p:sp>
        <p:nvSpPr>
          <p:cNvPr id="6" name="object 6"/>
          <p:cNvSpPr txBox="1"/>
          <p:nvPr/>
        </p:nvSpPr>
        <p:spPr>
          <a:xfrm>
            <a:off x="1125423" y="4792421"/>
            <a:ext cx="7847965"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Noto Sans SC"/>
                <a:cs typeface="Noto Sans SC"/>
              </a:rPr>
              <a:t>当</a:t>
            </a:r>
            <a:r>
              <a:rPr sz="2400" b="1" spc="-80" dirty="0">
                <a:latin typeface="Noto Sans SC"/>
                <a:cs typeface="Noto Sans SC"/>
              </a:rPr>
              <a:t>t=0</a:t>
            </a:r>
            <a:r>
              <a:rPr sz="2400" b="1" spc="-15" dirty="0">
                <a:latin typeface="Noto Sans SC"/>
                <a:cs typeface="Noto Sans SC"/>
              </a:rPr>
              <a:t>时，</a:t>
            </a:r>
            <a:r>
              <a:rPr sz="2400" b="1" spc="-25" dirty="0">
                <a:latin typeface="Noto Sans SC"/>
                <a:cs typeface="Noto Sans SC"/>
              </a:rPr>
              <a:t>R(t)=T</a:t>
            </a:r>
            <a:r>
              <a:rPr sz="2400" b="1" spc="-15" dirty="0">
                <a:latin typeface="Noto Sans SC"/>
                <a:cs typeface="Noto Sans SC"/>
              </a:rPr>
              <a:t>；当</a:t>
            </a:r>
            <a:r>
              <a:rPr sz="2400" b="1" spc="-20" dirty="0">
                <a:latin typeface="Noto Sans SC"/>
                <a:cs typeface="Noto Sans SC"/>
              </a:rPr>
              <a:t>t≠0</a:t>
            </a:r>
            <a:r>
              <a:rPr sz="2400" b="1" dirty="0">
                <a:latin typeface="Noto Sans SC"/>
                <a:cs typeface="Noto Sans SC"/>
              </a:rPr>
              <a:t>时，称</a:t>
            </a:r>
            <a:r>
              <a:rPr sz="2400" b="1" spc="85" dirty="0">
                <a:latin typeface="Noto Sans SC"/>
                <a:cs typeface="Noto Sans SC"/>
              </a:rPr>
              <a:t>R(t)</a:t>
            </a:r>
            <a:r>
              <a:rPr sz="2400" b="1" dirty="0">
                <a:latin typeface="Noto Sans SC"/>
                <a:cs typeface="Noto Sans SC"/>
              </a:rPr>
              <a:t>为</a:t>
            </a:r>
            <a:r>
              <a:rPr sz="2400" b="1" dirty="0">
                <a:solidFill>
                  <a:srgbClr val="FF0000"/>
                </a:solidFill>
                <a:latin typeface="Noto Sans SC"/>
                <a:cs typeface="Noto Sans SC"/>
              </a:rPr>
              <a:t>异相自相关函数</a:t>
            </a:r>
            <a:r>
              <a:rPr sz="2400" b="1" spc="-50" dirty="0">
                <a:latin typeface="Noto Sans SC"/>
                <a:cs typeface="Noto Sans SC"/>
              </a:rPr>
              <a:t>。</a:t>
            </a:r>
            <a:endParaRPr sz="2400" dirty="0">
              <a:latin typeface="Noto Sans SC"/>
              <a:cs typeface="Noto Sans SC"/>
            </a:endParaRPr>
          </a:p>
        </p:txBody>
      </p:sp>
      <p:sp>
        <p:nvSpPr>
          <p:cNvPr id="7" name="object 7"/>
          <p:cNvSpPr txBox="1"/>
          <p:nvPr/>
        </p:nvSpPr>
        <p:spPr>
          <a:xfrm>
            <a:off x="4131231" y="3114716"/>
            <a:ext cx="155575" cy="354965"/>
          </a:xfrm>
          <a:prstGeom prst="rect">
            <a:avLst/>
          </a:prstGeom>
        </p:spPr>
        <p:txBody>
          <a:bodyPr vert="horz" wrap="square" lIns="0" tIns="13970" rIns="0" bIns="0" rtlCol="0">
            <a:spAutoFit/>
          </a:bodyPr>
          <a:lstStyle/>
          <a:p>
            <a:pPr marL="12700">
              <a:lnSpc>
                <a:spcPct val="100000"/>
              </a:lnSpc>
              <a:spcBef>
                <a:spcPts val="110"/>
              </a:spcBef>
            </a:pPr>
            <a:r>
              <a:rPr sz="2150" i="1" spc="-175" dirty="0">
                <a:solidFill>
                  <a:srgbClr val="FF0000"/>
                </a:solidFill>
                <a:latin typeface="Times New Roman"/>
                <a:cs typeface="Times New Roman"/>
              </a:rPr>
              <a:t>T</a:t>
            </a:r>
            <a:endParaRPr sz="2150">
              <a:latin typeface="Times New Roman"/>
              <a:cs typeface="Times New Roman"/>
            </a:endParaRPr>
          </a:p>
        </p:txBody>
      </p:sp>
      <p:sp>
        <p:nvSpPr>
          <p:cNvPr id="8" name="object 8"/>
          <p:cNvSpPr txBox="1"/>
          <p:nvPr/>
        </p:nvSpPr>
        <p:spPr>
          <a:xfrm>
            <a:off x="2855877" y="3068377"/>
            <a:ext cx="5939790" cy="1337945"/>
          </a:xfrm>
          <a:prstGeom prst="rect">
            <a:avLst/>
          </a:prstGeom>
        </p:spPr>
        <p:txBody>
          <a:bodyPr vert="horz" wrap="square" lIns="0" tIns="111125" rIns="0" bIns="0" rtlCol="0">
            <a:spAutoFit/>
          </a:bodyPr>
          <a:lstStyle/>
          <a:p>
            <a:pPr marL="38100">
              <a:lnSpc>
                <a:spcPct val="100000"/>
              </a:lnSpc>
              <a:spcBef>
                <a:spcPts val="875"/>
              </a:spcBef>
            </a:pPr>
            <a:r>
              <a:rPr sz="3700" i="1" spc="-80" dirty="0">
                <a:solidFill>
                  <a:srgbClr val="FF0000"/>
                </a:solidFill>
                <a:latin typeface="Times New Roman"/>
                <a:cs typeface="Times New Roman"/>
              </a:rPr>
              <a:t>R</a:t>
            </a:r>
            <a:r>
              <a:rPr sz="3700" spc="-80" dirty="0">
                <a:solidFill>
                  <a:srgbClr val="FF0000"/>
                </a:solidFill>
                <a:latin typeface="Times New Roman"/>
                <a:cs typeface="Times New Roman"/>
              </a:rPr>
              <a:t>(</a:t>
            </a:r>
            <a:r>
              <a:rPr sz="3700" i="1" spc="-80" dirty="0">
                <a:solidFill>
                  <a:srgbClr val="FF0000"/>
                </a:solidFill>
                <a:latin typeface="Times New Roman"/>
                <a:cs typeface="Times New Roman"/>
              </a:rPr>
              <a:t>t</a:t>
            </a:r>
            <a:r>
              <a:rPr sz="3700" spc="-80" dirty="0">
                <a:solidFill>
                  <a:srgbClr val="FF0000"/>
                </a:solidFill>
                <a:latin typeface="Times New Roman"/>
                <a:cs typeface="Times New Roman"/>
              </a:rPr>
              <a:t>)</a:t>
            </a:r>
            <a:r>
              <a:rPr sz="3700" spc="-155" dirty="0">
                <a:solidFill>
                  <a:srgbClr val="FF0000"/>
                </a:solidFill>
                <a:latin typeface="Times New Roman"/>
                <a:cs typeface="Times New Roman"/>
              </a:rPr>
              <a:t> </a:t>
            </a:r>
            <a:r>
              <a:rPr sz="3700" spc="-305" dirty="0">
                <a:solidFill>
                  <a:srgbClr val="FF0000"/>
                </a:solidFill>
                <a:latin typeface="Symbol"/>
                <a:cs typeface="Symbol"/>
              </a:rPr>
              <a:t></a:t>
            </a:r>
            <a:r>
              <a:rPr sz="3700" spc="-60" dirty="0">
                <a:solidFill>
                  <a:srgbClr val="FF0000"/>
                </a:solidFill>
                <a:latin typeface="Times New Roman"/>
                <a:cs typeface="Times New Roman"/>
              </a:rPr>
              <a:t> </a:t>
            </a:r>
            <a:r>
              <a:rPr sz="8325" spc="-195" baseline="-8508" dirty="0">
                <a:solidFill>
                  <a:srgbClr val="FF0000"/>
                </a:solidFill>
                <a:latin typeface="Symbol"/>
                <a:cs typeface="Symbol"/>
              </a:rPr>
              <a:t></a:t>
            </a:r>
            <a:r>
              <a:rPr sz="3700" spc="-130" dirty="0">
                <a:solidFill>
                  <a:srgbClr val="FF0000"/>
                </a:solidFill>
                <a:latin typeface="Times New Roman"/>
                <a:cs typeface="Times New Roman"/>
              </a:rPr>
              <a:t>(</a:t>
            </a:r>
            <a:r>
              <a:rPr sz="3700" spc="-130" dirty="0">
                <a:solidFill>
                  <a:srgbClr val="FF0000"/>
                </a:solidFill>
                <a:latin typeface="Symbol"/>
                <a:cs typeface="Symbol"/>
              </a:rPr>
              <a:t></a:t>
            </a:r>
            <a:r>
              <a:rPr sz="3700" spc="-130" dirty="0">
                <a:solidFill>
                  <a:srgbClr val="FF0000"/>
                </a:solidFill>
                <a:latin typeface="Times New Roman"/>
                <a:cs typeface="Times New Roman"/>
              </a:rPr>
              <a:t>1)</a:t>
            </a:r>
            <a:r>
              <a:rPr sz="3225" i="1" spc="-195" baseline="43927" dirty="0">
                <a:solidFill>
                  <a:srgbClr val="FF0000"/>
                </a:solidFill>
                <a:latin typeface="Times New Roman"/>
                <a:cs typeface="Times New Roman"/>
              </a:rPr>
              <a:t>a</a:t>
            </a:r>
            <a:r>
              <a:rPr sz="2325" i="1" spc="-195" baseline="41218" dirty="0">
                <a:solidFill>
                  <a:srgbClr val="FF0000"/>
                </a:solidFill>
                <a:latin typeface="Times New Roman"/>
                <a:cs typeface="Times New Roman"/>
              </a:rPr>
              <a:t>k</a:t>
            </a:r>
            <a:r>
              <a:rPr sz="2325" i="1" spc="97" baseline="41218" dirty="0">
                <a:solidFill>
                  <a:srgbClr val="FF0000"/>
                </a:solidFill>
                <a:latin typeface="Times New Roman"/>
                <a:cs typeface="Times New Roman"/>
              </a:rPr>
              <a:t> </a:t>
            </a:r>
            <a:r>
              <a:rPr sz="3700" spc="-160" dirty="0">
                <a:solidFill>
                  <a:srgbClr val="FF0000"/>
                </a:solidFill>
                <a:latin typeface="Times New Roman"/>
                <a:cs typeface="Times New Roman"/>
              </a:rPr>
              <a:t>(</a:t>
            </a:r>
            <a:r>
              <a:rPr sz="3700" spc="-160" dirty="0">
                <a:solidFill>
                  <a:srgbClr val="FF0000"/>
                </a:solidFill>
                <a:latin typeface="Symbol"/>
                <a:cs typeface="Symbol"/>
              </a:rPr>
              <a:t></a:t>
            </a:r>
            <a:r>
              <a:rPr sz="3700" spc="-160" dirty="0">
                <a:solidFill>
                  <a:srgbClr val="FF0000"/>
                </a:solidFill>
                <a:latin typeface="Times New Roman"/>
                <a:cs typeface="Times New Roman"/>
              </a:rPr>
              <a:t>1)</a:t>
            </a:r>
            <a:r>
              <a:rPr sz="3225" i="1" spc="-240" baseline="43927" dirty="0">
                <a:solidFill>
                  <a:srgbClr val="FF0000"/>
                </a:solidFill>
                <a:latin typeface="Times New Roman"/>
                <a:cs typeface="Times New Roman"/>
              </a:rPr>
              <a:t>a</a:t>
            </a:r>
            <a:r>
              <a:rPr sz="2325" i="1" spc="-240" baseline="41218" dirty="0">
                <a:solidFill>
                  <a:srgbClr val="FF0000"/>
                </a:solidFill>
                <a:latin typeface="Times New Roman"/>
                <a:cs typeface="Times New Roman"/>
              </a:rPr>
              <a:t>k</a:t>
            </a:r>
            <a:r>
              <a:rPr sz="2325" i="1" spc="-232" baseline="41218" dirty="0">
                <a:solidFill>
                  <a:srgbClr val="FF0000"/>
                </a:solidFill>
                <a:latin typeface="Times New Roman"/>
                <a:cs typeface="Times New Roman"/>
              </a:rPr>
              <a:t> </a:t>
            </a:r>
            <a:r>
              <a:rPr sz="2325" spc="-217" baseline="41218" dirty="0">
                <a:solidFill>
                  <a:srgbClr val="FF0000"/>
                </a:solidFill>
                <a:latin typeface="Symbol"/>
                <a:cs typeface="Symbol"/>
              </a:rPr>
              <a:t></a:t>
            </a:r>
            <a:r>
              <a:rPr sz="2325" spc="-382" baseline="41218" dirty="0">
                <a:solidFill>
                  <a:srgbClr val="FF0000"/>
                </a:solidFill>
                <a:latin typeface="Times New Roman"/>
                <a:cs typeface="Times New Roman"/>
              </a:rPr>
              <a:t> </a:t>
            </a:r>
            <a:r>
              <a:rPr sz="2325" i="1" baseline="41218" dirty="0">
                <a:solidFill>
                  <a:srgbClr val="FF0000"/>
                </a:solidFill>
                <a:latin typeface="Times New Roman"/>
                <a:cs typeface="Times New Roman"/>
              </a:rPr>
              <a:t>t</a:t>
            </a:r>
            <a:r>
              <a:rPr sz="2325" i="1" spc="195" baseline="41218" dirty="0">
                <a:solidFill>
                  <a:srgbClr val="FF0000"/>
                </a:solidFill>
                <a:latin typeface="Times New Roman"/>
                <a:cs typeface="Times New Roman"/>
              </a:rPr>
              <a:t> </a:t>
            </a:r>
            <a:r>
              <a:rPr sz="3700" spc="-215" dirty="0">
                <a:solidFill>
                  <a:srgbClr val="FF0000"/>
                </a:solidFill>
                <a:latin typeface="Times New Roman"/>
                <a:cs typeface="Times New Roman"/>
              </a:rPr>
              <a:t>,0</a:t>
            </a:r>
            <a:r>
              <a:rPr sz="3700" spc="-180" dirty="0">
                <a:solidFill>
                  <a:srgbClr val="FF0000"/>
                </a:solidFill>
                <a:latin typeface="Times New Roman"/>
                <a:cs typeface="Times New Roman"/>
              </a:rPr>
              <a:t> </a:t>
            </a:r>
            <a:r>
              <a:rPr sz="3700" spc="-305" dirty="0">
                <a:solidFill>
                  <a:srgbClr val="FF0000"/>
                </a:solidFill>
                <a:latin typeface="Symbol"/>
                <a:cs typeface="Symbol"/>
              </a:rPr>
              <a:t></a:t>
            </a:r>
            <a:r>
              <a:rPr sz="3700" spc="-120" dirty="0">
                <a:solidFill>
                  <a:srgbClr val="FF0000"/>
                </a:solidFill>
                <a:latin typeface="Times New Roman"/>
                <a:cs typeface="Times New Roman"/>
              </a:rPr>
              <a:t> </a:t>
            </a:r>
            <a:r>
              <a:rPr sz="3700" i="1" dirty="0">
                <a:solidFill>
                  <a:srgbClr val="FF0000"/>
                </a:solidFill>
                <a:latin typeface="Times New Roman"/>
                <a:cs typeface="Times New Roman"/>
              </a:rPr>
              <a:t>t</a:t>
            </a:r>
            <a:r>
              <a:rPr sz="3700" i="1" spc="-50" dirty="0">
                <a:solidFill>
                  <a:srgbClr val="FF0000"/>
                </a:solidFill>
                <a:latin typeface="Times New Roman"/>
                <a:cs typeface="Times New Roman"/>
              </a:rPr>
              <a:t> </a:t>
            </a:r>
            <a:r>
              <a:rPr sz="3700" spc="-305" dirty="0">
                <a:solidFill>
                  <a:srgbClr val="FF0000"/>
                </a:solidFill>
                <a:latin typeface="Symbol"/>
                <a:cs typeface="Symbol"/>
              </a:rPr>
              <a:t></a:t>
            </a:r>
            <a:r>
              <a:rPr sz="3700" spc="-204" dirty="0">
                <a:solidFill>
                  <a:srgbClr val="FF0000"/>
                </a:solidFill>
                <a:latin typeface="Times New Roman"/>
                <a:cs typeface="Times New Roman"/>
              </a:rPr>
              <a:t> </a:t>
            </a:r>
            <a:r>
              <a:rPr sz="3700" i="1" spc="-310" dirty="0">
                <a:solidFill>
                  <a:srgbClr val="FF0000"/>
                </a:solidFill>
                <a:latin typeface="Times New Roman"/>
                <a:cs typeface="Times New Roman"/>
              </a:rPr>
              <a:t>T</a:t>
            </a:r>
            <a:r>
              <a:rPr sz="3700" i="1" spc="125" dirty="0">
                <a:solidFill>
                  <a:srgbClr val="FF0000"/>
                </a:solidFill>
                <a:latin typeface="Times New Roman"/>
                <a:cs typeface="Times New Roman"/>
              </a:rPr>
              <a:t> </a:t>
            </a:r>
            <a:r>
              <a:rPr sz="3700" spc="-305" dirty="0">
                <a:solidFill>
                  <a:srgbClr val="FF0000"/>
                </a:solidFill>
                <a:latin typeface="Symbol"/>
                <a:cs typeface="Symbol"/>
              </a:rPr>
              <a:t></a:t>
            </a:r>
            <a:r>
              <a:rPr sz="3700" spc="-535" dirty="0">
                <a:solidFill>
                  <a:srgbClr val="FF0000"/>
                </a:solidFill>
                <a:latin typeface="Times New Roman"/>
                <a:cs typeface="Times New Roman"/>
              </a:rPr>
              <a:t> </a:t>
            </a:r>
            <a:r>
              <a:rPr sz="3700" spc="-330" dirty="0">
                <a:solidFill>
                  <a:srgbClr val="FF0000"/>
                </a:solidFill>
                <a:latin typeface="Times New Roman"/>
                <a:cs typeface="Times New Roman"/>
              </a:rPr>
              <a:t>1</a:t>
            </a:r>
            <a:endParaRPr sz="3700" dirty="0">
              <a:latin typeface="Times New Roman"/>
              <a:cs typeface="Times New Roman"/>
            </a:endParaRPr>
          </a:p>
          <a:p>
            <a:pPr marL="1195070">
              <a:lnSpc>
                <a:spcPct val="100000"/>
              </a:lnSpc>
              <a:spcBef>
                <a:spcPts val="315"/>
              </a:spcBef>
            </a:pPr>
            <a:r>
              <a:rPr sz="2150" i="1" spc="-150" dirty="0">
                <a:solidFill>
                  <a:srgbClr val="FF0000"/>
                </a:solidFill>
                <a:latin typeface="Times New Roman"/>
                <a:cs typeface="Times New Roman"/>
              </a:rPr>
              <a:t>k</a:t>
            </a:r>
            <a:r>
              <a:rPr sz="2150" i="1" spc="-265" dirty="0">
                <a:solidFill>
                  <a:srgbClr val="FF0000"/>
                </a:solidFill>
                <a:latin typeface="Times New Roman"/>
                <a:cs typeface="Times New Roman"/>
              </a:rPr>
              <a:t> </a:t>
            </a:r>
            <a:r>
              <a:rPr sz="2150" spc="-25" dirty="0">
                <a:solidFill>
                  <a:srgbClr val="FF0000"/>
                </a:solidFill>
                <a:latin typeface="Symbol"/>
                <a:cs typeface="Symbol"/>
              </a:rPr>
              <a:t></a:t>
            </a:r>
            <a:r>
              <a:rPr sz="2150" spc="-25" dirty="0">
                <a:solidFill>
                  <a:srgbClr val="FF0000"/>
                </a:solidFill>
                <a:latin typeface="Times New Roman"/>
                <a:cs typeface="Times New Roman"/>
              </a:rPr>
              <a:t>1</a:t>
            </a:r>
            <a:endParaRPr sz="2150" dirty="0">
              <a:latin typeface="Times New Roman"/>
              <a:cs typeface="Times New Roman"/>
            </a:endParaRP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181" y="6236208"/>
            <a:ext cx="10779125" cy="29209"/>
          </a:xfrm>
          <a:custGeom>
            <a:avLst/>
            <a:gdLst/>
            <a:ahLst/>
            <a:cxnLst/>
            <a:rect l="l" t="t" r="r" b="b"/>
            <a:pathLst>
              <a:path w="10779125" h="29210">
                <a:moveTo>
                  <a:pt x="0" y="28955"/>
                </a:moveTo>
                <a:lnTo>
                  <a:pt x="10779125" y="28955"/>
                </a:lnTo>
                <a:lnTo>
                  <a:pt x="10779125" y="0"/>
                </a:lnTo>
                <a:lnTo>
                  <a:pt x="0" y="0"/>
                </a:lnTo>
                <a:lnTo>
                  <a:pt x="0" y="28955"/>
                </a:lnTo>
                <a:close/>
              </a:path>
            </a:pathLst>
          </a:custGeom>
          <a:solidFill>
            <a:srgbClr val="5B9BD4"/>
          </a:solidFill>
        </p:spPr>
        <p:txBody>
          <a:bodyPr wrap="square" lIns="0" tIns="0" rIns="0" bIns="0" rtlCol="0"/>
          <a:lstStyle/>
          <a:p>
            <a:endParaRPr/>
          </a:p>
        </p:txBody>
      </p:sp>
      <p:pic>
        <p:nvPicPr>
          <p:cNvPr id="3" name="object 3"/>
          <p:cNvPicPr/>
          <p:nvPr/>
        </p:nvPicPr>
        <p:blipFill>
          <a:blip r:embed="rId2" cstate="print"/>
          <a:stretch>
            <a:fillRect/>
          </a:stretch>
        </p:blipFill>
        <p:spPr>
          <a:xfrm>
            <a:off x="11273028" y="0"/>
            <a:ext cx="918971" cy="908303"/>
          </a:xfrm>
          <a:prstGeom prst="rect">
            <a:avLst/>
          </a:prstGeom>
        </p:spPr>
      </p:pic>
      <p:sp>
        <p:nvSpPr>
          <p:cNvPr id="4" name="object 4"/>
          <p:cNvSpPr txBox="1">
            <a:spLocks noGrp="1"/>
          </p:cNvSpPr>
          <p:nvPr>
            <p:ph type="title"/>
          </p:nvPr>
        </p:nvSpPr>
        <p:spPr>
          <a:xfrm>
            <a:off x="1544192" y="403909"/>
            <a:ext cx="5771008" cy="567463"/>
          </a:xfrm>
          <a:prstGeom prst="rect">
            <a:avLst/>
          </a:prstGeom>
        </p:spPr>
        <p:txBody>
          <a:bodyPr vert="horz" wrap="square" lIns="0" tIns="13335" rIns="0" bIns="0" rtlCol="0">
            <a:spAutoFit/>
          </a:bodyPr>
          <a:lstStyle/>
          <a:p>
            <a:pPr marL="12700">
              <a:lnSpc>
                <a:spcPct val="100000"/>
              </a:lnSpc>
              <a:spcBef>
                <a:spcPts val="105"/>
              </a:spcBef>
            </a:pPr>
            <a:r>
              <a:rPr spc="-480" dirty="0"/>
              <a:t>Golomb</a:t>
            </a:r>
            <a:r>
              <a:rPr spc="-10" dirty="0"/>
              <a:t>伪随机公设</a:t>
            </a:r>
          </a:p>
        </p:txBody>
      </p:sp>
      <p:sp>
        <p:nvSpPr>
          <p:cNvPr id="5" name="object 5"/>
          <p:cNvSpPr txBox="1"/>
          <p:nvPr/>
        </p:nvSpPr>
        <p:spPr>
          <a:xfrm>
            <a:off x="1049223" y="1315851"/>
            <a:ext cx="10231755" cy="4389755"/>
          </a:xfrm>
          <a:prstGeom prst="rect">
            <a:avLst/>
          </a:prstGeom>
        </p:spPr>
        <p:txBody>
          <a:bodyPr vert="horz" wrap="square" lIns="0" tIns="224155" rIns="0" bIns="0" rtlCol="0">
            <a:spAutoFit/>
          </a:bodyPr>
          <a:lstStyle/>
          <a:p>
            <a:pPr marL="88900">
              <a:lnSpc>
                <a:spcPct val="100000"/>
              </a:lnSpc>
              <a:spcBef>
                <a:spcPts val="1765"/>
              </a:spcBef>
            </a:pPr>
            <a:r>
              <a:rPr sz="2800" b="1" spc="-254" dirty="0">
                <a:latin typeface="Noto Sans SC"/>
                <a:cs typeface="Noto Sans SC"/>
              </a:rPr>
              <a:t>3</a:t>
            </a:r>
            <a:r>
              <a:rPr sz="2800" b="1" spc="-35" dirty="0">
                <a:latin typeface="Noto Sans SC"/>
                <a:cs typeface="Noto Sans SC"/>
              </a:rPr>
              <a:t>个随机性公设：</a:t>
            </a:r>
            <a:endParaRPr sz="2800" dirty="0">
              <a:latin typeface="Noto Sans SC"/>
              <a:cs typeface="Noto Sans SC"/>
            </a:endParaRPr>
          </a:p>
          <a:p>
            <a:pPr marL="88900">
              <a:lnSpc>
                <a:spcPct val="100000"/>
              </a:lnSpc>
              <a:spcBef>
                <a:spcPts val="1664"/>
              </a:spcBef>
            </a:pPr>
            <a:r>
              <a:rPr sz="2800" b="1" spc="-20" dirty="0">
                <a:solidFill>
                  <a:srgbClr val="FF0000"/>
                </a:solidFill>
                <a:latin typeface="Noto Sans SC"/>
                <a:cs typeface="Noto Sans SC"/>
              </a:rPr>
              <a:t>① 在序列的一个周期内，</a:t>
            </a:r>
            <a:r>
              <a:rPr sz="2800" b="1" spc="-125" dirty="0">
                <a:solidFill>
                  <a:srgbClr val="FF0000"/>
                </a:solidFill>
                <a:latin typeface="Noto Sans SC"/>
                <a:cs typeface="Noto Sans SC"/>
              </a:rPr>
              <a:t>0</a:t>
            </a:r>
            <a:r>
              <a:rPr sz="2800" b="1" spc="-10" dirty="0">
                <a:solidFill>
                  <a:srgbClr val="FF0000"/>
                </a:solidFill>
                <a:latin typeface="Noto Sans SC"/>
                <a:cs typeface="Noto Sans SC"/>
              </a:rPr>
              <a:t>与</a:t>
            </a:r>
            <a:r>
              <a:rPr sz="2800" b="1" spc="-265" dirty="0">
                <a:solidFill>
                  <a:srgbClr val="FF0000"/>
                </a:solidFill>
                <a:latin typeface="Noto Sans SC"/>
                <a:cs typeface="Noto Sans SC"/>
              </a:rPr>
              <a:t>1</a:t>
            </a:r>
            <a:r>
              <a:rPr sz="2800" b="1" spc="-30" dirty="0">
                <a:solidFill>
                  <a:srgbClr val="FF0000"/>
                </a:solidFill>
                <a:latin typeface="Noto Sans SC"/>
                <a:cs typeface="Noto Sans SC"/>
              </a:rPr>
              <a:t>的个数相差至多为</a:t>
            </a:r>
            <a:r>
              <a:rPr sz="2800" b="1" spc="-254" dirty="0">
                <a:solidFill>
                  <a:srgbClr val="FF0000"/>
                </a:solidFill>
                <a:latin typeface="Noto Sans SC"/>
                <a:cs typeface="Noto Sans SC"/>
              </a:rPr>
              <a:t>1</a:t>
            </a:r>
            <a:r>
              <a:rPr sz="2800" b="1" spc="-50" dirty="0">
                <a:solidFill>
                  <a:srgbClr val="FF0000"/>
                </a:solidFill>
                <a:latin typeface="Noto Sans SC"/>
                <a:cs typeface="Noto Sans SC"/>
              </a:rPr>
              <a:t>。</a:t>
            </a:r>
            <a:endParaRPr sz="2800" dirty="0">
              <a:latin typeface="Noto Sans SC"/>
              <a:cs typeface="Noto Sans SC"/>
            </a:endParaRPr>
          </a:p>
          <a:p>
            <a:pPr marL="1002665" indent="-457200">
              <a:lnSpc>
                <a:spcPct val="100000"/>
              </a:lnSpc>
              <a:spcBef>
                <a:spcPts val="1145"/>
              </a:spcBef>
              <a:buFont typeface="Arial"/>
              <a:buChar char="•"/>
              <a:tabLst>
                <a:tab pos="1002665" algn="l"/>
                <a:tab pos="1003935" algn="l"/>
              </a:tabLst>
            </a:pPr>
            <a:r>
              <a:rPr sz="2400" b="1" spc="55" dirty="0">
                <a:latin typeface="Noto Sans SC"/>
                <a:cs typeface="Noto Sans SC"/>
              </a:rPr>
              <a:t>说明{</a:t>
            </a:r>
            <a:r>
              <a:rPr sz="2400" b="1" spc="175" dirty="0">
                <a:latin typeface="Noto Sans SC"/>
                <a:cs typeface="Noto Sans SC"/>
              </a:rPr>
              <a:t>a</a:t>
            </a:r>
            <a:r>
              <a:rPr sz="2400" b="1" spc="262" baseline="-20833" dirty="0">
                <a:latin typeface="Noto Sans SC"/>
                <a:cs typeface="Noto Sans SC"/>
              </a:rPr>
              <a:t>i</a:t>
            </a:r>
            <a:r>
              <a:rPr sz="2400" b="1" spc="85" dirty="0">
                <a:latin typeface="Noto Sans SC"/>
                <a:cs typeface="Noto Sans SC"/>
              </a:rPr>
              <a:t>}中</a:t>
            </a:r>
            <a:r>
              <a:rPr sz="2400" b="1" spc="-225" dirty="0">
                <a:latin typeface="Noto Sans SC"/>
                <a:cs typeface="Noto Sans SC"/>
              </a:rPr>
              <a:t>0</a:t>
            </a:r>
            <a:r>
              <a:rPr sz="2400" b="1" dirty="0">
                <a:latin typeface="Noto Sans SC"/>
                <a:cs typeface="Noto Sans SC"/>
              </a:rPr>
              <a:t>与</a:t>
            </a:r>
            <a:r>
              <a:rPr sz="2400" b="1" spc="-225" dirty="0">
                <a:latin typeface="Noto Sans SC"/>
                <a:cs typeface="Noto Sans SC"/>
              </a:rPr>
              <a:t>1</a:t>
            </a:r>
            <a:r>
              <a:rPr sz="2400" b="1" spc="-5" dirty="0">
                <a:latin typeface="Noto Sans SC"/>
                <a:cs typeface="Noto Sans SC"/>
              </a:rPr>
              <a:t>出现的概率基本上相同</a:t>
            </a:r>
            <a:endParaRPr sz="2400" dirty="0">
              <a:latin typeface="Noto Sans SC"/>
              <a:cs typeface="Noto Sans SC"/>
            </a:endParaRPr>
          </a:p>
          <a:p>
            <a:pPr marL="546100" marR="271145" indent="-457834">
              <a:lnSpc>
                <a:spcPct val="120100"/>
              </a:lnSpc>
              <a:spcBef>
                <a:spcPts val="994"/>
              </a:spcBef>
              <a:tabLst>
                <a:tab pos="545465" algn="l"/>
              </a:tabLst>
            </a:pPr>
            <a:r>
              <a:rPr sz="2400" b="1" spc="-50" dirty="0">
                <a:solidFill>
                  <a:srgbClr val="FF0000"/>
                </a:solidFill>
                <a:latin typeface="Noto Sans SC"/>
                <a:cs typeface="Noto Sans SC"/>
              </a:rPr>
              <a:t>②</a:t>
            </a:r>
            <a:r>
              <a:rPr sz="2400" b="1" dirty="0">
                <a:solidFill>
                  <a:srgbClr val="FF0000"/>
                </a:solidFill>
                <a:latin typeface="Noto Sans SC"/>
                <a:cs typeface="Noto Sans SC"/>
              </a:rPr>
              <a:t>	在序列的一个周期内，长为</a:t>
            </a:r>
            <a:r>
              <a:rPr sz="2400" b="1" spc="475" dirty="0">
                <a:solidFill>
                  <a:srgbClr val="FF0000"/>
                </a:solidFill>
                <a:latin typeface="Noto Sans SC"/>
                <a:cs typeface="Noto Sans SC"/>
              </a:rPr>
              <a:t>i</a:t>
            </a:r>
            <a:r>
              <a:rPr sz="2400" b="1" dirty="0">
                <a:solidFill>
                  <a:srgbClr val="FF0000"/>
                </a:solidFill>
                <a:latin typeface="Noto Sans SC"/>
                <a:cs typeface="Noto Sans SC"/>
              </a:rPr>
              <a:t>的游程占游程总数的1/2</a:t>
            </a:r>
            <a:r>
              <a:rPr sz="2400" b="1" baseline="24305" dirty="0">
                <a:solidFill>
                  <a:srgbClr val="FF0000"/>
                </a:solidFill>
                <a:latin typeface="Noto Sans SC"/>
                <a:cs typeface="Noto Sans SC"/>
              </a:rPr>
              <a:t>i</a:t>
            </a:r>
            <a:r>
              <a:rPr sz="2400" b="1" spc="750" baseline="24305" dirty="0">
                <a:solidFill>
                  <a:srgbClr val="FF0000"/>
                </a:solidFill>
                <a:latin typeface="Noto Sans SC"/>
                <a:cs typeface="Noto Sans SC"/>
              </a:rPr>
              <a:t> </a:t>
            </a:r>
            <a:r>
              <a:rPr sz="2400" b="1" spc="130" dirty="0">
                <a:solidFill>
                  <a:srgbClr val="FF0000"/>
                </a:solidFill>
                <a:latin typeface="Noto Sans SC"/>
                <a:cs typeface="Noto Sans SC"/>
              </a:rPr>
              <a:t>(i=1,2,…)</a:t>
            </a:r>
            <a:r>
              <a:rPr sz="2400" b="1" spc="-110" dirty="0">
                <a:solidFill>
                  <a:srgbClr val="FF0000"/>
                </a:solidFill>
                <a:latin typeface="Noto Sans SC"/>
                <a:cs typeface="Noto Sans SC"/>
              </a:rPr>
              <a:t>，且</a:t>
            </a:r>
            <a:r>
              <a:rPr sz="2400" b="1" dirty="0">
                <a:solidFill>
                  <a:srgbClr val="FF0000"/>
                </a:solidFill>
                <a:latin typeface="Noto Sans SC"/>
                <a:cs typeface="Noto Sans SC"/>
              </a:rPr>
              <a:t>在等长的游程中</a:t>
            </a:r>
            <a:r>
              <a:rPr sz="2400" b="1" spc="-225" dirty="0">
                <a:solidFill>
                  <a:srgbClr val="FF0000"/>
                </a:solidFill>
                <a:latin typeface="Noto Sans SC"/>
                <a:cs typeface="Noto Sans SC"/>
              </a:rPr>
              <a:t>0</a:t>
            </a:r>
            <a:r>
              <a:rPr sz="2400" b="1" dirty="0">
                <a:solidFill>
                  <a:srgbClr val="FF0000"/>
                </a:solidFill>
                <a:latin typeface="Noto Sans SC"/>
                <a:cs typeface="Noto Sans SC"/>
              </a:rPr>
              <a:t>的游程个数和</a:t>
            </a:r>
            <a:r>
              <a:rPr sz="2400" b="1" spc="-225" dirty="0">
                <a:solidFill>
                  <a:srgbClr val="FF0000"/>
                </a:solidFill>
                <a:latin typeface="Noto Sans SC"/>
                <a:cs typeface="Noto Sans SC"/>
              </a:rPr>
              <a:t>1</a:t>
            </a:r>
            <a:r>
              <a:rPr sz="2400" b="1" spc="-10" dirty="0">
                <a:solidFill>
                  <a:srgbClr val="FF0000"/>
                </a:solidFill>
                <a:latin typeface="Noto Sans SC"/>
                <a:cs typeface="Noto Sans SC"/>
              </a:rPr>
              <a:t>的游程个数相等。</a:t>
            </a:r>
            <a:endParaRPr sz="2400" dirty="0">
              <a:latin typeface="Noto Sans SC"/>
              <a:cs typeface="Noto Sans SC"/>
            </a:endParaRPr>
          </a:p>
          <a:p>
            <a:pPr marL="1002665" indent="-457200">
              <a:lnSpc>
                <a:spcPct val="100000"/>
              </a:lnSpc>
              <a:spcBef>
                <a:spcPts val="1080"/>
              </a:spcBef>
              <a:buFont typeface="Arial"/>
              <a:buChar char="•"/>
              <a:tabLst>
                <a:tab pos="1002665" algn="l"/>
                <a:tab pos="1003935" algn="l"/>
              </a:tabLst>
            </a:pPr>
            <a:r>
              <a:rPr sz="2400" b="1" dirty="0">
                <a:latin typeface="Noto Sans SC"/>
                <a:cs typeface="Noto Sans SC"/>
              </a:rPr>
              <a:t>说明</a:t>
            </a:r>
            <a:r>
              <a:rPr sz="2400" b="1" spc="-225" dirty="0">
                <a:latin typeface="Noto Sans SC"/>
                <a:cs typeface="Noto Sans SC"/>
              </a:rPr>
              <a:t>0</a:t>
            </a:r>
            <a:r>
              <a:rPr sz="2400" b="1" dirty="0">
                <a:latin typeface="Noto Sans SC"/>
                <a:cs typeface="Noto Sans SC"/>
              </a:rPr>
              <a:t>与</a:t>
            </a:r>
            <a:r>
              <a:rPr sz="2400" b="1" spc="-225" dirty="0">
                <a:latin typeface="Noto Sans SC"/>
                <a:cs typeface="Noto Sans SC"/>
              </a:rPr>
              <a:t>1</a:t>
            </a:r>
            <a:r>
              <a:rPr sz="2400" b="1" spc="-5" dirty="0">
                <a:latin typeface="Noto Sans SC"/>
                <a:cs typeface="Noto Sans SC"/>
              </a:rPr>
              <a:t>在序列中每一位置上出现的概率相同</a:t>
            </a:r>
            <a:endParaRPr sz="2400" dirty="0">
              <a:latin typeface="Noto Sans SC"/>
              <a:cs typeface="Noto Sans SC"/>
            </a:endParaRPr>
          </a:p>
          <a:p>
            <a:pPr marL="88900">
              <a:lnSpc>
                <a:spcPct val="100000"/>
              </a:lnSpc>
              <a:spcBef>
                <a:spcPts val="1575"/>
              </a:spcBef>
              <a:tabLst>
                <a:tab pos="545465" algn="l"/>
              </a:tabLst>
            </a:pPr>
            <a:r>
              <a:rPr sz="2400" b="1" spc="-50" dirty="0">
                <a:solidFill>
                  <a:srgbClr val="FF0000"/>
                </a:solidFill>
                <a:latin typeface="Noto Sans SC"/>
                <a:cs typeface="Noto Sans SC"/>
              </a:rPr>
              <a:t>③</a:t>
            </a:r>
            <a:r>
              <a:rPr sz="2400" b="1" dirty="0">
                <a:solidFill>
                  <a:srgbClr val="FF0000"/>
                </a:solidFill>
                <a:latin typeface="Noto Sans SC"/>
                <a:cs typeface="Noto Sans SC"/>
              </a:rPr>
              <a:t>	</a:t>
            </a:r>
            <a:r>
              <a:rPr sz="2400" b="1" spc="-5" dirty="0">
                <a:solidFill>
                  <a:srgbClr val="FF0000"/>
                </a:solidFill>
                <a:latin typeface="Noto Sans SC"/>
                <a:cs typeface="Noto Sans SC"/>
              </a:rPr>
              <a:t>异相自相关函数是一个常数。</a:t>
            </a:r>
            <a:endParaRPr sz="2400" dirty="0">
              <a:latin typeface="Noto Sans SC"/>
              <a:cs typeface="Noto Sans SC"/>
            </a:endParaRPr>
          </a:p>
          <a:p>
            <a:pPr marL="1002665" indent="-457200">
              <a:lnSpc>
                <a:spcPct val="100000"/>
              </a:lnSpc>
              <a:spcBef>
                <a:spcPts val="1080"/>
              </a:spcBef>
              <a:buFont typeface="Arial"/>
              <a:buChar char="•"/>
              <a:tabLst>
                <a:tab pos="1002665" algn="l"/>
                <a:tab pos="1003935" algn="l"/>
              </a:tabLst>
            </a:pPr>
            <a:r>
              <a:rPr sz="2400" b="1" spc="-5" dirty="0">
                <a:latin typeface="Noto Sans SC"/>
                <a:cs typeface="Noto Sans SC"/>
              </a:rPr>
              <a:t>意味着通过对序列与其平移后的序列做比较，不能给出其他任何信息</a:t>
            </a:r>
            <a:endParaRPr sz="2400" dirty="0">
              <a:latin typeface="Noto Sans SC"/>
              <a:cs typeface="Noto Sans SC"/>
            </a:endParaRPr>
          </a:p>
        </p:txBody>
      </p:sp>
      <p:sp>
        <p:nvSpPr>
          <p:cNvPr id="6" name="object 6"/>
          <p:cNvSpPr/>
          <p:nvPr/>
        </p:nvSpPr>
        <p:spPr>
          <a:xfrm>
            <a:off x="694181" y="6236208"/>
            <a:ext cx="10779125" cy="29209"/>
          </a:xfrm>
          <a:custGeom>
            <a:avLst/>
            <a:gdLst/>
            <a:ahLst/>
            <a:cxnLst/>
            <a:rect l="l" t="t" r="r" b="b"/>
            <a:pathLst>
              <a:path w="10779125" h="29210">
                <a:moveTo>
                  <a:pt x="0" y="28955"/>
                </a:moveTo>
                <a:lnTo>
                  <a:pt x="10779125" y="28955"/>
                </a:lnTo>
                <a:lnTo>
                  <a:pt x="10779125" y="0"/>
                </a:lnTo>
                <a:lnTo>
                  <a:pt x="0" y="0"/>
                </a:lnTo>
                <a:lnTo>
                  <a:pt x="0" y="28955"/>
                </a:lnTo>
                <a:close/>
              </a:path>
            </a:pathLst>
          </a:custGeom>
          <a:solidFill>
            <a:srgbClr val="5B9BD4"/>
          </a:solidFill>
        </p:spPr>
        <p:txBody>
          <a:bodyPr wrap="square" lIns="0" tIns="0" rIns="0" bIns="0" rtlCol="0"/>
          <a:lstStyle/>
          <a:p>
            <a:endParaRP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73028" y="0"/>
            <a:ext cx="918971" cy="908303"/>
          </a:xfrm>
          <a:prstGeom prst="rect">
            <a:avLst/>
          </a:prstGeom>
        </p:spPr>
      </p:pic>
      <p:pic>
        <p:nvPicPr>
          <p:cNvPr id="3" name="object 3"/>
          <p:cNvPicPr/>
          <p:nvPr/>
        </p:nvPicPr>
        <p:blipFill>
          <a:blip r:embed="rId3" cstate="print"/>
          <a:stretch>
            <a:fillRect/>
          </a:stretch>
        </p:blipFill>
        <p:spPr>
          <a:xfrm>
            <a:off x="824483" y="408431"/>
            <a:ext cx="419100" cy="655320"/>
          </a:xfrm>
          <a:prstGeom prst="rect">
            <a:avLst/>
          </a:prstGeom>
        </p:spPr>
      </p:pic>
      <p:sp>
        <p:nvSpPr>
          <p:cNvPr id="4" name="object 4"/>
          <p:cNvSpPr/>
          <p:nvPr/>
        </p:nvSpPr>
        <p:spPr>
          <a:xfrm>
            <a:off x="1465325" y="1034033"/>
            <a:ext cx="9037955" cy="0"/>
          </a:xfrm>
          <a:custGeom>
            <a:avLst/>
            <a:gdLst/>
            <a:ahLst/>
            <a:cxnLst/>
            <a:rect l="l" t="t" r="r" b="b"/>
            <a:pathLst>
              <a:path w="9037955">
                <a:moveTo>
                  <a:pt x="0" y="0"/>
                </a:moveTo>
                <a:lnTo>
                  <a:pt x="9037574" y="0"/>
                </a:lnTo>
              </a:path>
            </a:pathLst>
          </a:custGeom>
          <a:ln w="28956">
            <a:solidFill>
              <a:srgbClr val="5B9BD4"/>
            </a:solidFill>
          </a:ln>
        </p:spPr>
        <p:txBody>
          <a:bodyPr wrap="square" lIns="0" tIns="0" rIns="0" bIns="0" rtlCol="0"/>
          <a:lstStyle/>
          <a:p>
            <a:endParaRPr/>
          </a:p>
        </p:txBody>
      </p:sp>
      <p:sp>
        <p:nvSpPr>
          <p:cNvPr id="5" name="object 5"/>
          <p:cNvSpPr/>
          <p:nvPr/>
        </p:nvSpPr>
        <p:spPr>
          <a:xfrm>
            <a:off x="694182" y="6236208"/>
            <a:ext cx="10779125" cy="29209"/>
          </a:xfrm>
          <a:custGeom>
            <a:avLst/>
            <a:gdLst/>
            <a:ahLst/>
            <a:cxnLst/>
            <a:rect l="l" t="t" r="r" b="b"/>
            <a:pathLst>
              <a:path w="10779125" h="29210">
                <a:moveTo>
                  <a:pt x="10779125" y="0"/>
                </a:moveTo>
                <a:lnTo>
                  <a:pt x="0" y="0"/>
                </a:lnTo>
                <a:lnTo>
                  <a:pt x="0" y="28956"/>
                </a:lnTo>
                <a:lnTo>
                  <a:pt x="10779125" y="28956"/>
                </a:lnTo>
                <a:lnTo>
                  <a:pt x="10779125" y="0"/>
                </a:lnTo>
                <a:close/>
              </a:path>
            </a:pathLst>
          </a:custGeom>
          <a:solidFill>
            <a:srgbClr val="5B9BD4"/>
          </a:solidFill>
        </p:spPr>
        <p:txBody>
          <a:bodyPr wrap="square" lIns="0" tIns="0" rIns="0" bIns="0" rtlCol="0"/>
          <a:lstStyle/>
          <a:p>
            <a:endParaRPr/>
          </a:p>
        </p:txBody>
      </p:sp>
      <p:sp>
        <p:nvSpPr>
          <p:cNvPr id="6" name="object 6"/>
          <p:cNvSpPr txBox="1">
            <a:spLocks noGrp="1"/>
          </p:cNvSpPr>
          <p:nvPr>
            <p:ph type="title"/>
          </p:nvPr>
        </p:nvSpPr>
        <p:spPr>
          <a:xfrm>
            <a:off x="1544192" y="403909"/>
            <a:ext cx="5313808" cy="567463"/>
          </a:xfrm>
          <a:prstGeom prst="rect">
            <a:avLst/>
          </a:prstGeom>
        </p:spPr>
        <p:txBody>
          <a:bodyPr vert="horz" wrap="square" lIns="0" tIns="13335" rIns="0" bIns="0" rtlCol="0">
            <a:spAutoFit/>
          </a:bodyPr>
          <a:lstStyle/>
          <a:p>
            <a:pPr marL="12700">
              <a:lnSpc>
                <a:spcPct val="100000"/>
              </a:lnSpc>
              <a:spcBef>
                <a:spcPts val="105"/>
              </a:spcBef>
            </a:pPr>
            <a:r>
              <a:rPr spc="-10" dirty="0"/>
              <a:t>伪随机序列的定义</a:t>
            </a:r>
          </a:p>
        </p:txBody>
      </p:sp>
      <p:sp>
        <p:nvSpPr>
          <p:cNvPr id="7" name="object 7"/>
          <p:cNvSpPr txBox="1"/>
          <p:nvPr/>
        </p:nvSpPr>
        <p:spPr>
          <a:xfrm>
            <a:off x="3204760" y="1706481"/>
            <a:ext cx="740410" cy="360680"/>
          </a:xfrm>
          <a:prstGeom prst="rect">
            <a:avLst/>
          </a:prstGeom>
        </p:spPr>
        <p:txBody>
          <a:bodyPr vert="horz" wrap="square" lIns="0" tIns="12065" rIns="0" bIns="0" rtlCol="0">
            <a:spAutoFit/>
          </a:bodyPr>
          <a:lstStyle/>
          <a:p>
            <a:pPr marL="38100">
              <a:lnSpc>
                <a:spcPct val="100000"/>
              </a:lnSpc>
              <a:spcBef>
                <a:spcPts val="95"/>
              </a:spcBef>
            </a:pPr>
            <a:r>
              <a:rPr sz="3300" baseline="13888" dirty="0">
                <a:latin typeface="Times New Roman"/>
                <a:cs typeface="Times New Roman"/>
              </a:rPr>
              <a:t>,</a:t>
            </a:r>
            <a:r>
              <a:rPr sz="3300" spc="-494" baseline="13888" dirty="0">
                <a:latin typeface="Times New Roman"/>
                <a:cs typeface="Times New Roman"/>
              </a:rPr>
              <a:t> </a:t>
            </a:r>
            <a:r>
              <a:rPr sz="3300" i="1" spc="165" baseline="13888" dirty="0">
                <a:latin typeface="Times New Roman"/>
                <a:cs typeface="Times New Roman"/>
              </a:rPr>
              <a:t>a</a:t>
            </a:r>
            <a:r>
              <a:rPr sz="1200" i="1" spc="110" dirty="0">
                <a:latin typeface="Times New Roman"/>
                <a:cs typeface="Times New Roman"/>
              </a:rPr>
              <a:t>p</a:t>
            </a:r>
            <a:r>
              <a:rPr sz="1200" spc="110" dirty="0">
                <a:latin typeface="Times New Roman"/>
                <a:cs typeface="Times New Roman"/>
              </a:rPr>
              <a:t>(</a:t>
            </a:r>
            <a:r>
              <a:rPr sz="1200" i="1" spc="110" dirty="0">
                <a:latin typeface="Times New Roman"/>
                <a:cs typeface="Times New Roman"/>
              </a:rPr>
              <a:t>a</a:t>
            </a:r>
            <a:r>
              <a:rPr sz="1200" spc="110" dirty="0">
                <a:latin typeface="Times New Roman"/>
                <a:cs typeface="Times New Roman"/>
              </a:rPr>
              <a:t>)</a:t>
            </a:r>
            <a:r>
              <a:rPr sz="1200" spc="-110" dirty="0">
                <a:latin typeface="Times New Roman"/>
                <a:cs typeface="Times New Roman"/>
              </a:rPr>
              <a:t> </a:t>
            </a:r>
            <a:r>
              <a:rPr sz="3300" spc="-75" baseline="13888" dirty="0">
                <a:latin typeface="Times New Roman"/>
                <a:cs typeface="Times New Roman"/>
              </a:rPr>
              <a:t>,</a:t>
            </a:r>
            <a:endParaRPr sz="3300" baseline="13888">
              <a:latin typeface="Times New Roman"/>
              <a:cs typeface="Times New Roman"/>
            </a:endParaRPr>
          </a:p>
        </p:txBody>
      </p:sp>
      <p:grpSp>
        <p:nvGrpSpPr>
          <p:cNvPr id="8" name="object 8"/>
          <p:cNvGrpSpPr/>
          <p:nvPr/>
        </p:nvGrpSpPr>
        <p:grpSpPr>
          <a:xfrm>
            <a:off x="1810017" y="1659655"/>
            <a:ext cx="2522220" cy="426084"/>
            <a:chOff x="1810017" y="1659655"/>
            <a:chExt cx="2522220" cy="426084"/>
          </a:xfrm>
        </p:grpSpPr>
        <p:pic>
          <p:nvPicPr>
            <p:cNvPr id="9" name="object 9"/>
            <p:cNvPicPr/>
            <p:nvPr/>
          </p:nvPicPr>
          <p:blipFill>
            <a:blip r:embed="rId4" cstate="print"/>
            <a:stretch>
              <a:fillRect/>
            </a:stretch>
          </p:blipFill>
          <p:spPr>
            <a:xfrm>
              <a:off x="3670446" y="1844362"/>
              <a:ext cx="615754" cy="241069"/>
            </a:xfrm>
            <a:prstGeom prst="rect">
              <a:avLst/>
            </a:prstGeom>
          </p:spPr>
        </p:pic>
        <p:pic>
          <p:nvPicPr>
            <p:cNvPr id="10" name="object 10"/>
            <p:cNvPicPr/>
            <p:nvPr/>
          </p:nvPicPr>
          <p:blipFill>
            <a:blip r:embed="rId5" cstate="print"/>
            <a:stretch>
              <a:fillRect/>
            </a:stretch>
          </p:blipFill>
          <p:spPr>
            <a:xfrm>
              <a:off x="2957124" y="1659655"/>
              <a:ext cx="1374547" cy="424637"/>
            </a:xfrm>
            <a:prstGeom prst="rect">
              <a:avLst/>
            </a:prstGeom>
          </p:spPr>
        </p:pic>
        <p:pic>
          <p:nvPicPr>
            <p:cNvPr id="11" name="object 11"/>
            <p:cNvPicPr/>
            <p:nvPr/>
          </p:nvPicPr>
          <p:blipFill>
            <a:blip r:embed="rId6" cstate="print"/>
            <a:stretch>
              <a:fillRect/>
            </a:stretch>
          </p:blipFill>
          <p:spPr>
            <a:xfrm>
              <a:off x="1810017" y="1659655"/>
              <a:ext cx="1119426" cy="425776"/>
            </a:xfrm>
            <a:prstGeom prst="rect">
              <a:avLst/>
            </a:prstGeom>
          </p:spPr>
        </p:pic>
      </p:grpSp>
      <p:pic>
        <p:nvPicPr>
          <p:cNvPr id="12" name="object 12"/>
          <p:cNvPicPr/>
          <p:nvPr/>
        </p:nvPicPr>
        <p:blipFill>
          <a:blip r:embed="rId7" cstate="print"/>
          <a:stretch>
            <a:fillRect/>
          </a:stretch>
        </p:blipFill>
        <p:spPr>
          <a:xfrm>
            <a:off x="7984509" y="1659666"/>
            <a:ext cx="292368" cy="399153"/>
          </a:xfrm>
          <a:prstGeom prst="rect">
            <a:avLst/>
          </a:prstGeom>
        </p:spPr>
      </p:pic>
      <p:sp>
        <p:nvSpPr>
          <p:cNvPr id="13" name="object 13"/>
          <p:cNvSpPr txBox="1"/>
          <p:nvPr/>
        </p:nvSpPr>
        <p:spPr>
          <a:xfrm>
            <a:off x="1413763" y="1632247"/>
            <a:ext cx="8592185" cy="363855"/>
          </a:xfrm>
          <a:prstGeom prst="rect">
            <a:avLst/>
          </a:prstGeom>
        </p:spPr>
        <p:txBody>
          <a:bodyPr vert="horz" wrap="square" lIns="0" tIns="14604" rIns="0" bIns="0" rtlCol="0">
            <a:spAutoFit/>
          </a:bodyPr>
          <a:lstStyle/>
          <a:p>
            <a:pPr marL="50800">
              <a:lnSpc>
                <a:spcPct val="100000"/>
              </a:lnSpc>
              <a:spcBef>
                <a:spcPts val="114"/>
              </a:spcBef>
              <a:tabLst>
                <a:tab pos="2755265" algn="l"/>
              </a:tabLst>
            </a:pPr>
            <a:r>
              <a:rPr sz="2200" spc="370" dirty="0">
                <a:latin typeface="宋体"/>
                <a:cs typeface="宋体"/>
              </a:rPr>
              <a:t>设</a:t>
            </a:r>
            <a:r>
              <a:rPr sz="2200" i="1" spc="55" dirty="0">
                <a:latin typeface="Times New Roman"/>
                <a:cs typeface="Times New Roman"/>
              </a:rPr>
              <a:t>a</a:t>
            </a:r>
            <a:r>
              <a:rPr sz="2200" i="1" spc="15" dirty="0">
                <a:latin typeface="Times New Roman"/>
                <a:cs typeface="Times New Roman"/>
              </a:rPr>
              <a:t> </a:t>
            </a:r>
            <a:r>
              <a:rPr sz="2200" spc="60" dirty="0">
                <a:latin typeface="Symbol"/>
                <a:cs typeface="Symbol"/>
              </a:rPr>
              <a:t></a:t>
            </a:r>
            <a:r>
              <a:rPr sz="2200" spc="-105" dirty="0">
                <a:latin typeface="Times New Roman"/>
                <a:cs typeface="Times New Roman"/>
              </a:rPr>
              <a:t> </a:t>
            </a:r>
            <a:r>
              <a:rPr sz="2200" dirty="0">
                <a:latin typeface="Times New Roman"/>
                <a:cs typeface="Times New Roman"/>
              </a:rPr>
              <a:t>(</a:t>
            </a:r>
            <a:r>
              <a:rPr sz="2200" i="1" dirty="0">
                <a:latin typeface="Times New Roman"/>
                <a:cs typeface="Times New Roman"/>
              </a:rPr>
              <a:t>a</a:t>
            </a:r>
            <a:r>
              <a:rPr sz="1800" baseline="-25462" dirty="0">
                <a:latin typeface="Times New Roman"/>
                <a:cs typeface="Times New Roman"/>
              </a:rPr>
              <a:t>1</a:t>
            </a:r>
            <a:r>
              <a:rPr sz="2200" dirty="0">
                <a:latin typeface="Times New Roman"/>
                <a:cs typeface="Times New Roman"/>
              </a:rPr>
              <a:t>,</a:t>
            </a:r>
            <a:r>
              <a:rPr sz="2200" spc="-325" dirty="0">
                <a:latin typeface="Times New Roman"/>
                <a:cs typeface="Times New Roman"/>
              </a:rPr>
              <a:t> </a:t>
            </a:r>
            <a:r>
              <a:rPr sz="2200" i="1" dirty="0">
                <a:latin typeface="Times New Roman"/>
                <a:cs typeface="Times New Roman"/>
              </a:rPr>
              <a:t>a</a:t>
            </a:r>
            <a:r>
              <a:rPr sz="1800" baseline="-25462" dirty="0">
                <a:latin typeface="Times New Roman"/>
                <a:cs typeface="Times New Roman"/>
              </a:rPr>
              <a:t>2</a:t>
            </a:r>
            <a:r>
              <a:rPr sz="1800" spc="-157" baseline="-25462" dirty="0">
                <a:latin typeface="Times New Roman"/>
                <a:cs typeface="Times New Roman"/>
              </a:rPr>
              <a:t> </a:t>
            </a:r>
            <a:r>
              <a:rPr sz="2200" spc="-50" dirty="0">
                <a:latin typeface="Times New Roman"/>
                <a:cs typeface="Times New Roman"/>
              </a:rPr>
              <a:t>,</a:t>
            </a:r>
            <a:r>
              <a:rPr sz="2200" dirty="0">
                <a:latin typeface="Times New Roman"/>
                <a:cs typeface="Times New Roman"/>
              </a:rPr>
              <a:t>	)</a:t>
            </a:r>
            <a:r>
              <a:rPr sz="2200" spc="-25" dirty="0">
                <a:latin typeface="Times New Roman"/>
                <a:cs typeface="Times New Roman"/>
              </a:rPr>
              <a:t> </a:t>
            </a:r>
            <a:r>
              <a:rPr sz="2200" dirty="0">
                <a:latin typeface="宋体"/>
                <a:cs typeface="宋体"/>
              </a:rPr>
              <a:t>是</a:t>
            </a:r>
            <a:r>
              <a:rPr sz="2200" spc="-525" dirty="0">
                <a:latin typeface="宋体"/>
                <a:cs typeface="宋体"/>
              </a:rPr>
              <a:t> </a:t>
            </a:r>
            <a:r>
              <a:rPr sz="2200" spc="-10" dirty="0">
                <a:latin typeface="宋体"/>
                <a:cs typeface="宋体"/>
              </a:rPr>
              <a:t>GF（2）上一个</a:t>
            </a:r>
            <a:r>
              <a:rPr sz="2200" dirty="0">
                <a:latin typeface="宋体"/>
                <a:cs typeface="宋体"/>
              </a:rPr>
              <a:t>周</a:t>
            </a:r>
            <a:r>
              <a:rPr sz="2200" spc="-40" dirty="0">
                <a:latin typeface="宋体"/>
                <a:cs typeface="宋体"/>
              </a:rPr>
              <a:t>期</a:t>
            </a:r>
            <a:r>
              <a:rPr sz="2200" dirty="0">
                <a:latin typeface="宋体"/>
                <a:cs typeface="宋体"/>
              </a:rPr>
              <a:t>等于</a:t>
            </a:r>
            <a:r>
              <a:rPr sz="2200" spc="-450" dirty="0">
                <a:latin typeface="宋体"/>
                <a:cs typeface="宋体"/>
              </a:rPr>
              <a:t> </a:t>
            </a:r>
            <a:r>
              <a:rPr sz="2200" i="1" spc="70" dirty="0">
                <a:latin typeface="Times New Roman"/>
                <a:cs typeface="Times New Roman"/>
              </a:rPr>
              <a:t>p</a:t>
            </a:r>
            <a:r>
              <a:rPr sz="2200" spc="70" dirty="0">
                <a:latin typeface="Times New Roman"/>
                <a:cs typeface="Times New Roman"/>
              </a:rPr>
              <a:t>(</a:t>
            </a:r>
            <a:r>
              <a:rPr sz="2200" i="1" spc="70" dirty="0">
                <a:latin typeface="Times New Roman"/>
                <a:cs typeface="Times New Roman"/>
              </a:rPr>
              <a:t>a</a:t>
            </a:r>
            <a:r>
              <a:rPr sz="2200" spc="70" dirty="0">
                <a:latin typeface="Times New Roman"/>
                <a:cs typeface="Times New Roman"/>
              </a:rPr>
              <a:t>)</a:t>
            </a:r>
            <a:r>
              <a:rPr sz="2200" spc="-70" dirty="0">
                <a:latin typeface="Times New Roman"/>
                <a:cs typeface="Times New Roman"/>
              </a:rPr>
              <a:t> </a:t>
            </a:r>
            <a:r>
              <a:rPr sz="2200" spc="-10" dirty="0">
                <a:latin typeface="宋体"/>
                <a:cs typeface="宋体"/>
              </a:rPr>
              <a:t>的周期序列</a:t>
            </a:r>
            <a:r>
              <a:rPr sz="2200" spc="-50" dirty="0">
                <a:latin typeface="宋体"/>
                <a:cs typeface="宋体"/>
              </a:rPr>
              <a:t>。</a:t>
            </a:r>
            <a:endParaRPr sz="2200">
              <a:latin typeface="宋体"/>
              <a:cs typeface="宋体"/>
            </a:endParaRPr>
          </a:p>
        </p:txBody>
      </p:sp>
      <p:pic>
        <p:nvPicPr>
          <p:cNvPr id="14" name="object 14"/>
          <p:cNvPicPr/>
          <p:nvPr/>
        </p:nvPicPr>
        <p:blipFill>
          <a:blip r:embed="rId8" cstate="print"/>
          <a:stretch>
            <a:fillRect/>
          </a:stretch>
        </p:blipFill>
        <p:spPr>
          <a:xfrm>
            <a:off x="4619698" y="2295673"/>
            <a:ext cx="371809" cy="399153"/>
          </a:xfrm>
          <a:prstGeom prst="rect">
            <a:avLst/>
          </a:prstGeom>
        </p:spPr>
      </p:pic>
      <p:sp>
        <p:nvSpPr>
          <p:cNvPr id="15" name="object 15"/>
          <p:cNvSpPr txBox="1"/>
          <p:nvPr/>
        </p:nvSpPr>
        <p:spPr>
          <a:xfrm>
            <a:off x="1451863" y="2092609"/>
            <a:ext cx="4115435" cy="1049655"/>
          </a:xfrm>
          <a:prstGeom prst="rect">
            <a:avLst/>
          </a:prstGeom>
        </p:spPr>
        <p:txBody>
          <a:bodyPr vert="horz" wrap="square" lIns="0" tIns="190500" rIns="0" bIns="0" rtlCol="0">
            <a:spAutoFit/>
          </a:bodyPr>
          <a:lstStyle/>
          <a:p>
            <a:pPr marL="12700">
              <a:lnSpc>
                <a:spcPct val="100000"/>
              </a:lnSpc>
              <a:spcBef>
                <a:spcPts val="1500"/>
              </a:spcBef>
            </a:pPr>
            <a:r>
              <a:rPr sz="2200" spc="45" dirty="0">
                <a:latin typeface="宋体"/>
                <a:cs typeface="宋体"/>
              </a:rPr>
              <a:t>如果对于一切</a:t>
            </a:r>
            <a:r>
              <a:rPr sz="2200" i="1" dirty="0">
                <a:latin typeface="Times New Roman"/>
                <a:cs typeface="Times New Roman"/>
              </a:rPr>
              <a:t>t</a:t>
            </a:r>
            <a:r>
              <a:rPr sz="2200" i="1" spc="-5" dirty="0">
                <a:latin typeface="Times New Roman"/>
                <a:cs typeface="Times New Roman"/>
              </a:rPr>
              <a:t> </a:t>
            </a:r>
            <a:r>
              <a:rPr sz="2200" spc="-459" dirty="0">
                <a:latin typeface="Symbol"/>
                <a:cs typeface="Symbol"/>
              </a:rPr>
              <a:t></a:t>
            </a:r>
            <a:r>
              <a:rPr sz="3300" spc="-690" baseline="-5050" dirty="0">
                <a:latin typeface="Symbol"/>
                <a:cs typeface="Symbol"/>
              </a:rPr>
              <a:t></a:t>
            </a:r>
            <a:r>
              <a:rPr sz="3300" spc="300" baseline="-5050" dirty="0">
                <a:latin typeface="Times New Roman"/>
                <a:cs typeface="Times New Roman"/>
              </a:rPr>
              <a:t> </a:t>
            </a:r>
            <a:r>
              <a:rPr sz="2200" dirty="0">
                <a:latin typeface="Times New Roman"/>
                <a:cs typeface="Times New Roman"/>
              </a:rPr>
              <a:t>0(mod</a:t>
            </a:r>
            <a:r>
              <a:rPr sz="2200" spc="-15" dirty="0">
                <a:latin typeface="Times New Roman"/>
                <a:cs typeface="Times New Roman"/>
              </a:rPr>
              <a:t> </a:t>
            </a:r>
            <a:r>
              <a:rPr sz="2200" i="1" spc="50" dirty="0">
                <a:latin typeface="Times New Roman"/>
                <a:cs typeface="Times New Roman"/>
              </a:rPr>
              <a:t>p</a:t>
            </a:r>
            <a:r>
              <a:rPr sz="2200" spc="50" dirty="0">
                <a:latin typeface="Times New Roman"/>
                <a:cs typeface="Times New Roman"/>
              </a:rPr>
              <a:t>(</a:t>
            </a:r>
            <a:r>
              <a:rPr sz="2200" i="1" spc="50" dirty="0">
                <a:latin typeface="Times New Roman"/>
                <a:cs typeface="Times New Roman"/>
              </a:rPr>
              <a:t>a</a:t>
            </a:r>
            <a:r>
              <a:rPr sz="2200" spc="-45" dirty="0">
                <a:latin typeface="Times New Roman"/>
                <a:cs typeface="Times New Roman"/>
              </a:rPr>
              <a:t>)) </a:t>
            </a:r>
            <a:r>
              <a:rPr sz="2200" spc="-30" dirty="0">
                <a:latin typeface="宋体"/>
                <a:cs typeface="宋体"/>
              </a:rPr>
              <a:t>，有</a:t>
            </a:r>
            <a:endParaRPr sz="2200" dirty="0">
              <a:latin typeface="宋体"/>
              <a:cs typeface="宋体"/>
            </a:endParaRPr>
          </a:p>
          <a:p>
            <a:pPr marL="2597785">
              <a:lnSpc>
                <a:spcPct val="100000"/>
              </a:lnSpc>
              <a:spcBef>
                <a:spcPts val="1380"/>
              </a:spcBef>
            </a:pPr>
            <a:r>
              <a:rPr sz="2200" i="1" spc="60" dirty="0">
                <a:latin typeface="Times New Roman"/>
                <a:cs typeface="Times New Roman"/>
              </a:rPr>
              <a:t>R</a:t>
            </a:r>
            <a:r>
              <a:rPr sz="2200" spc="60" dirty="0">
                <a:latin typeface="Times New Roman"/>
                <a:cs typeface="Times New Roman"/>
              </a:rPr>
              <a:t>(</a:t>
            </a:r>
            <a:r>
              <a:rPr sz="2200" i="1" spc="60" dirty="0">
                <a:latin typeface="Times New Roman"/>
                <a:cs typeface="Times New Roman"/>
              </a:rPr>
              <a:t>t</a:t>
            </a:r>
            <a:r>
              <a:rPr sz="2200" spc="60" dirty="0">
                <a:latin typeface="Times New Roman"/>
                <a:cs typeface="Times New Roman"/>
              </a:rPr>
              <a:t>)</a:t>
            </a:r>
            <a:r>
              <a:rPr sz="2200" spc="-70" dirty="0">
                <a:latin typeface="Times New Roman"/>
                <a:cs typeface="Times New Roman"/>
              </a:rPr>
              <a:t> </a:t>
            </a:r>
            <a:r>
              <a:rPr sz="2200" dirty="0">
                <a:latin typeface="Symbol"/>
                <a:cs typeface="Symbol"/>
              </a:rPr>
              <a:t></a:t>
            </a:r>
            <a:r>
              <a:rPr sz="2200" spc="-70" dirty="0">
                <a:latin typeface="Times New Roman"/>
                <a:cs typeface="Times New Roman"/>
              </a:rPr>
              <a:t> </a:t>
            </a:r>
            <a:r>
              <a:rPr sz="2200" spc="-25" dirty="0">
                <a:latin typeface="Symbol"/>
                <a:cs typeface="Symbol"/>
              </a:rPr>
              <a:t></a:t>
            </a:r>
            <a:r>
              <a:rPr sz="2200" spc="-25" dirty="0">
                <a:latin typeface="Times New Roman"/>
                <a:cs typeface="Times New Roman"/>
              </a:rPr>
              <a:t>1</a:t>
            </a:r>
            <a:endParaRPr sz="2200" dirty="0">
              <a:latin typeface="Times New Roman"/>
              <a:cs typeface="Times New Roman"/>
            </a:endParaRPr>
          </a:p>
        </p:txBody>
      </p:sp>
      <p:sp>
        <p:nvSpPr>
          <p:cNvPr id="16" name="object 16"/>
          <p:cNvSpPr txBox="1"/>
          <p:nvPr/>
        </p:nvSpPr>
        <p:spPr>
          <a:xfrm>
            <a:off x="4046548" y="3574589"/>
            <a:ext cx="741045" cy="360680"/>
          </a:xfrm>
          <a:prstGeom prst="rect">
            <a:avLst/>
          </a:prstGeom>
        </p:spPr>
        <p:txBody>
          <a:bodyPr vert="horz" wrap="square" lIns="0" tIns="12065" rIns="0" bIns="0" rtlCol="0">
            <a:spAutoFit/>
          </a:bodyPr>
          <a:lstStyle/>
          <a:p>
            <a:pPr marL="38100">
              <a:lnSpc>
                <a:spcPct val="100000"/>
              </a:lnSpc>
              <a:spcBef>
                <a:spcPts val="95"/>
              </a:spcBef>
            </a:pPr>
            <a:r>
              <a:rPr sz="3300" baseline="13888" dirty="0">
                <a:latin typeface="Times New Roman"/>
                <a:cs typeface="Times New Roman"/>
              </a:rPr>
              <a:t>,</a:t>
            </a:r>
            <a:r>
              <a:rPr sz="3300" spc="-494" baseline="13888" dirty="0">
                <a:latin typeface="Times New Roman"/>
                <a:cs typeface="Times New Roman"/>
              </a:rPr>
              <a:t> </a:t>
            </a:r>
            <a:r>
              <a:rPr sz="3300" i="1" spc="165" baseline="13888" dirty="0">
                <a:latin typeface="Times New Roman"/>
                <a:cs typeface="Times New Roman"/>
              </a:rPr>
              <a:t>a</a:t>
            </a:r>
            <a:r>
              <a:rPr sz="1200" i="1" spc="110" dirty="0">
                <a:latin typeface="Times New Roman"/>
                <a:cs typeface="Times New Roman"/>
              </a:rPr>
              <a:t>p</a:t>
            </a:r>
            <a:r>
              <a:rPr sz="1200" spc="110" dirty="0">
                <a:latin typeface="Times New Roman"/>
                <a:cs typeface="Times New Roman"/>
              </a:rPr>
              <a:t>(</a:t>
            </a:r>
            <a:r>
              <a:rPr sz="1200" i="1" spc="110" dirty="0">
                <a:latin typeface="Times New Roman"/>
                <a:cs typeface="Times New Roman"/>
              </a:rPr>
              <a:t>a</a:t>
            </a:r>
            <a:r>
              <a:rPr sz="1200" spc="110" dirty="0">
                <a:latin typeface="Times New Roman"/>
                <a:cs typeface="Times New Roman"/>
              </a:rPr>
              <a:t>)</a:t>
            </a:r>
            <a:r>
              <a:rPr sz="1200" spc="-110" dirty="0">
                <a:latin typeface="Times New Roman"/>
                <a:cs typeface="Times New Roman"/>
              </a:rPr>
              <a:t> </a:t>
            </a:r>
            <a:r>
              <a:rPr sz="3300" spc="-75" baseline="13888" dirty="0">
                <a:latin typeface="Times New Roman"/>
                <a:cs typeface="Times New Roman"/>
              </a:rPr>
              <a:t>,</a:t>
            </a:r>
            <a:endParaRPr sz="3300" baseline="13888">
              <a:latin typeface="Times New Roman"/>
              <a:cs typeface="Times New Roman"/>
            </a:endParaRPr>
          </a:p>
        </p:txBody>
      </p:sp>
      <p:grpSp>
        <p:nvGrpSpPr>
          <p:cNvPr id="17" name="object 17"/>
          <p:cNvGrpSpPr/>
          <p:nvPr/>
        </p:nvGrpSpPr>
        <p:grpSpPr>
          <a:xfrm>
            <a:off x="2651060" y="3527763"/>
            <a:ext cx="2523490" cy="426084"/>
            <a:chOff x="2651060" y="3527763"/>
            <a:chExt cx="2523490" cy="426084"/>
          </a:xfrm>
        </p:grpSpPr>
        <p:pic>
          <p:nvPicPr>
            <p:cNvPr id="18" name="object 18"/>
            <p:cNvPicPr/>
            <p:nvPr/>
          </p:nvPicPr>
          <p:blipFill>
            <a:blip r:embed="rId4" cstate="print"/>
            <a:stretch>
              <a:fillRect/>
            </a:stretch>
          </p:blipFill>
          <p:spPr>
            <a:xfrm>
              <a:off x="4512457" y="3712470"/>
              <a:ext cx="616074" cy="241069"/>
            </a:xfrm>
            <a:prstGeom prst="rect">
              <a:avLst/>
            </a:prstGeom>
          </p:spPr>
        </p:pic>
        <p:pic>
          <p:nvPicPr>
            <p:cNvPr id="19" name="object 19"/>
            <p:cNvPicPr/>
            <p:nvPr/>
          </p:nvPicPr>
          <p:blipFill>
            <a:blip r:embed="rId5" cstate="print"/>
            <a:stretch>
              <a:fillRect/>
            </a:stretch>
          </p:blipFill>
          <p:spPr>
            <a:xfrm>
              <a:off x="3798764" y="3527763"/>
              <a:ext cx="1375262" cy="424637"/>
            </a:xfrm>
            <a:prstGeom prst="rect">
              <a:avLst/>
            </a:prstGeom>
          </p:spPr>
        </p:pic>
        <p:pic>
          <p:nvPicPr>
            <p:cNvPr id="20" name="object 20"/>
            <p:cNvPicPr/>
            <p:nvPr/>
          </p:nvPicPr>
          <p:blipFill>
            <a:blip r:embed="rId6" cstate="print"/>
            <a:stretch>
              <a:fillRect/>
            </a:stretch>
          </p:blipFill>
          <p:spPr>
            <a:xfrm>
              <a:off x="2651060" y="3527763"/>
              <a:ext cx="1120008" cy="425776"/>
            </a:xfrm>
            <a:prstGeom prst="rect">
              <a:avLst/>
            </a:prstGeom>
          </p:spPr>
        </p:pic>
      </p:grpSp>
      <p:sp>
        <p:nvSpPr>
          <p:cNvPr id="21" name="object 21"/>
          <p:cNvSpPr txBox="1"/>
          <p:nvPr/>
        </p:nvSpPr>
        <p:spPr>
          <a:xfrm>
            <a:off x="1413763" y="3501218"/>
            <a:ext cx="5768340" cy="363855"/>
          </a:xfrm>
          <a:prstGeom prst="rect">
            <a:avLst/>
          </a:prstGeom>
        </p:spPr>
        <p:txBody>
          <a:bodyPr vert="horz" wrap="square" lIns="0" tIns="14604" rIns="0" bIns="0" rtlCol="0">
            <a:spAutoFit/>
          </a:bodyPr>
          <a:lstStyle/>
          <a:p>
            <a:pPr marL="50800">
              <a:lnSpc>
                <a:spcPct val="100000"/>
              </a:lnSpc>
              <a:spcBef>
                <a:spcPts val="114"/>
              </a:spcBef>
              <a:tabLst>
                <a:tab pos="3597910" algn="l"/>
              </a:tabLst>
            </a:pPr>
            <a:r>
              <a:rPr sz="2200" spc="-10" dirty="0">
                <a:latin typeface="宋体"/>
                <a:cs typeface="宋体"/>
              </a:rPr>
              <a:t>则称序</a:t>
            </a:r>
            <a:r>
              <a:rPr sz="2200" spc="345" dirty="0">
                <a:latin typeface="宋体"/>
                <a:cs typeface="宋体"/>
              </a:rPr>
              <a:t>列</a:t>
            </a:r>
            <a:r>
              <a:rPr sz="2200" i="1" spc="55" dirty="0">
                <a:latin typeface="Times New Roman"/>
                <a:cs typeface="Times New Roman"/>
              </a:rPr>
              <a:t>a</a:t>
            </a:r>
            <a:r>
              <a:rPr sz="2200" i="1" spc="20" dirty="0">
                <a:latin typeface="Times New Roman"/>
                <a:cs typeface="Times New Roman"/>
              </a:rPr>
              <a:t> </a:t>
            </a:r>
            <a:r>
              <a:rPr sz="2200" spc="60" dirty="0">
                <a:latin typeface="Symbol"/>
                <a:cs typeface="Symbol"/>
              </a:rPr>
              <a:t></a:t>
            </a:r>
            <a:r>
              <a:rPr sz="2200" spc="-100" dirty="0">
                <a:latin typeface="Times New Roman"/>
                <a:cs typeface="Times New Roman"/>
              </a:rPr>
              <a:t> </a:t>
            </a:r>
            <a:r>
              <a:rPr sz="2200" dirty="0">
                <a:latin typeface="Times New Roman"/>
                <a:cs typeface="Times New Roman"/>
              </a:rPr>
              <a:t>(</a:t>
            </a:r>
            <a:r>
              <a:rPr sz="2200" i="1" dirty="0">
                <a:latin typeface="Times New Roman"/>
                <a:cs typeface="Times New Roman"/>
              </a:rPr>
              <a:t>a</a:t>
            </a:r>
            <a:r>
              <a:rPr sz="1800" baseline="-25462" dirty="0">
                <a:latin typeface="Times New Roman"/>
                <a:cs typeface="Times New Roman"/>
              </a:rPr>
              <a:t>1</a:t>
            </a:r>
            <a:r>
              <a:rPr sz="2200" dirty="0">
                <a:latin typeface="Times New Roman"/>
                <a:cs typeface="Times New Roman"/>
              </a:rPr>
              <a:t>,</a:t>
            </a:r>
            <a:r>
              <a:rPr sz="2200" spc="-320" dirty="0">
                <a:latin typeface="Times New Roman"/>
                <a:cs typeface="Times New Roman"/>
              </a:rPr>
              <a:t> </a:t>
            </a:r>
            <a:r>
              <a:rPr sz="2200" i="1" dirty="0">
                <a:latin typeface="Times New Roman"/>
                <a:cs typeface="Times New Roman"/>
              </a:rPr>
              <a:t>a</a:t>
            </a:r>
            <a:r>
              <a:rPr sz="1800" baseline="-25462" dirty="0">
                <a:latin typeface="Times New Roman"/>
                <a:cs typeface="Times New Roman"/>
              </a:rPr>
              <a:t>2</a:t>
            </a:r>
            <a:r>
              <a:rPr sz="1800" spc="-157" baseline="-25462" dirty="0">
                <a:latin typeface="Times New Roman"/>
                <a:cs typeface="Times New Roman"/>
              </a:rPr>
              <a:t> </a:t>
            </a:r>
            <a:r>
              <a:rPr sz="2200" spc="-50" dirty="0">
                <a:latin typeface="Times New Roman"/>
                <a:cs typeface="Times New Roman"/>
              </a:rPr>
              <a:t>,</a:t>
            </a:r>
            <a:r>
              <a:rPr sz="2200" dirty="0">
                <a:latin typeface="Times New Roman"/>
                <a:cs typeface="Times New Roman"/>
              </a:rPr>
              <a:t>	)</a:t>
            </a:r>
            <a:r>
              <a:rPr sz="2200" spc="10" dirty="0">
                <a:latin typeface="Times New Roman"/>
                <a:cs typeface="Times New Roman"/>
              </a:rPr>
              <a:t> </a:t>
            </a:r>
            <a:r>
              <a:rPr sz="2200" spc="-10" dirty="0">
                <a:latin typeface="宋体"/>
                <a:cs typeface="宋体"/>
              </a:rPr>
              <a:t>为伪随机序列</a:t>
            </a:r>
            <a:r>
              <a:rPr sz="2200" spc="-50" dirty="0">
                <a:latin typeface="宋体"/>
                <a:cs typeface="宋体"/>
              </a:rPr>
              <a:t>。</a:t>
            </a:r>
            <a:endParaRPr sz="2200">
              <a:latin typeface="宋体"/>
              <a:cs typeface="宋体"/>
            </a:endParaRP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pPr eaLnBrk="1" hangingPunct="1"/>
            <a:r>
              <a:rPr lang="zh-CN" altLang="en-US"/>
              <a:t>示意图</a:t>
            </a:r>
          </a:p>
        </p:txBody>
      </p:sp>
      <p:sp>
        <p:nvSpPr>
          <p:cNvPr id="64515"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C69B3B84-EE6B-43B1-B5AB-DBF0F5CD738A}"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2024/4/1</a:t>
            </a:fld>
            <a:endParaRPr lang="en-US" altLang="zh-CN" sz="1000">
              <a:solidFill>
                <a:schemeClr val="bg1"/>
              </a:solidFill>
              <a:latin typeface="Verdana" panose="020B0604030504040204" pitchFamily="34" charset="0"/>
              <a:ea typeface="宋体" panose="02010600030101010101" pitchFamily="2" charset="-122"/>
            </a:endParaRPr>
          </a:p>
        </p:txBody>
      </p:sp>
      <p:sp>
        <p:nvSpPr>
          <p:cNvPr id="64516" name="灯片编号占位符 4"/>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F8241BA9-CBD3-435C-848B-F82F0F099D07}"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109</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64517" name="Rectangle 2"/>
          <p:cNvSpPr>
            <a:spLocks noChangeArrowheads="1"/>
          </p:cNvSpPr>
          <p:nvPr/>
        </p:nvSpPr>
        <p:spPr bwMode="ltGray">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graphicFrame>
        <p:nvGraphicFramePr>
          <p:cNvPr id="64518" name="对象 6"/>
          <p:cNvGraphicFramePr>
            <a:graphicFrameLocks noChangeAspect="1"/>
          </p:cNvGraphicFramePr>
          <p:nvPr/>
        </p:nvGraphicFramePr>
        <p:xfrm>
          <a:off x="3048000" y="1711326"/>
          <a:ext cx="5803900" cy="4003675"/>
        </p:xfrm>
        <a:graphic>
          <a:graphicData uri="http://schemas.openxmlformats.org/presentationml/2006/ole">
            <mc:AlternateContent xmlns:mc="http://schemas.openxmlformats.org/markup-compatibility/2006">
              <mc:Choice xmlns:v="urn:schemas-microsoft-com:vml" Requires="v">
                <p:oleObj spid="_x0000_s64542" name="Visio" r:id="rId3" imgW="7252771" imgH="5002679" progId="Visio.Drawing.11">
                  <p:embed/>
                </p:oleObj>
              </mc:Choice>
              <mc:Fallback>
                <p:oleObj name="Visio" r:id="rId3" imgW="7252771" imgH="5002679" progId="Visio.Drawing.11">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711326"/>
                        <a:ext cx="5803900"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19" name="TextBox 8"/>
          <p:cNvSpPr txBox="1">
            <a:spLocks noChangeArrowheads="1"/>
          </p:cNvSpPr>
          <p:nvPr/>
        </p:nvSpPr>
        <p:spPr bwMode="auto">
          <a:xfrm>
            <a:off x="2971800" y="5638800"/>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1800" b="0" dirty="0">
                <a:latin typeface="Arial" panose="020B0604020202020204" pitchFamily="34" charset="0"/>
                <a:ea typeface="宋体" panose="02010600030101010101" pitchFamily="2" charset="-122"/>
              </a:rPr>
              <a:t>真随机数发生器</a:t>
            </a:r>
          </a:p>
        </p:txBody>
      </p:sp>
      <p:sp>
        <p:nvSpPr>
          <p:cNvPr id="64520" name="TextBox 9"/>
          <p:cNvSpPr txBox="1">
            <a:spLocks noChangeArrowheads="1"/>
          </p:cNvSpPr>
          <p:nvPr/>
        </p:nvSpPr>
        <p:spPr bwMode="auto">
          <a:xfrm>
            <a:off x="5105400" y="5640389"/>
            <a:ext cx="198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1800" b="0">
                <a:latin typeface="Arial" panose="020B0604020202020204" pitchFamily="34" charset="0"/>
                <a:ea typeface="宋体" panose="02010600030101010101" pitchFamily="2" charset="-122"/>
              </a:rPr>
              <a:t>伪随机数发生器</a:t>
            </a:r>
          </a:p>
        </p:txBody>
      </p:sp>
      <p:sp>
        <p:nvSpPr>
          <p:cNvPr id="64521" name="TextBox 10"/>
          <p:cNvSpPr txBox="1">
            <a:spLocks noChangeArrowheads="1"/>
          </p:cNvSpPr>
          <p:nvPr/>
        </p:nvSpPr>
        <p:spPr bwMode="auto">
          <a:xfrm>
            <a:off x="7315200" y="5638800"/>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1800" b="0" dirty="0">
                <a:latin typeface="Arial" panose="020B0604020202020204" pitchFamily="34" charset="0"/>
                <a:ea typeface="宋体" panose="02010600030101010101" pitchFamily="2" charset="-122"/>
              </a:rPr>
              <a:t>伪随机函数</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9AF5CE-BC34-4949-9A53-5FE01DFDF043}"/>
              </a:ext>
            </a:extLst>
          </p:cNvPr>
          <p:cNvSpPr>
            <a:spLocks noGrp="1"/>
          </p:cNvSpPr>
          <p:nvPr>
            <p:ph type="title"/>
          </p:nvPr>
        </p:nvSpPr>
        <p:spPr/>
        <p:txBody>
          <a:bodyPr/>
          <a:lstStyle/>
          <a:p>
            <a:r>
              <a:rPr lang="zh-CN" altLang="en-US" sz="3600" dirty="0">
                <a:latin typeface="+mn-ea"/>
                <a:ea typeface="+mn-ea"/>
              </a:rPr>
              <a:t>线性反馈移位寄存器的一元多项式表示</a:t>
            </a:r>
            <a:endParaRPr lang="zh-CN" altLang="en-US" dirty="0"/>
          </a:p>
        </p:txBody>
      </p:sp>
      <p:sp>
        <p:nvSpPr>
          <p:cNvPr id="3" name="内容占位符 2">
            <a:extLst>
              <a:ext uri="{FF2B5EF4-FFF2-40B4-BE49-F238E27FC236}">
                <a16:creationId xmlns:a16="http://schemas.microsoft.com/office/drawing/2014/main" id="{F9B9DA2E-1622-4FEF-9C43-882FDFE0C615}"/>
              </a:ext>
            </a:extLst>
          </p:cNvPr>
          <p:cNvSpPr>
            <a:spLocks noGrp="1"/>
          </p:cNvSpPr>
          <p:nvPr>
            <p:ph idx="1"/>
          </p:nvPr>
        </p:nvSpPr>
        <p:spPr>
          <a:xfrm>
            <a:off x="5715000" y="1219200"/>
            <a:ext cx="5867400" cy="1660525"/>
          </a:xfrm>
        </p:spPr>
        <p:txBody>
          <a:bodyPr/>
          <a:lstStyle/>
          <a:p>
            <a:endParaRPr lang="zh-CN" altLang="en-US" dirty="0"/>
          </a:p>
        </p:txBody>
      </p:sp>
      <p:sp>
        <p:nvSpPr>
          <p:cNvPr id="4" name="日期占位符 3">
            <a:extLst>
              <a:ext uri="{FF2B5EF4-FFF2-40B4-BE49-F238E27FC236}">
                <a16:creationId xmlns:a16="http://schemas.microsoft.com/office/drawing/2014/main" id="{7C41E71A-1F22-4A6E-BCA9-7F472FFB70FE}"/>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A2D46C97-6DBE-4C71-8DE2-3AF6C9082DAF}"/>
              </a:ext>
            </a:extLst>
          </p:cNvPr>
          <p:cNvSpPr>
            <a:spLocks noGrp="1"/>
          </p:cNvSpPr>
          <p:nvPr>
            <p:ph type="sldNum" sz="quarter" idx="11"/>
          </p:nvPr>
        </p:nvSpPr>
        <p:spPr/>
        <p:txBody>
          <a:bodyPr/>
          <a:lstStyle/>
          <a:p>
            <a:fld id="{A420A89F-6092-44FA-AA4D-72ED0B6A316D}" type="slidenum">
              <a:rPr lang="en-US" altLang="zh-CN" smtClean="0"/>
              <a:pPr/>
              <a:t>11</a:t>
            </a:fld>
            <a:endParaRPr lang="en-US" altLang="zh-CN"/>
          </a:p>
        </p:txBody>
      </p:sp>
      <p:sp>
        <p:nvSpPr>
          <p:cNvPr id="6" name="文本框 5">
            <a:extLst>
              <a:ext uri="{FF2B5EF4-FFF2-40B4-BE49-F238E27FC236}">
                <a16:creationId xmlns:a16="http://schemas.microsoft.com/office/drawing/2014/main" id="{3606AECE-5C44-470B-B2DD-D7270CBA9362}"/>
              </a:ext>
            </a:extLst>
          </p:cNvPr>
          <p:cNvSpPr txBox="1"/>
          <p:nvPr/>
        </p:nvSpPr>
        <p:spPr>
          <a:xfrm>
            <a:off x="744538" y="1216025"/>
            <a:ext cx="1692275" cy="461963"/>
          </a:xfrm>
          <a:prstGeom prst="rect">
            <a:avLst/>
          </a:prstGeom>
          <a:noFill/>
        </p:spPr>
        <p:txBody>
          <a:bodyPr>
            <a:spAutoFit/>
          </a:bodyPr>
          <a:lstStyle/>
          <a:p>
            <a:pPr>
              <a:defRPr/>
            </a:pPr>
            <a:r>
              <a:rPr lang="zh-CN" altLang="en-US" sz="2400" dirty="0">
                <a:latin typeface="+mn-ea"/>
                <a:ea typeface="+mn-ea"/>
              </a:rPr>
              <a:t>定理</a:t>
            </a:r>
            <a:r>
              <a:rPr lang="en-US" altLang="zh-CN" sz="2400" dirty="0">
                <a:latin typeface="+mn-ea"/>
                <a:ea typeface="+mn-ea"/>
              </a:rPr>
              <a:t>4-4</a:t>
            </a:r>
            <a:endParaRPr lang="zh-CN" altLang="en-US" sz="2400" dirty="0">
              <a:latin typeface="+mn-ea"/>
              <a:ea typeface="+mn-ea"/>
            </a:endParaRPr>
          </a:p>
        </p:txBody>
      </p:sp>
      <p:sp>
        <p:nvSpPr>
          <p:cNvPr id="7" name="文本框 17">
            <a:extLst>
              <a:ext uri="{FF2B5EF4-FFF2-40B4-BE49-F238E27FC236}">
                <a16:creationId xmlns:a16="http://schemas.microsoft.com/office/drawing/2014/main" id="{86E869F3-16F8-4907-B1CA-647C86660D5F}"/>
              </a:ext>
            </a:extLst>
          </p:cNvPr>
          <p:cNvSpPr txBox="1">
            <a:spLocks noChangeArrowheads="1"/>
          </p:cNvSpPr>
          <p:nvPr/>
        </p:nvSpPr>
        <p:spPr bwMode="auto">
          <a:xfrm>
            <a:off x="760413" y="1708150"/>
            <a:ext cx="1290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证明：</a:t>
            </a:r>
          </a:p>
        </p:txBody>
      </p:sp>
      <p:sp>
        <p:nvSpPr>
          <p:cNvPr id="8" name="文本框 5">
            <a:extLst>
              <a:ext uri="{FF2B5EF4-FFF2-40B4-BE49-F238E27FC236}">
                <a16:creationId xmlns:a16="http://schemas.microsoft.com/office/drawing/2014/main" id="{9C528D16-D227-4D37-BCC6-F2E18855F7CD}"/>
              </a:ext>
            </a:extLst>
          </p:cNvPr>
          <p:cNvSpPr txBox="1">
            <a:spLocks noChangeArrowheads="1"/>
          </p:cNvSpPr>
          <p:nvPr/>
        </p:nvSpPr>
        <p:spPr bwMode="auto">
          <a:xfrm>
            <a:off x="744538" y="2149475"/>
            <a:ext cx="771525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r>
              <a:rPr lang="zh-CN" altLang="en-US" sz="2400" dirty="0"/>
              <a:t>        设     的周期为   ，由定理</a:t>
            </a:r>
            <a:r>
              <a:rPr lang="en-US" altLang="zh-CN" sz="2400" dirty="0">
                <a:latin typeface="+mn-ea"/>
                <a:ea typeface="+mn-ea"/>
              </a:rPr>
              <a:t>4-3</a:t>
            </a:r>
            <a:r>
              <a:rPr lang="zh-CN" altLang="en-US" sz="2400" dirty="0"/>
              <a:t>有       ，所以          。</a:t>
            </a:r>
            <a:endParaRPr lang="en-US" altLang="zh-CN" sz="2400" dirty="0"/>
          </a:p>
          <a:p>
            <a:pPr>
              <a:spcBef>
                <a:spcPct val="0"/>
              </a:spcBef>
              <a:buFontTx/>
              <a:buNone/>
              <a:defRPr/>
            </a:pPr>
            <a:r>
              <a:rPr lang="zh-CN" altLang="en-US" sz="2400" dirty="0"/>
              <a:t>设      为      的生成函数，           ，即                      ，    的次数不超过       。而</a:t>
            </a:r>
            <a:endParaRPr lang="en-US" altLang="zh-CN" sz="2400" dirty="0"/>
          </a:p>
          <a:p>
            <a:pPr>
              <a:spcBef>
                <a:spcPct val="0"/>
              </a:spcBef>
              <a:buFontTx/>
              <a:buNone/>
              <a:defRPr/>
            </a:pPr>
            <a:endParaRPr lang="en-US" altLang="zh-CN" sz="2400" dirty="0"/>
          </a:p>
          <a:p>
            <a:pPr>
              <a:spcBef>
                <a:spcPct val="0"/>
              </a:spcBef>
              <a:buFontTx/>
              <a:buNone/>
              <a:defRPr/>
            </a:pPr>
            <a:endParaRPr lang="en-US" altLang="zh-CN" sz="2400" dirty="0"/>
          </a:p>
          <a:p>
            <a:pPr>
              <a:spcBef>
                <a:spcPct val="0"/>
              </a:spcBef>
              <a:buFontTx/>
              <a:buNone/>
              <a:defRPr/>
            </a:pPr>
            <a:endParaRPr lang="en-US" altLang="zh-CN" sz="2400" dirty="0"/>
          </a:p>
          <a:p>
            <a:pPr>
              <a:spcBef>
                <a:spcPct val="0"/>
              </a:spcBef>
              <a:buFontTx/>
              <a:buNone/>
              <a:defRPr/>
            </a:pPr>
            <a:endParaRPr lang="en-US" altLang="zh-CN" sz="2400" dirty="0"/>
          </a:p>
          <a:p>
            <a:pPr>
              <a:spcBef>
                <a:spcPct val="0"/>
              </a:spcBef>
              <a:buFontTx/>
              <a:buNone/>
              <a:defRPr/>
            </a:pPr>
            <a:endParaRPr lang="en-US" altLang="zh-CN" sz="2400" dirty="0"/>
          </a:p>
          <a:p>
            <a:pPr>
              <a:spcBef>
                <a:spcPct val="0"/>
              </a:spcBef>
              <a:buFontTx/>
              <a:buNone/>
              <a:defRPr/>
            </a:pPr>
            <a:endParaRPr lang="en-US" altLang="zh-CN" sz="2400" dirty="0"/>
          </a:p>
        </p:txBody>
      </p:sp>
      <p:graphicFrame>
        <p:nvGraphicFramePr>
          <p:cNvPr id="9" name="对象 16">
            <a:extLst>
              <a:ext uri="{FF2B5EF4-FFF2-40B4-BE49-F238E27FC236}">
                <a16:creationId xmlns:a16="http://schemas.microsoft.com/office/drawing/2014/main" id="{C69DC521-C198-4AE6-BD57-C8DD5AC77227}"/>
              </a:ext>
            </a:extLst>
          </p:cNvPr>
          <p:cNvGraphicFramePr>
            <a:graphicFrameLocks noChangeAspect="1"/>
          </p:cNvGraphicFramePr>
          <p:nvPr/>
        </p:nvGraphicFramePr>
        <p:xfrm>
          <a:off x="1806575" y="2212975"/>
          <a:ext cx="503238" cy="398463"/>
        </p:xfrm>
        <a:graphic>
          <a:graphicData uri="http://schemas.openxmlformats.org/presentationml/2006/ole">
            <mc:AlternateContent xmlns:mc="http://schemas.openxmlformats.org/markup-compatibility/2006">
              <mc:Choice xmlns:v="urn:schemas-microsoft-com:vml" Requires="v">
                <p:oleObj spid="_x0000_s152688" name="Equation" r:id="rId3" imgW="292354" imgH="228799" progId="Equation.DSMT4">
                  <p:embed/>
                </p:oleObj>
              </mc:Choice>
              <mc:Fallback>
                <p:oleObj name="Equation" r:id="rId3" imgW="292354" imgH="228799" progId="Equation.DSMT4">
                  <p:embed/>
                  <p:pic>
                    <p:nvPicPr>
                      <p:cNvPr id="39944" name="对象 16">
                        <a:extLst>
                          <a:ext uri="{FF2B5EF4-FFF2-40B4-BE49-F238E27FC236}">
                            <a16:creationId xmlns:a16="http://schemas.microsoft.com/office/drawing/2014/main" id="{BC28BF8A-80A9-45F7-B8A2-9A7E8A4E96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575" y="2212975"/>
                        <a:ext cx="503238"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18">
            <a:extLst>
              <a:ext uri="{FF2B5EF4-FFF2-40B4-BE49-F238E27FC236}">
                <a16:creationId xmlns:a16="http://schemas.microsoft.com/office/drawing/2014/main" id="{28214A4D-55CD-443F-92F6-EEACB410B1B8}"/>
              </a:ext>
            </a:extLst>
          </p:cNvPr>
          <p:cNvGraphicFramePr>
            <a:graphicFrameLocks noChangeAspect="1"/>
          </p:cNvGraphicFramePr>
          <p:nvPr/>
        </p:nvGraphicFramePr>
        <p:xfrm>
          <a:off x="3473450" y="2266950"/>
          <a:ext cx="215900" cy="246063"/>
        </p:xfrm>
        <a:graphic>
          <a:graphicData uri="http://schemas.openxmlformats.org/presentationml/2006/ole">
            <mc:AlternateContent xmlns:mc="http://schemas.openxmlformats.org/markup-compatibility/2006">
              <mc:Choice xmlns:v="urn:schemas-microsoft-com:vml" Requires="v">
                <p:oleObj spid="_x0000_s152689" name="Equation" r:id="rId5" imgW="114350" imgH="127055" progId="Equation.DSMT4">
                  <p:embed/>
                </p:oleObj>
              </mc:Choice>
              <mc:Fallback>
                <p:oleObj name="Equation" r:id="rId5" imgW="114350" imgH="127055" progId="Equation.DSMT4">
                  <p:embed/>
                  <p:pic>
                    <p:nvPicPr>
                      <p:cNvPr id="39946" name="对象 18">
                        <a:extLst>
                          <a:ext uri="{FF2B5EF4-FFF2-40B4-BE49-F238E27FC236}">
                            <a16:creationId xmlns:a16="http://schemas.microsoft.com/office/drawing/2014/main" id="{BF256CC3-D94B-4A24-AF27-17A34FB85C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3450" y="2266950"/>
                        <a:ext cx="215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20">
            <a:extLst>
              <a:ext uri="{FF2B5EF4-FFF2-40B4-BE49-F238E27FC236}">
                <a16:creationId xmlns:a16="http://schemas.microsoft.com/office/drawing/2014/main" id="{A1A23511-6B1D-47DC-9A57-E1BDF591B51E}"/>
              </a:ext>
            </a:extLst>
          </p:cNvPr>
          <p:cNvGraphicFramePr>
            <a:graphicFrameLocks noChangeAspect="1"/>
          </p:cNvGraphicFramePr>
          <p:nvPr/>
        </p:nvGraphicFramePr>
        <p:xfrm>
          <a:off x="5799138" y="2149475"/>
          <a:ext cx="482600" cy="482600"/>
        </p:xfrm>
        <a:graphic>
          <a:graphicData uri="http://schemas.openxmlformats.org/presentationml/2006/ole">
            <mc:AlternateContent xmlns:mc="http://schemas.openxmlformats.org/markup-compatibility/2006">
              <mc:Choice xmlns:v="urn:schemas-microsoft-com:vml" Requires="v">
                <p:oleObj spid="_x0000_s152690" name="Equation" r:id="rId7" imgW="254110" imgH="254110" progId="Equation.DSMT4">
                  <p:embed/>
                </p:oleObj>
              </mc:Choice>
              <mc:Fallback>
                <p:oleObj name="Equation" r:id="rId7" imgW="254110" imgH="254110" progId="Equation.DSMT4">
                  <p:embed/>
                  <p:pic>
                    <p:nvPicPr>
                      <p:cNvPr id="39948" name="对象 20">
                        <a:extLst>
                          <a:ext uri="{FF2B5EF4-FFF2-40B4-BE49-F238E27FC236}">
                            <a16:creationId xmlns:a16="http://schemas.microsoft.com/office/drawing/2014/main" id="{13625EBD-AFE3-427A-B6D0-1529059199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9138" y="2149475"/>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22">
            <a:extLst>
              <a:ext uri="{FF2B5EF4-FFF2-40B4-BE49-F238E27FC236}">
                <a16:creationId xmlns:a16="http://schemas.microsoft.com/office/drawing/2014/main" id="{D75CDA1F-2A7C-4DA0-BC76-D0DF1F5C5E60}"/>
              </a:ext>
            </a:extLst>
          </p:cNvPr>
          <p:cNvGraphicFramePr>
            <a:graphicFrameLocks noChangeAspect="1"/>
          </p:cNvGraphicFramePr>
          <p:nvPr/>
        </p:nvGraphicFramePr>
        <p:xfrm>
          <a:off x="7256463" y="2195513"/>
          <a:ext cx="779462" cy="344487"/>
        </p:xfrm>
        <a:graphic>
          <a:graphicData uri="http://schemas.openxmlformats.org/presentationml/2006/ole">
            <mc:AlternateContent xmlns:mc="http://schemas.openxmlformats.org/markup-compatibility/2006">
              <mc:Choice xmlns:v="urn:schemas-microsoft-com:vml" Requires="v">
                <p:oleObj spid="_x0000_s152691" name="Equation" r:id="rId9" imgW="381000" imgH="165100" progId="Equation.DSMT4">
                  <p:embed/>
                </p:oleObj>
              </mc:Choice>
              <mc:Fallback>
                <p:oleObj name="Equation" r:id="rId9" imgW="381000" imgH="165100" progId="Equation.DSMT4">
                  <p:embed/>
                  <p:pic>
                    <p:nvPicPr>
                      <p:cNvPr id="39950" name="对象 22">
                        <a:extLst>
                          <a:ext uri="{FF2B5EF4-FFF2-40B4-BE49-F238E27FC236}">
                            <a16:creationId xmlns:a16="http://schemas.microsoft.com/office/drawing/2014/main" id="{7F614A67-5118-409B-A29F-3C31757F23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56463" y="2195513"/>
                        <a:ext cx="779462"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24">
            <a:extLst>
              <a:ext uri="{FF2B5EF4-FFF2-40B4-BE49-F238E27FC236}">
                <a16:creationId xmlns:a16="http://schemas.microsoft.com/office/drawing/2014/main" id="{F7DF0D61-589A-4D1D-A88D-2CAD17B8A4DD}"/>
              </a:ext>
            </a:extLst>
          </p:cNvPr>
          <p:cNvGraphicFramePr>
            <a:graphicFrameLocks noChangeAspect="1"/>
          </p:cNvGraphicFramePr>
          <p:nvPr/>
        </p:nvGraphicFramePr>
        <p:xfrm>
          <a:off x="1120775" y="2547938"/>
          <a:ext cx="571500" cy="382587"/>
        </p:xfrm>
        <a:graphic>
          <a:graphicData uri="http://schemas.openxmlformats.org/presentationml/2006/ole">
            <mc:AlternateContent xmlns:mc="http://schemas.openxmlformats.org/markup-compatibility/2006">
              <mc:Choice xmlns:v="urn:schemas-microsoft-com:vml" Requires="v">
                <p:oleObj spid="_x0000_s152692" name="Equation" r:id="rId11" imgW="368140" imgH="253890" progId="Equation.DSMT4">
                  <p:embed/>
                </p:oleObj>
              </mc:Choice>
              <mc:Fallback>
                <p:oleObj name="Equation" r:id="rId11" imgW="368140" imgH="253890" progId="Equation.DSMT4">
                  <p:embed/>
                  <p:pic>
                    <p:nvPicPr>
                      <p:cNvPr id="39952" name="对象 24">
                        <a:extLst>
                          <a:ext uri="{FF2B5EF4-FFF2-40B4-BE49-F238E27FC236}">
                            <a16:creationId xmlns:a16="http://schemas.microsoft.com/office/drawing/2014/main" id="{F8E3D843-9C3C-4DD7-B13D-ED42A31364C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0775" y="2547938"/>
                        <a:ext cx="57150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26">
            <a:extLst>
              <a:ext uri="{FF2B5EF4-FFF2-40B4-BE49-F238E27FC236}">
                <a16:creationId xmlns:a16="http://schemas.microsoft.com/office/drawing/2014/main" id="{E190CBA1-B24E-4317-BE4C-B655A44F3144}"/>
              </a:ext>
            </a:extLst>
          </p:cNvPr>
          <p:cNvGraphicFramePr>
            <a:graphicFrameLocks noChangeAspect="1"/>
          </p:cNvGraphicFramePr>
          <p:nvPr/>
        </p:nvGraphicFramePr>
        <p:xfrm>
          <a:off x="1990725" y="2579688"/>
          <a:ext cx="471488" cy="371475"/>
        </p:xfrm>
        <a:graphic>
          <a:graphicData uri="http://schemas.openxmlformats.org/presentationml/2006/ole">
            <mc:AlternateContent xmlns:mc="http://schemas.openxmlformats.org/markup-compatibility/2006">
              <mc:Choice xmlns:v="urn:schemas-microsoft-com:vml" Requires="v">
                <p:oleObj spid="_x0000_s152693" name="Equation" r:id="rId13" imgW="292354" imgH="228799" progId="Equation.DSMT4">
                  <p:embed/>
                </p:oleObj>
              </mc:Choice>
              <mc:Fallback>
                <p:oleObj name="Equation" r:id="rId13" imgW="292354" imgH="228799" progId="Equation.DSMT4">
                  <p:embed/>
                  <p:pic>
                    <p:nvPicPr>
                      <p:cNvPr id="39954" name="对象 26">
                        <a:extLst>
                          <a:ext uri="{FF2B5EF4-FFF2-40B4-BE49-F238E27FC236}">
                            <a16:creationId xmlns:a16="http://schemas.microsoft.com/office/drawing/2014/main" id="{EEA4C301-2A35-43B8-9676-905970BF1A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725" y="2579688"/>
                        <a:ext cx="4714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28">
            <a:extLst>
              <a:ext uri="{FF2B5EF4-FFF2-40B4-BE49-F238E27FC236}">
                <a16:creationId xmlns:a16="http://schemas.microsoft.com/office/drawing/2014/main" id="{FDACE64C-1DB1-4123-AC37-CF2C9DF8917C}"/>
              </a:ext>
            </a:extLst>
          </p:cNvPr>
          <p:cNvGraphicFramePr>
            <a:graphicFrameLocks noChangeAspect="1"/>
          </p:cNvGraphicFramePr>
          <p:nvPr/>
        </p:nvGraphicFramePr>
        <p:xfrm>
          <a:off x="4100513" y="2533650"/>
          <a:ext cx="996950" cy="482600"/>
        </p:xfrm>
        <a:graphic>
          <a:graphicData uri="http://schemas.openxmlformats.org/presentationml/2006/ole">
            <mc:AlternateContent xmlns:mc="http://schemas.openxmlformats.org/markup-compatibility/2006">
              <mc:Choice xmlns:v="urn:schemas-microsoft-com:vml" Requires="v">
                <p:oleObj spid="_x0000_s152694" name="Equation" r:id="rId14" imgW="774700" imgH="419100" progId="Equation.DSMT4">
                  <p:embed/>
                </p:oleObj>
              </mc:Choice>
              <mc:Fallback>
                <p:oleObj name="Equation" r:id="rId14" imgW="774700" imgH="419100" progId="Equation.DSMT4">
                  <p:embed/>
                  <p:pic>
                    <p:nvPicPr>
                      <p:cNvPr id="39956" name="对象 28">
                        <a:extLst>
                          <a:ext uri="{FF2B5EF4-FFF2-40B4-BE49-F238E27FC236}">
                            <a16:creationId xmlns:a16="http://schemas.microsoft.com/office/drawing/2014/main" id="{5AEF2B6A-733F-4B75-AA43-9896E30FB3A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00513" y="2533650"/>
                        <a:ext cx="9969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30">
            <a:extLst>
              <a:ext uri="{FF2B5EF4-FFF2-40B4-BE49-F238E27FC236}">
                <a16:creationId xmlns:a16="http://schemas.microsoft.com/office/drawing/2014/main" id="{F6AC87EF-419E-4CD8-A20B-E28664A2C0D7}"/>
              </a:ext>
            </a:extLst>
          </p:cNvPr>
          <p:cNvGraphicFramePr>
            <a:graphicFrameLocks noChangeAspect="1"/>
          </p:cNvGraphicFramePr>
          <p:nvPr/>
        </p:nvGraphicFramePr>
        <p:xfrm>
          <a:off x="5867400" y="2603500"/>
          <a:ext cx="1795463" cy="307975"/>
        </p:xfrm>
        <a:graphic>
          <a:graphicData uri="http://schemas.openxmlformats.org/presentationml/2006/ole">
            <mc:AlternateContent xmlns:mc="http://schemas.openxmlformats.org/markup-compatibility/2006">
              <mc:Choice xmlns:v="urn:schemas-microsoft-com:vml" Requires="v">
                <p:oleObj spid="_x0000_s152695" name="Equation" r:id="rId16" imgW="1243521" imgH="215713" progId="Equation.DSMT4">
                  <p:embed/>
                </p:oleObj>
              </mc:Choice>
              <mc:Fallback>
                <p:oleObj name="Equation" r:id="rId16" imgW="1243521" imgH="215713" progId="Equation.DSMT4">
                  <p:embed/>
                  <p:pic>
                    <p:nvPicPr>
                      <p:cNvPr id="39958" name="对象 30">
                        <a:extLst>
                          <a:ext uri="{FF2B5EF4-FFF2-40B4-BE49-F238E27FC236}">
                            <a16:creationId xmlns:a16="http://schemas.microsoft.com/office/drawing/2014/main" id="{7B97E80F-CE4A-4C41-995E-9EC18AED521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67400" y="2603500"/>
                        <a:ext cx="1795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32">
            <a:extLst>
              <a:ext uri="{FF2B5EF4-FFF2-40B4-BE49-F238E27FC236}">
                <a16:creationId xmlns:a16="http://schemas.microsoft.com/office/drawing/2014/main" id="{3447BE9D-2860-426F-91C5-EF2118010B4E}"/>
              </a:ext>
            </a:extLst>
          </p:cNvPr>
          <p:cNvGraphicFramePr>
            <a:graphicFrameLocks noChangeAspect="1"/>
          </p:cNvGraphicFramePr>
          <p:nvPr/>
        </p:nvGraphicFramePr>
        <p:xfrm>
          <a:off x="7758113" y="2560638"/>
          <a:ext cx="501650" cy="349250"/>
        </p:xfrm>
        <a:graphic>
          <a:graphicData uri="http://schemas.openxmlformats.org/presentationml/2006/ole">
            <mc:AlternateContent xmlns:mc="http://schemas.openxmlformats.org/markup-compatibility/2006">
              <mc:Choice xmlns:v="urn:schemas-microsoft-com:vml" Requires="v">
                <p:oleObj spid="_x0000_s152696" name="Equation" r:id="rId18" imgW="304800" imgH="215900" progId="Equation.DSMT4">
                  <p:embed/>
                </p:oleObj>
              </mc:Choice>
              <mc:Fallback>
                <p:oleObj name="Equation" r:id="rId18" imgW="304800" imgH="215900" progId="Equation.DSMT4">
                  <p:embed/>
                  <p:pic>
                    <p:nvPicPr>
                      <p:cNvPr id="39960" name="对象 32">
                        <a:extLst>
                          <a:ext uri="{FF2B5EF4-FFF2-40B4-BE49-F238E27FC236}">
                            <a16:creationId xmlns:a16="http://schemas.microsoft.com/office/drawing/2014/main" id="{04020326-B611-42CF-8019-681696E0D7E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58113" y="2560638"/>
                        <a:ext cx="5016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34">
            <a:extLst>
              <a:ext uri="{FF2B5EF4-FFF2-40B4-BE49-F238E27FC236}">
                <a16:creationId xmlns:a16="http://schemas.microsoft.com/office/drawing/2014/main" id="{20CE8C34-188D-4A00-AF5A-CAC733CDE541}"/>
              </a:ext>
            </a:extLst>
          </p:cNvPr>
          <p:cNvGraphicFramePr>
            <a:graphicFrameLocks noChangeAspect="1"/>
          </p:cNvGraphicFramePr>
          <p:nvPr/>
        </p:nvGraphicFramePr>
        <p:xfrm>
          <a:off x="2700338" y="2951163"/>
          <a:ext cx="576262" cy="312737"/>
        </p:xfrm>
        <a:graphic>
          <a:graphicData uri="http://schemas.openxmlformats.org/presentationml/2006/ole">
            <mc:AlternateContent xmlns:mc="http://schemas.openxmlformats.org/markup-compatibility/2006">
              <mc:Choice xmlns:v="urn:schemas-microsoft-com:vml" Requires="v">
                <p:oleObj spid="_x0000_s152697" name="Equation" r:id="rId20" imgW="317362" imgH="177723" progId="Equation.DSMT4">
                  <p:embed/>
                </p:oleObj>
              </mc:Choice>
              <mc:Fallback>
                <p:oleObj name="Equation" r:id="rId20" imgW="317362" imgH="177723" progId="Equation.DSMT4">
                  <p:embed/>
                  <p:pic>
                    <p:nvPicPr>
                      <p:cNvPr id="39962" name="对象 34">
                        <a:extLst>
                          <a:ext uri="{FF2B5EF4-FFF2-40B4-BE49-F238E27FC236}">
                            <a16:creationId xmlns:a16="http://schemas.microsoft.com/office/drawing/2014/main" id="{7E089CB8-DB53-4B6B-95EC-7D0B0554E5A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00338" y="2951163"/>
                        <a:ext cx="576262"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36">
            <a:extLst>
              <a:ext uri="{FF2B5EF4-FFF2-40B4-BE49-F238E27FC236}">
                <a16:creationId xmlns:a16="http://schemas.microsoft.com/office/drawing/2014/main" id="{69DE59AB-1EF7-4C13-8EC5-98690B752A62}"/>
              </a:ext>
            </a:extLst>
          </p:cNvPr>
          <p:cNvGraphicFramePr>
            <a:graphicFrameLocks noChangeAspect="1"/>
          </p:cNvGraphicFramePr>
          <p:nvPr/>
        </p:nvGraphicFramePr>
        <p:xfrm>
          <a:off x="839788" y="3376613"/>
          <a:ext cx="7240587" cy="2549525"/>
        </p:xfrm>
        <a:graphic>
          <a:graphicData uri="http://schemas.openxmlformats.org/presentationml/2006/ole">
            <mc:AlternateContent xmlns:mc="http://schemas.openxmlformats.org/markup-compatibility/2006">
              <mc:Choice xmlns:v="urn:schemas-microsoft-com:vml" Requires="v">
                <p:oleObj spid="_x0000_s152698" name="Equation" r:id="rId22" imgW="4076700" imgH="1295400" progId="Equation.DSMT4">
                  <p:embed/>
                </p:oleObj>
              </mc:Choice>
              <mc:Fallback>
                <p:oleObj name="Equation" r:id="rId22" imgW="4076700" imgH="1295400" progId="Equation.DSMT4">
                  <p:embed/>
                  <p:pic>
                    <p:nvPicPr>
                      <p:cNvPr id="39964" name="对象 36">
                        <a:extLst>
                          <a:ext uri="{FF2B5EF4-FFF2-40B4-BE49-F238E27FC236}">
                            <a16:creationId xmlns:a16="http://schemas.microsoft.com/office/drawing/2014/main" id="{192E9FA0-3331-4599-837C-200618351A8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39788" y="3376613"/>
                        <a:ext cx="7240587"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05435642"/>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下次内容</a:t>
            </a:r>
          </a:p>
        </p:txBody>
      </p:sp>
      <p:sp>
        <p:nvSpPr>
          <p:cNvPr id="65539"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F8A07293-FED1-4B77-A3E2-647214F5BE83}"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a:latin typeface="Arial" panose="020B0604020202020204" pitchFamily="34" charset="0"/>
              <a:ea typeface="宋体" panose="02010600030101010101" pitchFamily="2" charset="-122"/>
            </a:endParaRPr>
          </a:p>
        </p:txBody>
      </p:sp>
      <p:sp>
        <p:nvSpPr>
          <p:cNvPr id="65540"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F4F5551D-086E-43B1-821C-2CAF0E5010A5}"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110</a:t>
            </a:fld>
            <a:endParaRPr lang="en-US" altLang="zh-CN" sz="1000" b="0">
              <a:latin typeface="Arial" panose="020B0604020202020204" pitchFamily="34" charset="0"/>
              <a:ea typeface="宋体" panose="02010600030101010101" pitchFamily="2" charset="-122"/>
            </a:endParaRPr>
          </a:p>
        </p:txBody>
      </p:sp>
      <p:sp>
        <p:nvSpPr>
          <p:cNvPr id="65556" name="Text Box 18"/>
          <p:cNvSpPr txBox="1">
            <a:spLocks noChangeArrowheads="1"/>
          </p:cNvSpPr>
          <p:nvPr/>
        </p:nvSpPr>
        <p:spPr bwMode="gray">
          <a:xfrm flipH="1">
            <a:off x="2667000" y="4746625"/>
            <a:ext cx="11445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squar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4</a:t>
            </a:r>
          </a:p>
        </p:txBody>
      </p:sp>
      <p:sp>
        <p:nvSpPr>
          <p:cNvPr id="22" name="文本框 21">
            <a:extLst>
              <a:ext uri="{FF2B5EF4-FFF2-40B4-BE49-F238E27FC236}">
                <a16:creationId xmlns:a16="http://schemas.microsoft.com/office/drawing/2014/main" id="{4AD0F37A-E291-4CBF-9D09-6E29F5690993}"/>
              </a:ext>
            </a:extLst>
          </p:cNvPr>
          <p:cNvSpPr txBox="1"/>
          <p:nvPr/>
        </p:nvSpPr>
        <p:spPr>
          <a:xfrm>
            <a:off x="1626772" y="2514600"/>
            <a:ext cx="9142828" cy="1569660"/>
          </a:xfrm>
          <a:prstGeom prst="rect">
            <a:avLst/>
          </a:prstGeom>
          <a:noFill/>
        </p:spPr>
        <p:txBody>
          <a:bodyPr wrap="square">
            <a:spAutoFit/>
          </a:bodyPr>
          <a:lstStyle/>
          <a:p>
            <a:pPr marL="685800" indent="-685800">
              <a:spcBef>
                <a:spcPct val="0"/>
              </a:spcBef>
              <a:buClrTx/>
              <a:buFont typeface="Wingdings" panose="05000000000000000000" pitchFamily="2" charset="2"/>
              <a:buChar char="p"/>
            </a:pPr>
            <a:r>
              <a:rPr lang="zh-CN" altLang="en-US" sz="4800" dirty="0">
                <a:solidFill>
                  <a:srgbClr val="FF0000"/>
                </a:solidFill>
                <a:latin typeface="Arial" panose="020B0604020202020204" pitchFamily="34" charset="0"/>
                <a:ea typeface="宋体" panose="02010600030101010101" pitchFamily="2" charset="-122"/>
              </a:rPr>
              <a:t>公钥密码体系数学基础</a:t>
            </a:r>
            <a:endParaRPr lang="en-US" altLang="zh-CN" sz="4800" dirty="0">
              <a:solidFill>
                <a:srgbClr val="FF0000"/>
              </a:solidFill>
            </a:endParaRPr>
          </a:p>
          <a:p>
            <a:pPr marL="685800" indent="-685800">
              <a:spcBef>
                <a:spcPct val="0"/>
              </a:spcBef>
              <a:buClrTx/>
              <a:buFont typeface="Wingdings" panose="05000000000000000000" pitchFamily="2" charset="2"/>
              <a:buChar char="p"/>
            </a:pPr>
            <a:r>
              <a:rPr lang="zh-CN" altLang="en-US" sz="4800" dirty="0">
                <a:solidFill>
                  <a:srgbClr val="080808"/>
                </a:solidFill>
                <a:latin typeface="Arial" panose="020B0604020202020204" pitchFamily="34" charset="0"/>
                <a:ea typeface="宋体" panose="02010600030101010101" pitchFamily="2" charset="-122"/>
              </a:rPr>
              <a:t>分组密码的工作模式</a:t>
            </a:r>
            <a:endParaRPr lang="en-US" altLang="zh-CN" sz="4800" dirty="0">
              <a:solidFill>
                <a:srgbClr val="080808"/>
              </a:solidFill>
              <a:latin typeface="Arial" panose="020B0604020202020204" pitchFamily="34" charset="0"/>
              <a:ea typeface="宋体" panose="02010600030101010101" pitchFamily="2" charset="-122"/>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WordArt 2"/>
          <p:cNvSpPr>
            <a:spLocks noChangeArrowheads="1" noChangeShapeType="1" noTextEdit="1"/>
          </p:cNvSpPr>
          <p:nvPr/>
        </p:nvSpPr>
        <p:spPr bwMode="blackWhite">
          <a:xfrm>
            <a:off x="3581400" y="2514601"/>
            <a:ext cx="4953000" cy="720725"/>
          </a:xfrm>
          <a:prstGeom prst="rect">
            <a:avLst/>
          </a:prstGeom>
        </p:spPr>
        <p:txBody>
          <a:bodyPr wrap="none" fromWordArt="1">
            <a:prstTxWarp prst="textPlain">
              <a:avLst>
                <a:gd name="adj" fmla="val 50000"/>
              </a:avLst>
            </a:prstTxWarp>
          </a:bodyPr>
          <a:lstStyle/>
          <a:p>
            <a:pPr algn="ctr"/>
            <a:r>
              <a:rPr lang="en-US" altLang="zh-CN" sz="5400" b="1" kern="10" dirty="0">
                <a:ln w="28575">
                  <a:solidFill>
                    <a:srgbClr val="FEFEFE"/>
                  </a:solidFill>
                  <a:round/>
                  <a:headEnd/>
                  <a:tailEnd/>
                </a:ln>
                <a:gradFill rotWithShape="1">
                  <a:gsLst>
                    <a:gs pos="0">
                      <a:schemeClr val="accent2"/>
                    </a:gs>
                    <a:gs pos="100000">
                      <a:schemeClr val="accent1"/>
                    </a:gs>
                  </a:gsLst>
                  <a:lin ang="0" scaled="1"/>
                </a:gradFill>
                <a:effectLst>
                  <a:outerShdw dist="71842" dir="2700000" algn="ctr" rotWithShape="0">
                    <a:srgbClr val="080808">
                      <a:alpha val="50000"/>
                    </a:srgbClr>
                  </a:outerShdw>
                </a:effectLst>
                <a:latin typeface="Verdana" panose="020B0604030504040204" pitchFamily="34" charset="0"/>
                <a:ea typeface="Verdana" panose="020B0604030504040204" pitchFamily="34" charset="0"/>
              </a:rPr>
              <a:t>Thank You !</a:t>
            </a:r>
            <a:endParaRPr lang="zh-CN" altLang="en-US" sz="5400" b="1" kern="10" dirty="0">
              <a:ln w="28575">
                <a:solidFill>
                  <a:srgbClr val="FEFEFE"/>
                </a:solidFill>
                <a:round/>
                <a:headEnd/>
                <a:tailEnd/>
              </a:ln>
              <a:gradFill rotWithShape="1">
                <a:gsLst>
                  <a:gs pos="0">
                    <a:schemeClr val="accent2"/>
                  </a:gs>
                  <a:gs pos="100000">
                    <a:schemeClr val="accent1"/>
                  </a:gs>
                </a:gsLst>
                <a:lin ang="0" scaled="1"/>
              </a:gradFill>
              <a:effectLst>
                <a:outerShdw dist="71842" dir="2700000" algn="ctr" rotWithShape="0">
                  <a:srgbClr val="080808">
                    <a:alpha val="50000"/>
                  </a:srgbClr>
                </a:outerShdw>
              </a:effectLst>
              <a:latin typeface="Verdana" panose="020B0604030504040204" pitchFamily="34" charset="0"/>
            </a:endParaRPr>
          </a:p>
        </p:txBody>
      </p:sp>
      <p:sp>
        <p:nvSpPr>
          <p:cNvPr id="54275" name="Rectangle 3"/>
          <p:cNvSpPr>
            <a:spLocks noGrp="1" noChangeArrowheads="1"/>
          </p:cNvSpPr>
          <p:nvPr>
            <p:ph type="subTitle" idx="1"/>
          </p:nvPr>
        </p:nvSpPr>
        <p:spPr/>
        <p:txBody>
          <a:bodyPr/>
          <a:lstStyle/>
          <a:p>
            <a:pPr eaLnBrk="1" hangingPunct="1">
              <a:defRPr/>
            </a:pPr>
            <a:endParaRPr lang="en-US" altLang="zh-CN" dirty="0">
              <a:ea typeface="宋体" pitchFamily="2" charset="-122"/>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F1D5A-81D7-4588-A687-0130737AB1F9}"/>
              </a:ext>
            </a:extLst>
          </p:cNvPr>
          <p:cNvSpPr>
            <a:spLocks noGrp="1"/>
          </p:cNvSpPr>
          <p:nvPr>
            <p:ph type="title"/>
          </p:nvPr>
        </p:nvSpPr>
        <p:spPr/>
        <p:txBody>
          <a:bodyPr/>
          <a:lstStyle/>
          <a:p>
            <a:r>
              <a:rPr lang="zh-CN" altLang="en-US" sz="3600" dirty="0">
                <a:latin typeface="+mn-ea"/>
                <a:ea typeface="+mn-ea"/>
              </a:rPr>
              <a:t>线性反馈移位寄存器的一元多项式表示</a:t>
            </a:r>
            <a:endParaRPr lang="zh-CN" altLang="en-US" dirty="0"/>
          </a:p>
        </p:txBody>
      </p:sp>
      <p:sp>
        <p:nvSpPr>
          <p:cNvPr id="3" name="内容占位符 2">
            <a:extLst>
              <a:ext uri="{FF2B5EF4-FFF2-40B4-BE49-F238E27FC236}">
                <a16:creationId xmlns:a16="http://schemas.microsoft.com/office/drawing/2014/main" id="{228FDB27-25FA-4E03-B43D-61F2466C1B8F}"/>
              </a:ext>
            </a:extLst>
          </p:cNvPr>
          <p:cNvSpPr>
            <a:spLocks noGrp="1"/>
          </p:cNvSpPr>
          <p:nvPr>
            <p:ph idx="1"/>
          </p:nvPr>
        </p:nvSpPr>
        <p:spPr>
          <a:xfrm>
            <a:off x="7772400" y="1219200"/>
            <a:ext cx="3810000" cy="4572000"/>
          </a:xfrm>
        </p:spPr>
        <p:txBody>
          <a:bodyPr/>
          <a:lstStyle/>
          <a:p>
            <a:endParaRPr lang="zh-CN" altLang="en-US"/>
          </a:p>
        </p:txBody>
      </p:sp>
      <p:sp>
        <p:nvSpPr>
          <p:cNvPr id="4" name="日期占位符 3">
            <a:extLst>
              <a:ext uri="{FF2B5EF4-FFF2-40B4-BE49-F238E27FC236}">
                <a16:creationId xmlns:a16="http://schemas.microsoft.com/office/drawing/2014/main" id="{80A4CDE0-2DE5-454C-8562-59C367B5F9AF}"/>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E556FE92-875E-4761-8BAD-B58102B25047}"/>
              </a:ext>
            </a:extLst>
          </p:cNvPr>
          <p:cNvSpPr>
            <a:spLocks noGrp="1"/>
          </p:cNvSpPr>
          <p:nvPr>
            <p:ph type="sldNum" sz="quarter" idx="11"/>
          </p:nvPr>
        </p:nvSpPr>
        <p:spPr/>
        <p:txBody>
          <a:bodyPr/>
          <a:lstStyle/>
          <a:p>
            <a:fld id="{A420A89F-6092-44FA-AA4D-72ED0B6A316D}" type="slidenum">
              <a:rPr lang="en-US" altLang="zh-CN" smtClean="0"/>
              <a:pPr/>
              <a:t>12</a:t>
            </a:fld>
            <a:endParaRPr lang="en-US" altLang="zh-CN"/>
          </a:p>
        </p:txBody>
      </p:sp>
      <p:sp>
        <p:nvSpPr>
          <p:cNvPr id="6" name="文本框 17">
            <a:extLst>
              <a:ext uri="{FF2B5EF4-FFF2-40B4-BE49-F238E27FC236}">
                <a16:creationId xmlns:a16="http://schemas.microsoft.com/office/drawing/2014/main" id="{E59C10AF-8CE3-4F26-89E9-DBBB871CDB18}"/>
              </a:ext>
            </a:extLst>
          </p:cNvPr>
          <p:cNvSpPr txBox="1">
            <a:spLocks noChangeArrowheads="1"/>
          </p:cNvSpPr>
          <p:nvPr/>
        </p:nvSpPr>
        <p:spPr bwMode="auto">
          <a:xfrm>
            <a:off x="1238153" y="1586880"/>
            <a:ext cx="12906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证明：</a:t>
            </a:r>
          </a:p>
        </p:txBody>
      </p:sp>
      <p:sp>
        <p:nvSpPr>
          <p:cNvPr id="7" name="矩形 39">
            <a:extLst>
              <a:ext uri="{FF2B5EF4-FFF2-40B4-BE49-F238E27FC236}">
                <a16:creationId xmlns:a16="http://schemas.microsoft.com/office/drawing/2014/main" id="{BEC54FDB-35A3-4E3D-B9C6-52EDFCA41B2A}"/>
              </a:ext>
            </a:extLst>
          </p:cNvPr>
          <p:cNvSpPr>
            <a:spLocks noChangeArrowheads="1"/>
          </p:cNvSpPr>
          <p:nvPr/>
        </p:nvSpPr>
        <p:spPr bwMode="auto">
          <a:xfrm>
            <a:off x="1763713" y="2200275"/>
            <a:ext cx="68405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t>于是                                          ， 即为</a:t>
            </a:r>
          </a:p>
        </p:txBody>
      </p:sp>
      <p:graphicFrame>
        <p:nvGraphicFramePr>
          <p:cNvPr id="8" name="对象 40">
            <a:extLst>
              <a:ext uri="{FF2B5EF4-FFF2-40B4-BE49-F238E27FC236}">
                <a16:creationId xmlns:a16="http://schemas.microsoft.com/office/drawing/2014/main" id="{6B9B0B34-DCDD-4B69-AE1D-F5F42B831167}"/>
              </a:ext>
            </a:extLst>
          </p:cNvPr>
          <p:cNvGraphicFramePr>
            <a:graphicFrameLocks noChangeAspect="1"/>
          </p:cNvGraphicFramePr>
          <p:nvPr/>
        </p:nvGraphicFramePr>
        <p:xfrm>
          <a:off x="2484438" y="2116138"/>
          <a:ext cx="3382962" cy="669925"/>
        </p:xfrm>
        <a:graphic>
          <a:graphicData uri="http://schemas.openxmlformats.org/presentationml/2006/ole">
            <mc:AlternateContent xmlns:mc="http://schemas.openxmlformats.org/markup-compatibility/2006">
              <mc:Choice xmlns:v="urn:schemas-microsoft-com:vml" Requires="v">
                <p:oleObj spid="_x0000_s153692" name="Equation" r:id="rId3" imgW="2235200" imgH="444500" progId="Equation.DSMT4">
                  <p:embed/>
                </p:oleObj>
              </mc:Choice>
              <mc:Fallback>
                <p:oleObj name="Equation" r:id="rId3" imgW="2235200" imgH="444500" progId="Equation.DSMT4">
                  <p:embed/>
                  <p:pic>
                    <p:nvPicPr>
                      <p:cNvPr id="40979" name="对象 40">
                        <a:extLst>
                          <a:ext uri="{FF2B5EF4-FFF2-40B4-BE49-F238E27FC236}">
                            <a16:creationId xmlns:a16="http://schemas.microsoft.com/office/drawing/2014/main" id="{1136BEDC-C304-4906-822B-D72D774C2B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2116138"/>
                        <a:ext cx="3382962"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7">
            <a:extLst>
              <a:ext uri="{FF2B5EF4-FFF2-40B4-BE49-F238E27FC236}">
                <a16:creationId xmlns:a16="http://schemas.microsoft.com/office/drawing/2014/main" id="{19211943-4072-4A58-8B5B-0CF8207BE5B6}"/>
              </a:ext>
            </a:extLst>
          </p:cNvPr>
          <p:cNvGraphicFramePr>
            <a:graphicFrameLocks noChangeAspect="1"/>
          </p:cNvGraphicFramePr>
          <p:nvPr/>
        </p:nvGraphicFramePr>
        <p:xfrm>
          <a:off x="1954213" y="3201988"/>
          <a:ext cx="4721225" cy="503237"/>
        </p:xfrm>
        <a:graphic>
          <a:graphicData uri="http://schemas.openxmlformats.org/presentationml/2006/ole">
            <mc:AlternateContent xmlns:mc="http://schemas.openxmlformats.org/markup-compatibility/2006">
              <mc:Choice xmlns:v="urn:schemas-microsoft-com:vml" Requires="v">
                <p:oleObj spid="_x0000_s153693" name="Equation" r:id="rId5" imgW="2616200" imgH="279400" progId="Equation.DSMT4">
                  <p:embed/>
                </p:oleObj>
              </mc:Choice>
              <mc:Fallback>
                <p:oleObj name="Equation" r:id="rId5" imgW="2616200" imgH="279400" progId="Equation.DSMT4">
                  <p:embed/>
                  <p:pic>
                    <p:nvPicPr>
                      <p:cNvPr id="40981" name="对象 7">
                        <a:extLst>
                          <a:ext uri="{FF2B5EF4-FFF2-40B4-BE49-F238E27FC236}">
                            <a16:creationId xmlns:a16="http://schemas.microsoft.com/office/drawing/2014/main" id="{E8F75275-D8E1-4928-8421-335EA3F523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4213" y="3201988"/>
                        <a:ext cx="47212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 name="组合 2">
            <a:extLst>
              <a:ext uri="{FF2B5EF4-FFF2-40B4-BE49-F238E27FC236}">
                <a16:creationId xmlns:a16="http://schemas.microsoft.com/office/drawing/2014/main" id="{17B773C6-450E-43D6-85B3-34683D33E243}"/>
              </a:ext>
            </a:extLst>
          </p:cNvPr>
          <p:cNvGrpSpPr>
            <a:grpSpLocks/>
          </p:cNvGrpSpPr>
          <p:nvPr/>
        </p:nvGrpSpPr>
        <p:grpSpPr bwMode="auto">
          <a:xfrm>
            <a:off x="1258888" y="4198938"/>
            <a:ext cx="5762625" cy="1200150"/>
            <a:chOff x="1673225" y="4276725"/>
            <a:chExt cx="5762625" cy="1200150"/>
          </a:xfrm>
        </p:grpSpPr>
        <p:sp>
          <p:nvSpPr>
            <p:cNvPr id="11" name="文本框 8">
              <a:extLst>
                <a:ext uri="{FF2B5EF4-FFF2-40B4-BE49-F238E27FC236}">
                  <a16:creationId xmlns:a16="http://schemas.microsoft.com/office/drawing/2014/main" id="{E8576DB6-97DA-4A27-B9F3-2C97C2D2789B}"/>
                </a:ext>
              </a:extLst>
            </p:cNvPr>
            <p:cNvSpPr txBox="1">
              <a:spLocks noChangeArrowheads="1"/>
            </p:cNvSpPr>
            <p:nvPr/>
          </p:nvSpPr>
          <p:spPr bwMode="auto">
            <a:xfrm>
              <a:off x="1673225" y="4276725"/>
              <a:ext cx="57626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       因      是不可约的且     的次数不超过          </a:t>
              </a:r>
              <a:endParaRPr lang="en-US" altLang="zh-CN" sz="2400" dirty="0"/>
            </a:p>
            <a:p>
              <a:pPr>
                <a:spcBef>
                  <a:spcPct val="0"/>
                </a:spcBef>
                <a:buFontTx/>
                <a:buNone/>
              </a:pPr>
              <a:r>
                <a:rPr lang="en-US" altLang="zh-CN" sz="2400" dirty="0"/>
                <a:t>        </a:t>
              </a:r>
              <a:r>
                <a:rPr lang="zh-CN" altLang="en-US" sz="2400" dirty="0"/>
                <a:t>，所以                       ，            ，因此         。综上         。</a:t>
              </a:r>
            </a:p>
          </p:txBody>
        </p:sp>
        <p:graphicFrame>
          <p:nvGraphicFramePr>
            <p:cNvPr id="12" name="对象 49">
              <a:extLst>
                <a:ext uri="{FF2B5EF4-FFF2-40B4-BE49-F238E27FC236}">
                  <a16:creationId xmlns:a16="http://schemas.microsoft.com/office/drawing/2014/main" id="{ACF4FA2E-66AD-4251-886C-28D8AA2F1D9F}"/>
                </a:ext>
              </a:extLst>
            </p:cNvPr>
            <p:cNvGraphicFramePr>
              <a:graphicFrameLocks noChangeAspect="1"/>
            </p:cNvGraphicFramePr>
            <p:nvPr/>
          </p:nvGraphicFramePr>
          <p:xfrm>
            <a:off x="2700338" y="4379913"/>
            <a:ext cx="461962" cy="277812"/>
          </p:xfrm>
          <a:graphic>
            <a:graphicData uri="http://schemas.openxmlformats.org/presentationml/2006/ole">
              <mc:AlternateContent xmlns:mc="http://schemas.openxmlformats.org/markup-compatibility/2006">
                <mc:Choice xmlns:v="urn:schemas-microsoft-com:vml" Requires="v">
                  <p:oleObj spid="_x0000_s153694" name="Equation" r:id="rId7" imgW="343049" imgH="203288" progId="Equation.DSMT4">
                    <p:embed/>
                  </p:oleObj>
                </mc:Choice>
                <mc:Fallback>
                  <p:oleObj name="Equation" r:id="rId7" imgW="343049" imgH="203288" progId="Equation.DSMT4">
                    <p:embed/>
                    <p:pic>
                      <p:nvPicPr>
                        <p:cNvPr id="40991" name="对象 49">
                          <a:extLst>
                            <a:ext uri="{FF2B5EF4-FFF2-40B4-BE49-F238E27FC236}">
                              <a16:creationId xmlns:a16="http://schemas.microsoft.com/office/drawing/2014/main" id="{E83DCB0F-A50D-41AC-A843-B55F3C9B82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4379913"/>
                          <a:ext cx="4619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51">
              <a:extLst>
                <a:ext uri="{FF2B5EF4-FFF2-40B4-BE49-F238E27FC236}">
                  <a16:creationId xmlns:a16="http://schemas.microsoft.com/office/drawing/2014/main" id="{514120F0-32A4-4566-B0C5-749A49E6B164}"/>
                </a:ext>
              </a:extLst>
            </p:cNvPr>
            <p:cNvGraphicFramePr>
              <a:graphicFrameLocks noChangeAspect="1"/>
            </p:cNvGraphicFramePr>
            <p:nvPr/>
          </p:nvGraphicFramePr>
          <p:xfrm>
            <a:off x="4991100" y="4379913"/>
            <a:ext cx="385763" cy="269875"/>
          </p:xfrm>
          <a:graphic>
            <a:graphicData uri="http://schemas.openxmlformats.org/presentationml/2006/ole">
              <mc:AlternateContent xmlns:mc="http://schemas.openxmlformats.org/markup-compatibility/2006">
                <mc:Choice xmlns:v="urn:schemas-microsoft-com:vml" Requires="v">
                  <p:oleObj spid="_x0000_s153695" name="Equation" r:id="rId9" imgW="304800" imgH="215900" progId="Equation.DSMT4">
                    <p:embed/>
                  </p:oleObj>
                </mc:Choice>
                <mc:Fallback>
                  <p:oleObj name="Equation" r:id="rId9" imgW="304800" imgH="215900" progId="Equation.DSMT4">
                    <p:embed/>
                    <p:pic>
                      <p:nvPicPr>
                        <p:cNvPr id="40992" name="对象 51">
                          <a:extLst>
                            <a:ext uri="{FF2B5EF4-FFF2-40B4-BE49-F238E27FC236}">
                              <a16:creationId xmlns:a16="http://schemas.microsoft.com/office/drawing/2014/main" id="{667ECE24-2810-4EFE-B22B-484031BE0F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1100" y="4379913"/>
                          <a:ext cx="385763"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53">
              <a:extLst>
                <a:ext uri="{FF2B5EF4-FFF2-40B4-BE49-F238E27FC236}">
                  <a16:creationId xmlns:a16="http://schemas.microsoft.com/office/drawing/2014/main" id="{87DBB640-1AB6-43D9-93CA-C7E6A55BAE37}"/>
                </a:ext>
              </a:extLst>
            </p:cNvPr>
            <p:cNvGraphicFramePr>
              <a:graphicFrameLocks noChangeAspect="1"/>
            </p:cNvGraphicFramePr>
            <p:nvPr/>
          </p:nvGraphicFramePr>
          <p:xfrm>
            <a:off x="1760538" y="4716463"/>
            <a:ext cx="576262" cy="312737"/>
          </p:xfrm>
          <a:graphic>
            <a:graphicData uri="http://schemas.openxmlformats.org/presentationml/2006/ole">
              <mc:AlternateContent xmlns:mc="http://schemas.openxmlformats.org/markup-compatibility/2006">
                <mc:Choice xmlns:v="urn:schemas-microsoft-com:vml" Requires="v">
                  <p:oleObj spid="_x0000_s153696" name="Equation" r:id="rId11" imgW="317362" imgH="177723" progId="Equation.DSMT4">
                    <p:embed/>
                  </p:oleObj>
                </mc:Choice>
                <mc:Fallback>
                  <p:oleObj name="Equation" r:id="rId11" imgW="317362" imgH="177723" progId="Equation.DSMT4">
                    <p:embed/>
                    <p:pic>
                      <p:nvPicPr>
                        <p:cNvPr id="40993" name="对象 53">
                          <a:extLst>
                            <a:ext uri="{FF2B5EF4-FFF2-40B4-BE49-F238E27FC236}">
                              <a16:creationId xmlns:a16="http://schemas.microsoft.com/office/drawing/2014/main" id="{F301AA20-BD94-42E0-BE24-A2A5EB81BE1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60538" y="4716463"/>
                          <a:ext cx="576262"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55">
              <a:extLst>
                <a:ext uri="{FF2B5EF4-FFF2-40B4-BE49-F238E27FC236}">
                  <a16:creationId xmlns:a16="http://schemas.microsoft.com/office/drawing/2014/main" id="{57AC4BDF-9141-4E8F-89F0-D6F5A50E7F48}"/>
                </a:ext>
              </a:extLst>
            </p:cNvPr>
            <p:cNvGraphicFramePr>
              <a:graphicFrameLocks noChangeAspect="1"/>
            </p:cNvGraphicFramePr>
            <p:nvPr/>
          </p:nvGraphicFramePr>
          <p:xfrm>
            <a:off x="3436938" y="4716463"/>
            <a:ext cx="1755775" cy="322262"/>
          </p:xfrm>
          <a:graphic>
            <a:graphicData uri="http://schemas.openxmlformats.org/presentationml/2006/ole">
              <mc:AlternateContent xmlns:mc="http://schemas.openxmlformats.org/markup-compatibility/2006">
                <mc:Choice xmlns:v="urn:schemas-microsoft-com:vml" Requires="v">
                  <p:oleObj spid="_x0000_s153697" name="Equation" r:id="rId13" imgW="1154698" imgH="215713" progId="Equation.DSMT4">
                    <p:embed/>
                  </p:oleObj>
                </mc:Choice>
                <mc:Fallback>
                  <p:oleObj name="Equation" r:id="rId13" imgW="1154698" imgH="215713" progId="Equation.DSMT4">
                    <p:embed/>
                    <p:pic>
                      <p:nvPicPr>
                        <p:cNvPr id="40994" name="对象 55">
                          <a:extLst>
                            <a:ext uri="{FF2B5EF4-FFF2-40B4-BE49-F238E27FC236}">
                              <a16:creationId xmlns:a16="http://schemas.microsoft.com/office/drawing/2014/main" id="{B2ED50FF-5DE8-407A-97B3-A6FF079D3CB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36938" y="4716463"/>
                          <a:ext cx="1755775" cy="322262"/>
                        </a:xfrm>
                        <a:prstGeom prst="rect">
                          <a:avLst/>
                        </a:prstGeom>
                        <a:noFill/>
                        <a:ln>
                          <a:noFill/>
                        </a:ln>
                      </p:spPr>
                    </p:pic>
                  </p:oleObj>
                </mc:Fallback>
              </mc:AlternateContent>
            </a:graphicData>
          </a:graphic>
        </p:graphicFrame>
        <p:graphicFrame>
          <p:nvGraphicFramePr>
            <p:cNvPr id="16" name="对象 57">
              <a:extLst>
                <a:ext uri="{FF2B5EF4-FFF2-40B4-BE49-F238E27FC236}">
                  <a16:creationId xmlns:a16="http://schemas.microsoft.com/office/drawing/2014/main" id="{220ADB56-C8F4-4F55-A3BE-892B734720F1}"/>
                </a:ext>
              </a:extLst>
            </p:cNvPr>
            <p:cNvGraphicFramePr>
              <a:graphicFrameLocks noChangeAspect="1"/>
            </p:cNvGraphicFramePr>
            <p:nvPr/>
          </p:nvGraphicFramePr>
          <p:xfrm>
            <a:off x="5554663" y="4716463"/>
            <a:ext cx="909637" cy="336550"/>
          </p:xfrm>
          <a:graphic>
            <a:graphicData uri="http://schemas.openxmlformats.org/presentationml/2006/ole">
              <mc:AlternateContent xmlns:mc="http://schemas.openxmlformats.org/markup-compatibility/2006">
                <mc:Choice xmlns:v="urn:schemas-microsoft-com:vml" Requires="v">
                  <p:oleObj spid="_x0000_s153698" name="Equation" r:id="rId15" imgW="762000" imgH="279400" progId="Equation.DSMT4">
                    <p:embed/>
                  </p:oleObj>
                </mc:Choice>
                <mc:Fallback>
                  <p:oleObj name="Equation" r:id="rId15" imgW="762000" imgH="279400" progId="Equation.DSMT4">
                    <p:embed/>
                    <p:pic>
                      <p:nvPicPr>
                        <p:cNvPr id="40995" name="对象 57">
                          <a:extLst>
                            <a:ext uri="{FF2B5EF4-FFF2-40B4-BE49-F238E27FC236}">
                              <a16:creationId xmlns:a16="http://schemas.microsoft.com/office/drawing/2014/main" id="{0660D9F4-BFF1-460B-BD66-10E7271AC1A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54663" y="4716463"/>
                          <a:ext cx="9096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59">
              <a:extLst>
                <a:ext uri="{FF2B5EF4-FFF2-40B4-BE49-F238E27FC236}">
                  <a16:creationId xmlns:a16="http://schemas.microsoft.com/office/drawing/2014/main" id="{CBC0EFA9-F872-4E4B-9915-C59A93B8A59E}"/>
                </a:ext>
              </a:extLst>
            </p:cNvPr>
            <p:cNvGraphicFramePr>
              <a:graphicFrameLocks noChangeAspect="1"/>
            </p:cNvGraphicFramePr>
            <p:nvPr/>
          </p:nvGraphicFramePr>
          <p:xfrm>
            <a:off x="2146300" y="5099050"/>
            <a:ext cx="676275" cy="298450"/>
          </p:xfrm>
          <a:graphic>
            <a:graphicData uri="http://schemas.openxmlformats.org/presentationml/2006/ole">
              <mc:AlternateContent xmlns:mc="http://schemas.openxmlformats.org/markup-compatibility/2006">
                <mc:Choice xmlns:v="urn:schemas-microsoft-com:vml" Requires="v">
                  <p:oleObj spid="_x0000_s153699" name="Equation" r:id="rId17" imgW="381000" imgH="165100" progId="Equation.DSMT4">
                    <p:embed/>
                  </p:oleObj>
                </mc:Choice>
                <mc:Fallback>
                  <p:oleObj name="Equation" r:id="rId17" imgW="381000" imgH="165100" progId="Equation.DSMT4">
                    <p:embed/>
                    <p:pic>
                      <p:nvPicPr>
                        <p:cNvPr id="40996" name="对象 59">
                          <a:extLst>
                            <a:ext uri="{FF2B5EF4-FFF2-40B4-BE49-F238E27FC236}">
                              <a16:creationId xmlns:a16="http://schemas.microsoft.com/office/drawing/2014/main" id="{BDE32AD7-BE67-46AA-90E1-B614C6641BB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46300" y="5099050"/>
                          <a:ext cx="67627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61">
              <a:extLst>
                <a:ext uri="{FF2B5EF4-FFF2-40B4-BE49-F238E27FC236}">
                  <a16:creationId xmlns:a16="http://schemas.microsoft.com/office/drawing/2014/main" id="{E60981C0-FA07-4A6D-BA1D-2065CE4B78D5}"/>
                </a:ext>
              </a:extLst>
            </p:cNvPr>
            <p:cNvGraphicFramePr>
              <a:graphicFrameLocks noChangeAspect="1"/>
            </p:cNvGraphicFramePr>
            <p:nvPr/>
          </p:nvGraphicFramePr>
          <p:xfrm>
            <a:off x="3779838" y="5116513"/>
            <a:ext cx="711200" cy="254000"/>
          </p:xfrm>
          <a:graphic>
            <a:graphicData uri="http://schemas.openxmlformats.org/presentationml/2006/ole">
              <mc:AlternateContent xmlns:mc="http://schemas.openxmlformats.org/markup-compatibility/2006">
                <mc:Choice xmlns:v="urn:schemas-microsoft-com:vml" Requires="v">
                  <p:oleObj spid="_x0000_s153700" name="Equation" r:id="rId19" imgW="381331" imgH="139821" progId="Equation.DSMT4">
                    <p:embed/>
                  </p:oleObj>
                </mc:Choice>
                <mc:Fallback>
                  <p:oleObj name="Equation" r:id="rId19" imgW="381331" imgH="139821" progId="Equation.DSMT4">
                    <p:embed/>
                    <p:pic>
                      <p:nvPicPr>
                        <p:cNvPr id="40997" name="对象 61">
                          <a:extLst>
                            <a:ext uri="{FF2B5EF4-FFF2-40B4-BE49-F238E27FC236}">
                              <a16:creationId xmlns:a16="http://schemas.microsoft.com/office/drawing/2014/main" id="{A9B8FE50-1A9F-4F64-8EB4-BBFA6DD66B0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79838" y="5116513"/>
                          <a:ext cx="711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0" name="文本框 19">
            <a:extLst>
              <a:ext uri="{FF2B5EF4-FFF2-40B4-BE49-F238E27FC236}">
                <a16:creationId xmlns:a16="http://schemas.microsoft.com/office/drawing/2014/main" id="{DA6027D2-488B-46E5-942B-ECB39DFBED99}"/>
              </a:ext>
            </a:extLst>
          </p:cNvPr>
          <p:cNvSpPr txBox="1"/>
          <p:nvPr/>
        </p:nvSpPr>
        <p:spPr>
          <a:xfrm>
            <a:off x="775287" y="1003416"/>
            <a:ext cx="6098344" cy="461665"/>
          </a:xfrm>
          <a:prstGeom prst="rect">
            <a:avLst/>
          </a:prstGeom>
          <a:noFill/>
        </p:spPr>
        <p:txBody>
          <a:bodyPr wrap="square">
            <a:spAutoFit/>
          </a:bodyPr>
          <a:lstStyle/>
          <a:p>
            <a:pPr>
              <a:defRPr/>
            </a:pPr>
            <a:r>
              <a:rPr lang="zh-CN" altLang="en-US" sz="2400" dirty="0">
                <a:latin typeface="+mn-ea"/>
                <a:ea typeface="+mn-ea"/>
              </a:rPr>
              <a:t>定理</a:t>
            </a:r>
            <a:r>
              <a:rPr lang="en-US" altLang="zh-CN" sz="2400" dirty="0">
                <a:latin typeface="+mn-ea"/>
                <a:ea typeface="+mn-ea"/>
              </a:rPr>
              <a:t>4-4</a:t>
            </a:r>
            <a:endParaRPr lang="zh-CN" altLang="en-US" sz="2400" dirty="0">
              <a:latin typeface="+mn-ea"/>
              <a:ea typeface="+mn-ea"/>
            </a:endParaRPr>
          </a:p>
        </p:txBody>
      </p:sp>
    </p:spTree>
    <p:extLst>
      <p:ext uri="{BB962C8B-B14F-4D97-AF65-F5344CB8AC3E}">
        <p14:creationId xmlns:p14="http://schemas.microsoft.com/office/powerpoint/2010/main" val="123605456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0FD1-F3CE-4FD2-9A30-07E88902F4CD}"/>
              </a:ext>
            </a:extLst>
          </p:cNvPr>
          <p:cNvSpPr>
            <a:spLocks noGrp="1"/>
          </p:cNvSpPr>
          <p:nvPr>
            <p:ph type="title"/>
          </p:nvPr>
        </p:nvSpPr>
        <p:spPr/>
        <p:txBody>
          <a:bodyPr/>
          <a:lstStyle/>
          <a:p>
            <a:r>
              <a:rPr lang="zh-CN" altLang="en-US" sz="3600" dirty="0">
                <a:latin typeface="+mn-ea"/>
                <a:ea typeface="+mn-ea"/>
              </a:rPr>
              <a:t>线性反馈移位寄存器的一元多项式表示</a:t>
            </a:r>
            <a:endParaRPr lang="zh-CN" altLang="en-US" dirty="0"/>
          </a:p>
        </p:txBody>
      </p:sp>
      <p:sp>
        <p:nvSpPr>
          <p:cNvPr id="3" name="内容占位符 2">
            <a:extLst>
              <a:ext uri="{FF2B5EF4-FFF2-40B4-BE49-F238E27FC236}">
                <a16:creationId xmlns:a16="http://schemas.microsoft.com/office/drawing/2014/main" id="{426A03F4-2B78-4C26-B242-B1A694F4D457}"/>
              </a:ext>
            </a:extLst>
          </p:cNvPr>
          <p:cNvSpPr>
            <a:spLocks noGrp="1"/>
          </p:cNvSpPr>
          <p:nvPr>
            <p:ph idx="1"/>
          </p:nvPr>
        </p:nvSpPr>
        <p:spPr>
          <a:xfrm>
            <a:off x="9412286" y="1219200"/>
            <a:ext cx="2170113" cy="2971800"/>
          </a:xfrm>
        </p:spPr>
        <p:txBody>
          <a:bodyPr/>
          <a:lstStyle/>
          <a:p>
            <a:endParaRPr lang="zh-CN" altLang="en-US" dirty="0"/>
          </a:p>
        </p:txBody>
      </p:sp>
      <p:sp>
        <p:nvSpPr>
          <p:cNvPr id="4" name="日期占位符 3">
            <a:extLst>
              <a:ext uri="{FF2B5EF4-FFF2-40B4-BE49-F238E27FC236}">
                <a16:creationId xmlns:a16="http://schemas.microsoft.com/office/drawing/2014/main" id="{2C439F8E-8DDB-4CA2-A355-76AA259936D3}"/>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EF8D7B7C-B08F-4A57-AF69-EF147BE422FB}"/>
              </a:ext>
            </a:extLst>
          </p:cNvPr>
          <p:cNvSpPr>
            <a:spLocks noGrp="1"/>
          </p:cNvSpPr>
          <p:nvPr>
            <p:ph type="sldNum" sz="quarter" idx="11"/>
          </p:nvPr>
        </p:nvSpPr>
        <p:spPr/>
        <p:txBody>
          <a:bodyPr/>
          <a:lstStyle/>
          <a:p>
            <a:fld id="{A420A89F-6092-44FA-AA4D-72ED0B6A316D}" type="slidenum">
              <a:rPr lang="en-US" altLang="zh-CN" smtClean="0"/>
              <a:pPr/>
              <a:t>13</a:t>
            </a:fld>
            <a:endParaRPr lang="en-US" altLang="zh-CN"/>
          </a:p>
        </p:txBody>
      </p:sp>
      <p:sp>
        <p:nvSpPr>
          <p:cNvPr id="6" name="文本框 5">
            <a:extLst>
              <a:ext uri="{FF2B5EF4-FFF2-40B4-BE49-F238E27FC236}">
                <a16:creationId xmlns:a16="http://schemas.microsoft.com/office/drawing/2014/main" id="{DB42367B-B64D-4C0A-AF26-03546F28FC67}"/>
              </a:ext>
            </a:extLst>
          </p:cNvPr>
          <p:cNvSpPr txBox="1"/>
          <p:nvPr/>
        </p:nvSpPr>
        <p:spPr>
          <a:xfrm>
            <a:off x="744538" y="1216025"/>
            <a:ext cx="1692275" cy="461963"/>
          </a:xfrm>
          <a:prstGeom prst="rect">
            <a:avLst/>
          </a:prstGeom>
          <a:noFill/>
        </p:spPr>
        <p:txBody>
          <a:bodyPr>
            <a:spAutoFit/>
          </a:bodyPr>
          <a:lstStyle/>
          <a:p>
            <a:pPr>
              <a:defRPr/>
            </a:pPr>
            <a:r>
              <a:rPr lang="zh-CN" altLang="en-US" sz="2400" dirty="0">
                <a:latin typeface="+mn-ea"/>
                <a:ea typeface="+mn-ea"/>
              </a:rPr>
              <a:t>定理</a:t>
            </a:r>
            <a:r>
              <a:rPr lang="en-US" altLang="zh-CN" sz="2400" dirty="0">
                <a:latin typeface="+mn-ea"/>
                <a:ea typeface="+mn-ea"/>
              </a:rPr>
              <a:t>4-5</a:t>
            </a:r>
            <a:endParaRPr lang="zh-CN" altLang="en-US" sz="2400" dirty="0">
              <a:latin typeface="+mn-ea"/>
              <a:ea typeface="+mn-ea"/>
            </a:endParaRPr>
          </a:p>
        </p:txBody>
      </p:sp>
      <p:grpSp>
        <p:nvGrpSpPr>
          <p:cNvPr id="7" name="组合 14">
            <a:extLst>
              <a:ext uri="{FF2B5EF4-FFF2-40B4-BE49-F238E27FC236}">
                <a16:creationId xmlns:a16="http://schemas.microsoft.com/office/drawing/2014/main" id="{C73F203A-EFFF-45ED-AD94-BA5952A18215}"/>
              </a:ext>
            </a:extLst>
          </p:cNvPr>
          <p:cNvGrpSpPr>
            <a:grpSpLocks/>
          </p:cNvGrpSpPr>
          <p:nvPr/>
        </p:nvGrpSpPr>
        <p:grpSpPr bwMode="auto">
          <a:xfrm>
            <a:off x="900113" y="1677988"/>
            <a:ext cx="7650162" cy="830262"/>
            <a:chOff x="882128" y="1844824"/>
            <a:chExt cx="7650311" cy="830997"/>
          </a:xfrm>
        </p:grpSpPr>
        <p:sp>
          <p:nvSpPr>
            <p:cNvPr id="8" name="文本框 7">
              <a:extLst>
                <a:ext uri="{FF2B5EF4-FFF2-40B4-BE49-F238E27FC236}">
                  <a16:creationId xmlns:a16="http://schemas.microsoft.com/office/drawing/2014/main" id="{BC77E52D-83ED-4FD1-9063-53E93D724E5F}"/>
                </a:ext>
              </a:extLst>
            </p:cNvPr>
            <p:cNvSpPr txBox="1"/>
            <p:nvPr/>
          </p:nvSpPr>
          <p:spPr>
            <a:xfrm>
              <a:off x="882128" y="1844824"/>
              <a:ext cx="7650311" cy="830997"/>
            </a:xfrm>
            <a:prstGeom prst="rect">
              <a:avLst/>
            </a:prstGeom>
            <a:noFill/>
          </p:spPr>
          <p:txBody>
            <a:bodyPr>
              <a:spAutoFit/>
            </a:bodyPr>
            <a:lstStyle/>
            <a:p>
              <a:pPr>
                <a:defRPr/>
              </a:pPr>
              <a:r>
                <a:rPr lang="zh-CN" altLang="en-US" dirty="0"/>
                <a:t>         </a:t>
              </a:r>
              <a:r>
                <a:rPr lang="zh-CN" altLang="en-US" sz="2400" dirty="0">
                  <a:latin typeface="+mn-ea"/>
                  <a:ea typeface="+mn-ea"/>
                </a:rPr>
                <a:t>级</a:t>
              </a:r>
              <a:r>
                <a:rPr lang="en-US" altLang="zh-CN" sz="2400" b="1" dirty="0">
                  <a:latin typeface="+mn-ea"/>
                  <a:ea typeface="+mn-ea"/>
                </a:rPr>
                <a:t>LFSR</a:t>
              </a:r>
              <a:r>
                <a:rPr lang="zh-CN" altLang="en-US" sz="2400" dirty="0">
                  <a:latin typeface="+mn-ea"/>
                  <a:ea typeface="+mn-ea"/>
                </a:rPr>
                <a:t>产生的序列有最大周期    的</a:t>
              </a:r>
              <a:r>
                <a:rPr lang="zh-CN" altLang="en-US" sz="2400" b="1" dirty="0">
                  <a:solidFill>
                    <a:srgbClr val="FF0000"/>
                  </a:solidFill>
                  <a:latin typeface="+mn-ea"/>
                  <a:ea typeface="+mn-ea"/>
                </a:rPr>
                <a:t>必要条件</a:t>
              </a:r>
              <a:r>
                <a:rPr lang="zh-CN" altLang="en-US" sz="2400" dirty="0">
                  <a:latin typeface="+mn-ea"/>
                  <a:ea typeface="+mn-ea"/>
                </a:rPr>
                <a:t>是其特征多项式为不可约的。</a:t>
              </a:r>
            </a:p>
          </p:txBody>
        </p:sp>
        <p:graphicFrame>
          <p:nvGraphicFramePr>
            <p:cNvPr id="9" name="对象 11">
              <a:extLst>
                <a:ext uri="{FF2B5EF4-FFF2-40B4-BE49-F238E27FC236}">
                  <a16:creationId xmlns:a16="http://schemas.microsoft.com/office/drawing/2014/main" id="{4B1D8355-4A21-4FCB-B15F-C8B179B6382A}"/>
                </a:ext>
              </a:extLst>
            </p:cNvPr>
            <p:cNvGraphicFramePr>
              <a:graphicFrameLocks noChangeAspect="1"/>
            </p:cNvGraphicFramePr>
            <p:nvPr/>
          </p:nvGraphicFramePr>
          <p:xfrm>
            <a:off x="1302643" y="1958240"/>
            <a:ext cx="288032" cy="302082"/>
          </p:xfrm>
          <a:graphic>
            <a:graphicData uri="http://schemas.openxmlformats.org/presentationml/2006/ole">
              <mc:AlternateContent xmlns:mc="http://schemas.openxmlformats.org/markup-compatibility/2006">
                <mc:Choice xmlns:v="urn:schemas-microsoft-com:vml" Requires="v">
                  <p:oleObj spid="_x0000_s154766" name="Equation" r:id="rId3" imgW="127000" imgH="139700" progId="Equation.DSMT4">
                    <p:embed/>
                  </p:oleObj>
                </mc:Choice>
                <mc:Fallback>
                  <p:oleObj name="Equation" r:id="rId3" imgW="127000" imgH="139700" progId="Equation.DSMT4">
                    <p:embed/>
                    <p:pic>
                      <p:nvPicPr>
                        <p:cNvPr id="42018" name="对象 11">
                          <a:extLst>
                            <a:ext uri="{FF2B5EF4-FFF2-40B4-BE49-F238E27FC236}">
                              <a16:creationId xmlns:a16="http://schemas.microsoft.com/office/drawing/2014/main" id="{37147B93-7C7A-4B0B-B448-708AB67B7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2643" y="1958240"/>
                          <a:ext cx="288032" cy="30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13">
              <a:extLst>
                <a:ext uri="{FF2B5EF4-FFF2-40B4-BE49-F238E27FC236}">
                  <a16:creationId xmlns:a16="http://schemas.microsoft.com/office/drawing/2014/main" id="{08C6858E-CC77-4EEC-9643-5280E241F955}"/>
                </a:ext>
              </a:extLst>
            </p:cNvPr>
            <p:cNvGraphicFramePr>
              <a:graphicFrameLocks noChangeAspect="1"/>
            </p:cNvGraphicFramePr>
            <p:nvPr/>
          </p:nvGraphicFramePr>
          <p:xfrm>
            <a:off x="5508104" y="1958240"/>
            <a:ext cx="629338" cy="302082"/>
          </p:xfrm>
          <a:graphic>
            <a:graphicData uri="http://schemas.openxmlformats.org/presentationml/2006/ole">
              <mc:AlternateContent xmlns:mc="http://schemas.openxmlformats.org/markup-compatibility/2006">
                <mc:Choice xmlns:v="urn:schemas-microsoft-com:vml" Requires="v">
                  <p:oleObj spid="_x0000_s154767" name="Equation" r:id="rId5" imgW="393871" imgH="190583" progId="Equation.DSMT4">
                    <p:embed/>
                  </p:oleObj>
                </mc:Choice>
                <mc:Fallback>
                  <p:oleObj name="Equation" r:id="rId5" imgW="393871" imgH="190583" progId="Equation.DSMT4">
                    <p:embed/>
                    <p:pic>
                      <p:nvPicPr>
                        <p:cNvPr id="42019" name="对象 13">
                          <a:extLst>
                            <a:ext uri="{FF2B5EF4-FFF2-40B4-BE49-F238E27FC236}">
                              <a16:creationId xmlns:a16="http://schemas.microsoft.com/office/drawing/2014/main" id="{DD800255-047F-4A9C-8333-F34F460346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104" y="1958240"/>
                          <a:ext cx="629338" cy="30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 name="文本框 17">
            <a:extLst>
              <a:ext uri="{FF2B5EF4-FFF2-40B4-BE49-F238E27FC236}">
                <a16:creationId xmlns:a16="http://schemas.microsoft.com/office/drawing/2014/main" id="{63ABAE2E-CE26-407E-9BF3-EACF794FD251}"/>
              </a:ext>
            </a:extLst>
          </p:cNvPr>
          <p:cNvSpPr txBox="1">
            <a:spLocks noChangeArrowheads="1"/>
          </p:cNvSpPr>
          <p:nvPr/>
        </p:nvSpPr>
        <p:spPr bwMode="auto">
          <a:xfrm>
            <a:off x="744538" y="2508250"/>
            <a:ext cx="1290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t>证明：</a:t>
            </a:r>
          </a:p>
        </p:txBody>
      </p:sp>
      <p:sp>
        <p:nvSpPr>
          <p:cNvPr id="12" name="文本框 11">
            <a:extLst>
              <a:ext uri="{FF2B5EF4-FFF2-40B4-BE49-F238E27FC236}">
                <a16:creationId xmlns:a16="http://schemas.microsoft.com/office/drawing/2014/main" id="{C3DCDCD9-2AE7-4100-9528-91E00762CD0F}"/>
              </a:ext>
            </a:extLst>
          </p:cNvPr>
          <p:cNvSpPr txBox="1"/>
          <p:nvPr/>
        </p:nvSpPr>
        <p:spPr>
          <a:xfrm>
            <a:off x="900113" y="3068638"/>
            <a:ext cx="7650162" cy="2678112"/>
          </a:xfrm>
          <a:prstGeom prst="rect">
            <a:avLst/>
          </a:prstGeom>
          <a:noFill/>
        </p:spPr>
        <p:txBody>
          <a:bodyPr>
            <a:spAutoFit/>
          </a:bodyPr>
          <a:lstStyle/>
          <a:p>
            <a:pPr>
              <a:defRPr/>
            </a:pPr>
            <a:r>
              <a:rPr lang="zh-CN" altLang="en-US" sz="2400" dirty="0">
                <a:latin typeface="+mn-ea"/>
                <a:ea typeface="+mn-ea"/>
              </a:rPr>
              <a:t>   设  级</a:t>
            </a:r>
            <a:r>
              <a:rPr lang="en-US" altLang="zh-CN" sz="2400" b="1" dirty="0">
                <a:latin typeface="+mn-ea"/>
                <a:ea typeface="+mn-ea"/>
              </a:rPr>
              <a:t>LFSR</a:t>
            </a:r>
            <a:r>
              <a:rPr lang="zh-CN" altLang="en-US" sz="2400" dirty="0">
                <a:latin typeface="+mn-ea"/>
                <a:ea typeface="+mn-ea"/>
              </a:rPr>
              <a:t>产生的序列周期达到最大     ，</a:t>
            </a:r>
            <a:r>
              <a:rPr lang="zh-CN" altLang="en-US" sz="2400" dirty="0">
                <a:solidFill>
                  <a:srgbClr val="00B0F0"/>
                </a:solidFill>
                <a:latin typeface="+mn-ea"/>
                <a:ea typeface="+mn-ea"/>
              </a:rPr>
              <a:t>除</a:t>
            </a:r>
            <a:r>
              <a:rPr lang="en-US" altLang="zh-CN" sz="2400" dirty="0">
                <a:solidFill>
                  <a:srgbClr val="00B0F0"/>
                </a:solidFill>
                <a:latin typeface="+mn-ea"/>
                <a:ea typeface="+mn-ea"/>
              </a:rPr>
              <a:t>0</a:t>
            </a:r>
            <a:r>
              <a:rPr lang="zh-CN" altLang="en-US" sz="2400" dirty="0">
                <a:solidFill>
                  <a:srgbClr val="00B0F0"/>
                </a:solidFill>
                <a:latin typeface="+mn-ea"/>
                <a:ea typeface="+mn-ea"/>
              </a:rPr>
              <a:t>序列外，每一序列的周期由特征多项式惟一决定，而与初始状态无关。</a:t>
            </a:r>
            <a:r>
              <a:rPr lang="zh-CN" altLang="en-US" sz="2400" dirty="0">
                <a:latin typeface="+mn-ea"/>
                <a:ea typeface="+mn-ea"/>
              </a:rPr>
              <a:t>设特征多项式为   ，若  可约，可设为</a:t>
            </a:r>
            <a:endParaRPr lang="en-US" altLang="zh-CN" sz="2400" dirty="0">
              <a:latin typeface="+mn-ea"/>
              <a:ea typeface="+mn-ea"/>
            </a:endParaRPr>
          </a:p>
          <a:p>
            <a:pPr>
              <a:defRPr/>
            </a:pPr>
            <a:r>
              <a:rPr lang="en-US" altLang="zh-CN" sz="2400" dirty="0">
                <a:latin typeface="+mn-ea"/>
                <a:ea typeface="+mn-ea"/>
              </a:rPr>
              <a:t>    </a:t>
            </a:r>
            <a:r>
              <a:rPr lang="zh-CN" altLang="en-US" sz="2400" dirty="0">
                <a:latin typeface="+mn-ea"/>
                <a:ea typeface="+mn-ea"/>
              </a:rPr>
              <a:t>      ，其中   是不可约多项式，且次数     。由于          ，而     中序列的周期一方面不超过</a:t>
            </a:r>
            <a:endParaRPr lang="en-US" altLang="zh-CN" sz="2400" dirty="0">
              <a:latin typeface="+mn-ea"/>
              <a:ea typeface="+mn-ea"/>
            </a:endParaRPr>
          </a:p>
          <a:p>
            <a:pPr>
              <a:defRPr/>
            </a:pPr>
            <a:r>
              <a:rPr lang="en-US" altLang="zh-CN" sz="2400" dirty="0">
                <a:latin typeface="+mn-ea"/>
                <a:ea typeface="+mn-ea"/>
              </a:rPr>
              <a:t>   </a:t>
            </a:r>
            <a:r>
              <a:rPr lang="zh-CN" altLang="en-US" sz="2400" dirty="0">
                <a:latin typeface="+mn-ea"/>
                <a:ea typeface="+mn-ea"/>
              </a:rPr>
              <a:t> ，另一方面又等于     ，这是矛盾的，所以   是不可约多项式，该定理的逆不成立。</a:t>
            </a:r>
          </a:p>
        </p:txBody>
      </p:sp>
      <p:graphicFrame>
        <p:nvGraphicFramePr>
          <p:cNvPr id="13" name="对象 18">
            <a:extLst>
              <a:ext uri="{FF2B5EF4-FFF2-40B4-BE49-F238E27FC236}">
                <a16:creationId xmlns:a16="http://schemas.microsoft.com/office/drawing/2014/main" id="{20421583-00AB-46BE-91C0-78677F8D66F6}"/>
              </a:ext>
            </a:extLst>
          </p:cNvPr>
          <p:cNvGraphicFramePr>
            <a:graphicFrameLocks noChangeAspect="1"/>
          </p:cNvGraphicFramePr>
          <p:nvPr/>
        </p:nvGraphicFramePr>
        <p:xfrm>
          <a:off x="1762125" y="3187700"/>
          <a:ext cx="290513" cy="304800"/>
        </p:xfrm>
        <a:graphic>
          <a:graphicData uri="http://schemas.openxmlformats.org/presentationml/2006/ole">
            <mc:AlternateContent xmlns:mc="http://schemas.openxmlformats.org/markup-compatibility/2006">
              <mc:Choice xmlns:v="urn:schemas-microsoft-com:vml" Requires="v">
                <p:oleObj spid="_x0000_s154768" name="Equation" r:id="rId7" imgW="127000" imgH="139700" progId="Equation.DSMT4">
                  <p:embed/>
                </p:oleObj>
              </mc:Choice>
              <mc:Fallback>
                <p:oleObj name="Equation" r:id="rId7" imgW="127000" imgH="139700" progId="Equation.DSMT4">
                  <p:embed/>
                  <p:pic>
                    <p:nvPicPr>
                      <p:cNvPr id="41995" name="对象 18">
                        <a:extLst>
                          <a:ext uri="{FF2B5EF4-FFF2-40B4-BE49-F238E27FC236}">
                            <a16:creationId xmlns:a16="http://schemas.microsoft.com/office/drawing/2014/main" id="{DA8F67B5-A2F0-40F3-BF1F-7D84556C7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2125" y="3187700"/>
                        <a:ext cx="2905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20">
            <a:extLst>
              <a:ext uri="{FF2B5EF4-FFF2-40B4-BE49-F238E27FC236}">
                <a16:creationId xmlns:a16="http://schemas.microsoft.com/office/drawing/2014/main" id="{B9D2CC74-C01B-4559-9D42-9486AF4E4527}"/>
              </a:ext>
            </a:extLst>
          </p:cNvPr>
          <p:cNvGraphicFramePr>
            <a:graphicFrameLocks noChangeAspect="1"/>
          </p:cNvGraphicFramePr>
          <p:nvPr/>
        </p:nvGraphicFramePr>
        <p:xfrm>
          <a:off x="6372225" y="3141663"/>
          <a:ext cx="612775" cy="293687"/>
        </p:xfrm>
        <a:graphic>
          <a:graphicData uri="http://schemas.openxmlformats.org/presentationml/2006/ole">
            <mc:AlternateContent xmlns:mc="http://schemas.openxmlformats.org/markup-compatibility/2006">
              <mc:Choice xmlns:v="urn:schemas-microsoft-com:vml" Requires="v">
                <p:oleObj spid="_x0000_s154769" name="Equation" r:id="rId8" imgW="393871" imgH="190583" progId="Equation.DSMT4">
                  <p:embed/>
                </p:oleObj>
              </mc:Choice>
              <mc:Fallback>
                <p:oleObj name="Equation" r:id="rId8" imgW="393871" imgH="190583" progId="Equation.DSMT4">
                  <p:embed/>
                  <p:pic>
                    <p:nvPicPr>
                      <p:cNvPr id="41997" name="对象 20">
                        <a:extLst>
                          <a:ext uri="{FF2B5EF4-FFF2-40B4-BE49-F238E27FC236}">
                            <a16:creationId xmlns:a16="http://schemas.microsoft.com/office/drawing/2014/main" id="{3063764A-11FC-4BD4-B49C-8B4D3D1C36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225" y="3141663"/>
                        <a:ext cx="61277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22">
            <a:extLst>
              <a:ext uri="{FF2B5EF4-FFF2-40B4-BE49-F238E27FC236}">
                <a16:creationId xmlns:a16="http://schemas.microsoft.com/office/drawing/2014/main" id="{AEA28093-8CBB-4A49-9DEA-2EDDB34D8E5D}"/>
              </a:ext>
            </a:extLst>
          </p:cNvPr>
          <p:cNvGraphicFramePr>
            <a:graphicFrameLocks noChangeAspect="1"/>
          </p:cNvGraphicFramePr>
          <p:nvPr/>
        </p:nvGraphicFramePr>
        <p:xfrm>
          <a:off x="4932363" y="3933825"/>
          <a:ext cx="431800" cy="285750"/>
        </p:xfrm>
        <a:graphic>
          <a:graphicData uri="http://schemas.openxmlformats.org/presentationml/2006/ole">
            <mc:AlternateContent xmlns:mc="http://schemas.openxmlformats.org/markup-compatibility/2006">
              <mc:Choice xmlns:v="urn:schemas-microsoft-com:vml" Requires="v">
                <p:oleObj spid="_x0000_s154770" name="Equation" r:id="rId9" imgW="317500" imgH="215900" progId="Equation.DSMT4">
                  <p:embed/>
                </p:oleObj>
              </mc:Choice>
              <mc:Fallback>
                <p:oleObj name="Equation" r:id="rId9" imgW="317500" imgH="215900" progId="Equation.DSMT4">
                  <p:embed/>
                  <p:pic>
                    <p:nvPicPr>
                      <p:cNvPr id="41999" name="对象 22">
                        <a:extLst>
                          <a:ext uri="{FF2B5EF4-FFF2-40B4-BE49-F238E27FC236}">
                            <a16:creationId xmlns:a16="http://schemas.microsoft.com/office/drawing/2014/main" id="{D345187A-A23D-4B86-8629-3DE6DA0F71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2363" y="3933825"/>
                        <a:ext cx="431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23">
            <a:extLst>
              <a:ext uri="{FF2B5EF4-FFF2-40B4-BE49-F238E27FC236}">
                <a16:creationId xmlns:a16="http://schemas.microsoft.com/office/drawing/2014/main" id="{B2E5540F-48A4-40A7-9A96-2794CAA9E617}"/>
              </a:ext>
            </a:extLst>
          </p:cNvPr>
          <p:cNvGraphicFramePr>
            <a:graphicFrameLocks noChangeAspect="1"/>
          </p:cNvGraphicFramePr>
          <p:nvPr/>
        </p:nvGraphicFramePr>
        <p:xfrm>
          <a:off x="5942013" y="3933825"/>
          <a:ext cx="431800" cy="285750"/>
        </p:xfrm>
        <a:graphic>
          <a:graphicData uri="http://schemas.openxmlformats.org/presentationml/2006/ole">
            <mc:AlternateContent xmlns:mc="http://schemas.openxmlformats.org/markup-compatibility/2006">
              <mc:Choice xmlns:v="urn:schemas-microsoft-com:vml" Requires="v">
                <p:oleObj spid="_x0000_s154771" name="Equation" r:id="rId11" imgW="317500" imgH="215900" progId="Equation.DSMT4">
                  <p:embed/>
                </p:oleObj>
              </mc:Choice>
              <mc:Fallback>
                <p:oleObj name="Equation" r:id="rId11" imgW="317500" imgH="215900" progId="Equation.DSMT4">
                  <p:embed/>
                  <p:pic>
                    <p:nvPicPr>
                      <p:cNvPr id="42000" name="对象 23">
                        <a:extLst>
                          <a:ext uri="{FF2B5EF4-FFF2-40B4-BE49-F238E27FC236}">
                            <a16:creationId xmlns:a16="http://schemas.microsoft.com/office/drawing/2014/main" id="{D4773437-088B-4A88-BEC7-67B37E2BDD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2013" y="3933825"/>
                        <a:ext cx="431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25">
            <a:extLst>
              <a:ext uri="{FF2B5EF4-FFF2-40B4-BE49-F238E27FC236}">
                <a16:creationId xmlns:a16="http://schemas.microsoft.com/office/drawing/2014/main" id="{0887EBA5-ED81-4D1B-AE6C-2412C0DE38B5}"/>
              </a:ext>
            </a:extLst>
          </p:cNvPr>
          <p:cNvGraphicFramePr>
            <a:graphicFrameLocks noChangeAspect="1"/>
          </p:cNvGraphicFramePr>
          <p:nvPr/>
        </p:nvGraphicFramePr>
        <p:xfrm>
          <a:off x="1022350" y="4267200"/>
          <a:ext cx="1462088" cy="322263"/>
        </p:xfrm>
        <a:graphic>
          <a:graphicData uri="http://schemas.openxmlformats.org/presentationml/2006/ole">
            <mc:AlternateContent xmlns:mc="http://schemas.openxmlformats.org/markup-compatibility/2006">
              <mc:Choice xmlns:v="urn:schemas-microsoft-com:vml" Requires="v">
                <p:oleObj spid="_x0000_s154772" name="Equation" r:id="rId12" imgW="1129810" imgH="253890" progId="Equation.DSMT4">
                  <p:embed/>
                </p:oleObj>
              </mc:Choice>
              <mc:Fallback>
                <p:oleObj name="Equation" r:id="rId12" imgW="1129810" imgH="253890" progId="Equation.DSMT4">
                  <p:embed/>
                  <p:pic>
                    <p:nvPicPr>
                      <p:cNvPr id="42002" name="对象 25">
                        <a:extLst>
                          <a:ext uri="{FF2B5EF4-FFF2-40B4-BE49-F238E27FC236}">
                            <a16:creationId xmlns:a16="http://schemas.microsoft.com/office/drawing/2014/main" id="{74CC1944-E5B1-434F-B4E6-C4419869320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2350" y="4267200"/>
                        <a:ext cx="14620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27">
            <a:extLst>
              <a:ext uri="{FF2B5EF4-FFF2-40B4-BE49-F238E27FC236}">
                <a16:creationId xmlns:a16="http://schemas.microsoft.com/office/drawing/2014/main" id="{3FEF88D7-FDAF-495F-B586-3BA216145F1C}"/>
              </a:ext>
            </a:extLst>
          </p:cNvPr>
          <p:cNvGraphicFramePr>
            <a:graphicFrameLocks noChangeAspect="1"/>
          </p:cNvGraphicFramePr>
          <p:nvPr/>
        </p:nvGraphicFramePr>
        <p:xfrm>
          <a:off x="3419475" y="4281488"/>
          <a:ext cx="431800" cy="285750"/>
        </p:xfrm>
        <a:graphic>
          <a:graphicData uri="http://schemas.openxmlformats.org/presentationml/2006/ole">
            <mc:AlternateContent xmlns:mc="http://schemas.openxmlformats.org/markup-compatibility/2006">
              <mc:Choice xmlns:v="urn:schemas-microsoft-com:vml" Requires="v">
                <p:oleObj spid="_x0000_s154773" name="Equation" r:id="rId14" imgW="317500" imgH="215900" progId="Equation.DSMT4">
                  <p:embed/>
                </p:oleObj>
              </mc:Choice>
              <mc:Fallback>
                <p:oleObj name="Equation" r:id="rId14" imgW="317500" imgH="215900" progId="Equation.DSMT4">
                  <p:embed/>
                  <p:pic>
                    <p:nvPicPr>
                      <p:cNvPr id="42004" name="对象 27">
                        <a:extLst>
                          <a:ext uri="{FF2B5EF4-FFF2-40B4-BE49-F238E27FC236}">
                            <a16:creationId xmlns:a16="http://schemas.microsoft.com/office/drawing/2014/main" id="{C0DBF949-648F-4353-999B-F8991C92087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19475" y="4281488"/>
                        <a:ext cx="431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29">
            <a:extLst>
              <a:ext uri="{FF2B5EF4-FFF2-40B4-BE49-F238E27FC236}">
                <a16:creationId xmlns:a16="http://schemas.microsoft.com/office/drawing/2014/main" id="{FDF54432-6215-472A-BC55-F662D7878D59}"/>
              </a:ext>
            </a:extLst>
          </p:cNvPr>
          <p:cNvGraphicFramePr>
            <a:graphicFrameLocks noChangeAspect="1"/>
          </p:cNvGraphicFramePr>
          <p:nvPr/>
        </p:nvGraphicFramePr>
        <p:xfrm>
          <a:off x="7308850" y="4281488"/>
          <a:ext cx="588963" cy="285750"/>
        </p:xfrm>
        <a:graphic>
          <a:graphicData uri="http://schemas.openxmlformats.org/presentationml/2006/ole">
            <mc:AlternateContent xmlns:mc="http://schemas.openxmlformats.org/markup-compatibility/2006">
              <mc:Choice xmlns:v="urn:schemas-microsoft-com:vml" Requires="v">
                <p:oleObj spid="_x0000_s154774" name="Equation" r:id="rId16" imgW="355446" imgH="177723" progId="Equation.DSMT4">
                  <p:embed/>
                </p:oleObj>
              </mc:Choice>
              <mc:Fallback>
                <p:oleObj name="Equation" r:id="rId16" imgW="355446" imgH="177723" progId="Equation.DSMT4">
                  <p:embed/>
                  <p:pic>
                    <p:nvPicPr>
                      <p:cNvPr id="42006" name="对象 29">
                        <a:extLst>
                          <a:ext uri="{FF2B5EF4-FFF2-40B4-BE49-F238E27FC236}">
                            <a16:creationId xmlns:a16="http://schemas.microsoft.com/office/drawing/2014/main" id="{33A22343-291A-4003-99E8-4ACEAC7F290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08850" y="4281488"/>
                        <a:ext cx="5889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31">
            <a:extLst>
              <a:ext uri="{FF2B5EF4-FFF2-40B4-BE49-F238E27FC236}">
                <a16:creationId xmlns:a16="http://schemas.microsoft.com/office/drawing/2014/main" id="{4A462928-9D45-4E08-9FA9-2E904202C434}"/>
              </a:ext>
            </a:extLst>
          </p:cNvPr>
          <p:cNvGraphicFramePr>
            <a:graphicFrameLocks noChangeAspect="1"/>
          </p:cNvGraphicFramePr>
          <p:nvPr/>
        </p:nvGraphicFramePr>
        <p:xfrm>
          <a:off x="1600200" y="4662488"/>
          <a:ext cx="1458913" cy="263525"/>
        </p:xfrm>
        <a:graphic>
          <a:graphicData uri="http://schemas.openxmlformats.org/presentationml/2006/ole">
            <mc:AlternateContent xmlns:mc="http://schemas.openxmlformats.org/markup-compatibility/2006">
              <mc:Choice xmlns:v="urn:schemas-microsoft-com:vml" Requires="v">
                <p:oleObj spid="_x0000_s154775" name="Equation" r:id="rId18" imgW="1180076" imgH="215713" progId="Equation.DSMT4">
                  <p:embed/>
                </p:oleObj>
              </mc:Choice>
              <mc:Fallback>
                <p:oleObj name="Equation" r:id="rId18" imgW="1180076" imgH="215713" progId="Equation.DSMT4">
                  <p:embed/>
                  <p:pic>
                    <p:nvPicPr>
                      <p:cNvPr id="42008" name="对象 31">
                        <a:extLst>
                          <a:ext uri="{FF2B5EF4-FFF2-40B4-BE49-F238E27FC236}">
                            <a16:creationId xmlns:a16="http://schemas.microsoft.com/office/drawing/2014/main" id="{37A28773-0365-441E-BF5A-2DFF963774B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00200" y="4662488"/>
                        <a:ext cx="14589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33">
            <a:extLst>
              <a:ext uri="{FF2B5EF4-FFF2-40B4-BE49-F238E27FC236}">
                <a16:creationId xmlns:a16="http://schemas.microsoft.com/office/drawing/2014/main" id="{AA8ED076-EEA6-4BF0-895F-88EA2A8E0B20}"/>
              </a:ext>
            </a:extLst>
          </p:cNvPr>
          <p:cNvGraphicFramePr>
            <a:graphicFrameLocks noChangeAspect="1"/>
          </p:cNvGraphicFramePr>
          <p:nvPr/>
        </p:nvGraphicFramePr>
        <p:xfrm>
          <a:off x="3759200" y="4662488"/>
          <a:ext cx="639763" cy="263525"/>
        </p:xfrm>
        <a:graphic>
          <a:graphicData uri="http://schemas.openxmlformats.org/presentationml/2006/ole">
            <mc:AlternateContent xmlns:mc="http://schemas.openxmlformats.org/markup-compatibility/2006">
              <mc:Choice xmlns:v="urn:schemas-microsoft-com:vml" Requires="v">
                <p:oleObj spid="_x0000_s154776" name="Equation" r:id="rId20" imgW="520474" imgH="215806" progId="Equation.DSMT4">
                  <p:embed/>
                </p:oleObj>
              </mc:Choice>
              <mc:Fallback>
                <p:oleObj name="Equation" r:id="rId20" imgW="520474" imgH="215806" progId="Equation.DSMT4">
                  <p:embed/>
                  <p:pic>
                    <p:nvPicPr>
                      <p:cNvPr id="42010" name="对象 33">
                        <a:extLst>
                          <a:ext uri="{FF2B5EF4-FFF2-40B4-BE49-F238E27FC236}">
                            <a16:creationId xmlns:a16="http://schemas.microsoft.com/office/drawing/2014/main" id="{29AA2A8C-1896-4E94-9914-A9D0AAEFBB4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59200" y="4662488"/>
                        <a:ext cx="63976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35">
            <a:extLst>
              <a:ext uri="{FF2B5EF4-FFF2-40B4-BE49-F238E27FC236}">
                <a16:creationId xmlns:a16="http://schemas.microsoft.com/office/drawing/2014/main" id="{6A64B485-3654-4EF2-841A-97CD7ABC644D}"/>
              </a:ext>
            </a:extLst>
          </p:cNvPr>
          <p:cNvGraphicFramePr>
            <a:graphicFrameLocks noChangeAspect="1"/>
          </p:cNvGraphicFramePr>
          <p:nvPr/>
        </p:nvGraphicFramePr>
        <p:xfrm>
          <a:off x="1066800" y="4989513"/>
          <a:ext cx="533400" cy="255587"/>
        </p:xfrm>
        <a:graphic>
          <a:graphicData uri="http://schemas.openxmlformats.org/presentationml/2006/ole">
            <mc:AlternateContent xmlns:mc="http://schemas.openxmlformats.org/markup-compatibility/2006">
              <mc:Choice xmlns:v="urn:schemas-microsoft-com:vml" Requires="v">
                <p:oleObj spid="_x0000_s154777" name="Equation" r:id="rId22" imgW="393871" imgH="190583" progId="Equation.DSMT4">
                  <p:embed/>
                </p:oleObj>
              </mc:Choice>
              <mc:Fallback>
                <p:oleObj name="Equation" r:id="rId22" imgW="393871" imgH="190583" progId="Equation.DSMT4">
                  <p:embed/>
                  <p:pic>
                    <p:nvPicPr>
                      <p:cNvPr id="42012" name="对象 35">
                        <a:extLst>
                          <a:ext uri="{FF2B5EF4-FFF2-40B4-BE49-F238E27FC236}">
                            <a16:creationId xmlns:a16="http://schemas.microsoft.com/office/drawing/2014/main" id="{309BCAD7-BC66-41F3-8AF2-C5910AF6823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6800" y="4989513"/>
                        <a:ext cx="533400"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37">
            <a:extLst>
              <a:ext uri="{FF2B5EF4-FFF2-40B4-BE49-F238E27FC236}">
                <a16:creationId xmlns:a16="http://schemas.microsoft.com/office/drawing/2014/main" id="{C1AFE411-7BF0-4812-AE98-9AFDCA88A25E}"/>
              </a:ext>
            </a:extLst>
          </p:cNvPr>
          <p:cNvGraphicFramePr>
            <a:graphicFrameLocks noChangeAspect="1"/>
          </p:cNvGraphicFramePr>
          <p:nvPr/>
        </p:nvGraphicFramePr>
        <p:xfrm>
          <a:off x="4070350" y="4962525"/>
          <a:ext cx="641350" cy="307975"/>
        </p:xfrm>
        <a:graphic>
          <a:graphicData uri="http://schemas.openxmlformats.org/presentationml/2006/ole">
            <mc:AlternateContent xmlns:mc="http://schemas.openxmlformats.org/markup-compatibility/2006">
              <mc:Choice xmlns:v="urn:schemas-microsoft-com:vml" Requires="v">
                <p:oleObj spid="_x0000_s154778" name="Equation" r:id="rId24" imgW="393871" imgH="190583" progId="Equation.DSMT4">
                  <p:embed/>
                </p:oleObj>
              </mc:Choice>
              <mc:Fallback>
                <p:oleObj name="Equation" r:id="rId24" imgW="393871" imgH="190583" progId="Equation.DSMT4">
                  <p:embed/>
                  <p:pic>
                    <p:nvPicPr>
                      <p:cNvPr id="42014" name="对象 37">
                        <a:extLst>
                          <a:ext uri="{FF2B5EF4-FFF2-40B4-BE49-F238E27FC236}">
                            <a16:creationId xmlns:a16="http://schemas.microsoft.com/office/drawing/2014/main" id="{18FFEE5F-FC4D-4A0B-8625-EA5C184BA0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0350" y="4962525"/>
                        <a:ext cx="641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对象 39">
            <a:extLst>
              <a:ext uri="{FF2B5EF4-FFF2-40B4-BE49-F238E27FC236}">
                <a16:creationId xmlns:a16="http://schemas.microsoft.com/office/drawing/2014/main" id="{B621AC9E-5D31-4311-ADC2-88CED0EF9AE1}"/>
              </a:ext>
            </a:extLst>
          </p:cNvPr>
          <p:cNvGraphicFramePr>
            <a:graphicFrameLocks noChangeAspect="1"/>
          </p:cNvGraphicFramePr>
          <p:nvPr/>
        </p:nvGraphicFramePr>
        <p:xfrm>
          <a:off x="7569200" y="5027613"/>
          <a:ext cx="387350" cy="257175"/>
        </p:xfrm>
        <a:graphic>
          <a:graphicData uri="http://schemas.openxmlformats.org/presentationml/2006/ole">
            <mc:AlternateContent xmlns:mc="http://schemas.openxmlformats.org/markup-compatibility/2006">
              <mc:Choice xmlns:v="urn:schemas-microsoft-com:vml" Requires="v">
                <p:oleObj spid="_x0000_s154779" name="Equation" r:id="rId25" imgW="317500" imgH="215900" progId="Equation.DSMT4">
                  <p:embed/>
                </p:oleObj>
              </mc:Choice>
              <mc:Fallback>
                <p:oleObj name="Equation" r:id="rId25" imgW="317500" imgH="215900" progId="Equation.DSMT4">
                  <p:embed/>
                  <p:pic>
                    <p:nvPicPr>
                      <p:cNvPr id="42016" name="对象 39">
                        <a:extLst>
                          <a:ext uri="{FF2B5EF4-FFF2-40B4-BE49-F238E27FC236}">
                            <a16:creationId xmlns:a16="http://schemas.microsoft.com/office/drawing/2014/main" id="{2158C838-2D8C-49CD-AC08-3AD027ACBEE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569200" y="5027613"/>
                        <a:ext cx="3873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0979676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9AF5CE-BC34-4949-9A53-5FE01DFDF043}"/>
              </a:ext>
            </a:extLst>
          </p:cNvPr>
          <p:cNvSpPr>
            <a:spLocks noGrp="1"/>
          </p:cNvSpPr>
          <p:nvPr>
            <p:ph type="title"/>
          </p:nvPr>
        </p:nvSpPr>
        <p:spPr/>
        <p:txBody>
          <a:bodyPr/>
          <a:lstStyle/>
          <a:p>
            <a:r>
              <a:rPr lang="zh-CN" altLang="en-US" sz="3600" dirty="0">
                <a:latin typeface="+mn-ea"/>
                <a:ea typeface="+mn-ea"/>
              </a:rPr>
              <a:t>线性反馈移位寄存器的一元多项式表示</a:t>
            </a:r>
            <a:endParaRPr lang="zh-CN" altLang="en-US" dirty="0"/>
          </a:p>
        </p:txBody>
      </p:sp>
      <p:sp>
        <p:nvSpPr>
          <p:cNvPr id="3" name="内容占位符 2">
            <a:extLst>
              <a:ext uri="{FF2B5EF4-FFF2-40B4-BE49-F238E27FC236}">
                <a16:creationId xmlns:a16="http://schemas.microsoft.com/office/drawing/2014/main" id="{F9B9DA2E-1622-4FEF-9C43-882FDFE0C615}"/>
              </a:ext>
            </a:extLst>
          </p:cNvPr>
          <p:cNvSpPr>
            <a:spLocks noGrp="1"/>
          </p:cNvSpPr>
          <p:nvPr>
            <p:ph idx="1"/>
          </p:nvPr>
        </p:nvSpPr>
        <p:spPr>
          <a:xfrm>
            <a:off x="406400" y="1120404"/>
            <a:ext cx="11633200" cy="508327"/>
          </a:xfrm>
        </p:spPr>
        <p:txBody>
          <a:bodyPr/>
          <a:lstStyle/>
          <a:p>
            <a:r>
              <a:rPr lang="zh-CN" altLang="en-US" sz="2400" dirty="0">
                <a:latin typeface="宋体" panose="02010600030101010101" pitchFamily="2" charset="-122"/>
                <a:ea typeface="宋体" panose="02010600030101010101" pitchFamily="2" charset="-122"/>
              </a:rPr>
              <a:t>定理</a:t>
            </a:r>
            <a:r>
              <a:rPr lang="en-US" altLang="zh-CN" sz="2400" dirty="0">
                <a:latin typeface="宋体" panose="02010600030101010101" pitchFamily="2" charset="-122"/>
                <a:ea typeface="宋体" panose="02010600030101010101" pitchFamily="2" charset="-122"/>
              </a:rPr>
              <a:t>4-5</a:t>
            </a:r>
            <a:r>
              <a:rPr lang="zh-CN" altLang="en-US" sz="2400" dirty="0">
                <a:latin typeface="宋体" panose="02010600030101010101" pitchFamily="2" charset="-122"/>
                <a:ea typeface="宋体" panose="02010600030101010101" pitchFamily="2" charset="-122"/>
              </a:rPr>
              <a:t>的逆不成立，即</a:t>
            </a:r>
            <a:r>
              <a:rPr lang="en-US" altLang="zh-CN" sz="2400" dirty="0">
                <a:latin typeface="宋体" panose="02010600030101010101" pitchFamily="2" charset="-122"/>
                <a:ea typeface="宋体" panose="02010600030101010101" pitchFamily="2" charset="-122"/>
              </a:rPr>
              <a:t>LFSR</a:t>
            </a:r>
            <a:r>
              <a:rPr lang="zh-CN" altLang="en-US" sz="2400" dirty="0">
                <a:latin typeface="宋体" panose="02010600030101010101" pitchFamily="2" charset="-122"/>
                <a:ea typeface="宋体" panose="02010600030101010101" pitchFamily="2" charset="-122"/>
              </a:rPr>
              <a:t>的特征多项式为不可约多项式，输出不一定是</a:t>
            </a:r>
            <a:r>
              <a:rPr lang="en-US" altLang="zh-CN" sz="2400" dirty="0">
                <a:latin typeface="宋体" panose="02010600030101010101" pitchFamily="2" charset="-122"/>
                <a:ea typeface="宋体" panose="02010600030101010101" pitchFamily="2" charset="-122"/>
              </a:rPr>
              <a:t>M</a:t>
            </a:r>
            <a:r>
              <a:rPr lang="zh-CN" altLang="en-US" sz="2400" dirty="0">
                <a:latin typeface="宋体" panose="02010600030101010101" pitchFamily="2" charset="-122"/>
                <a:ea typeface="宋体" panose="02010600030101010101" pitchFamily="2" charset="-122"/>
              </a:rPr>
              <a:t>系列</a:t>
            </a:r>
          </a:p>
        </p:txBody>
      </p:sp>
      <p:sp>
        <p:nvSpPr>
          <p:cNvPr id="4" name="日期占位符 3">
            <a:extLst>
              <a:ext uri="{FF2B5EF4-FFF2-40B4-BE49-F238E27FC236}">
                <a16:creationId xmlns:a16="http://schemas.microsoft.com/office/drawing/2014/main" id="{7C41E71A-1F22-4A6E-BCA9-7F472FFB70FE}"/>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A2D46C97-6DBE-4C71-8DE2-3AF6C9082DAF}"/>
              </a:ext>
            </a:extLst>
          </p:cNvPr>
          <p:cNvSpPr>
            <a:spLocks noGrp="1"/>
          </p:cNvSpPr>
          <p:nvPr>
            <p:ph type="sldNum" sz="quarter" idx="11"/>
          </p:nvPr>
        </p:nvSpPr>
        <p:spPr/>
        <p:txBody>
          <a:bodyPr/>
          <a:lstStyle/>
          <a:p>
            <a:fld id="{A420A89F-6092-44FA-AA4D-72ED0B6A316D}" type="slidenum">
              <a:rPr lang="en-US" altLang="zh-CN" smtClean="0"/>
              <a:pPr/>
              <a:t>14</a:t>
            </a:fld>
            <a:endParaRPr lang="en-US" altLang="zh-CN"/>
          </a:p>
        </p:txBody>
      </p:sp>
      <p:grpSp>
        <p:nvGrpSpPr>
          <p:cNvPr id="6" name="组合 31">
            <a:extLst>
              <a:ext uri="{FF2B5EF4-FFF2-40B4-BE49-F238E27FC236}">
                <a16:creationId xmlns:a16="http://schemas.microsoft.com/office/drawing/2014/main" id="{FCB68630-9A91-4E9D-A044-7307F6A5B521}"/>
              </a:ext>
            </a:extLst>
          </p:cNvPr>
          <p:cNvGrpSpPr>
            <a:grpSpLocks/>
          </p:cNvGrpSpPr>
          <p:nvPr/>
        </p:nvGrpSpPr>
        <p:grpSpPr bwMode="auto">
          <a:xfrm>
            <a:off x="1676400" y="1688969"/>
            <a:ext cx="7632700" cy="2308225"/>
            <a:chOff x="781935" y="1916832"/>
            <a:chExt cx="7632848" cy="2308324"/>
          </a:xfrm>
        </p:grpSpPr>
        <p:sp>
          <p:nvSpPr>
            <p:cNvPr id="7" name="文本框 4">
              <a:extLst>
                <a:ext uri="{FF2B5EF4-FFF2-40B4-BE49-F238E27FC236}">
                  <a16:creationId xmlns:a16="http://schemas.microsoft.com/office/drawing/2014/main" id="{303C97E6-21B4-4E38-B63F-1B6DE015FD94}"/>
                </a:ext>
              </a:extLst>
            </p:cNvPr>
            <p:cNvSpPr txBox="1">
              <a:spLocks noChangeArrowheads="1"/>
            </p:cNvSpPr>
            <p:nvPr/>
          </p:nvSpPr>
          <p:spPr bwMode="auto">
            <a:xfrm>
              <a:off x="781935" y="1916832"/>
              <a:ext cx="76328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                              为        上的不可约多项式，这是因为一次多项式        都不能整除 ，因此任一三次多项式  也不能整除     。而二次多项式有                                 （在        上           ），                           。由            都不能整除      知                  都不能整除 ，二次不可约多项式            不能整除      可直接验证。</a:t>
              </a:r>
            </a:p>
          </p:txBody>
        </p:sp>
        <p:graphicFrame>
          <p:nvGraphicFramePr>
            <p:cNvPr id="8" name="对象 6">
              <a:extLst>
                <a:ext uri="{FF2B5EF4-FFF2-40B4-BE49-F238E27FC236}">
                  <a16:creationId xmlns:a16="http://schemas.microsoft.com/office/drawing/2014/main" id="{2C9B2ECE-AC2E-45B3-AFD4-A78A37471EF4}"/>
                </a:ext>
              </a:extLst>
            </p:cNvPr>
            <p:cNvGraphicFramePr>
              <a:graphicFrameLocks noChangeAspect="1"/>
            </p:cNvGraphicFramePr>
            <p:nvPr/>
          </p:nvGraphicFramePr>
          <p:xfrm>
            <a:off x="1115616" y="1988840"/>
            <a:ext cx="2232248" cy="311477"/>
          </p:xfrm>
          <a:graphic>
            <a:graphicData uri="http://schemas.openxmlformats.org/presentationml/2006/ole">
              <mc:AlternateContent xmlns:mc="http://schemas.openxmlformats.org/markup-compatibility/2006">
                <mc:Choice xmlns:v="urn:schemas-microsoft-com:vml" Requires="v">
                  <p:oleObj spid="_x0000_s155810" name="Equation" r:id="rId3" imgW="1639011" imgH="228699" progId="Equation.DSMT4">
                    <p:embed/>
                  </p:oleObj>
                </mc:Choice>
                <mc:Fallback>
                  <p:oleObj name="Equation" r:id="rId3" imgW="1639011" imgH="228699" progId="Equation.DSMT4">
                    <p:embed/>
                    <p:pic>
                      <p:nvPicPr>
                        <p:cNvPr id="43036" name="对象 6">
                          <a:extLst>
                            <a:ext uri="{FF2B5EF4-FFF2-40B4-BE49-F238E27FC236}">
                              <a16:creationId xmlns:a16="http://schemas.microsoft.com/office/drawing/2014/main" id="{BC6A0E23-E849-4258-B7F1-A7784FAC73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988840"/>
                          <a:ext cx="2232248" cy="31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a:extLst>
                <a:ext uri="{FF2B5EF4-FFF2-40B4-BE49-F238E27FC236}">
                  <a16:creationId xmlns:a16="http://schemas.microsoft.com/office/drawing/2014/main" id="{7E62CC2F-6DA5-4ECE-BBF9-44680ED16F97}"/>
                </a:ext>
              </a:extLst>
            </p:cNvPr>
            <p:cNvGraphicFramePr>
              <a:graphicFrameLocks noChangeAspect="1"/>
            </p:cNvGraphicFramePr>
            <p:nvPr/>
          </p:nvGraphicFramePr>
          <p:xfrm>
            <a:off x="3699309" y="1988840"/>
            <a:ext cx="636901" cy="311477"/>
          </p:xfrm>
          <a:graphic>
            <a:graphicData uri="http://schemas.openxmlformats.org/presentationml/2006/ole">
              <mc:AlternateContent xmlns:mc="http://schemas.openxmlformats.org/markup-compatibility/2006">
                <mc:Choice xmlns:v="urn:schemas-microsoft-com:vml" Requires="v">
                  <p:oleObj spid="_x0000_s155811" name="Equation" r:id="rId5" imgW="431613" imgH="215806" progId="Equation.DSMT4">
                    <p:embed/>
                  </p:oleObj>
                </mc:Choice>
                <mc:Fallback>
                  <p:oleObj name="Equation" r:id="rId5" imgW="431613" imgH="215806" progId="Equation.DSMT4">
                    <p:embed/>
                    <p:pic>
                      <p:nvPicPr>
                        <p:cNvPr id="43037" name="对象 8">
                          <a:extLst>
                            <a:ext uri="{FF2B5EF4-FFF2-40B4-BE49-F238E27FC236}">
                              <a16:creationId xmlns:a16="http://schemas.microsoft.com/office/drawing/2014/main" id="{66E1F794-BD74-4583-B907-6A1CC71AD5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9309" y="1988840"/>
                          <a:ext cx="636901" cy="31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10">
              <a:extLst>
                <a:ext uri="{FF2B5EF4-FFF2-40B4-BE49-F238E27FC236}">
                  <a16:creationId xmlns:a16="http://schemas.microsoft.com/office/drawing/2014/main" id="{32D8D85E-FF76-447D-A7B8-B1505A11CC85}"/>
                </a:ext>
              </a:extLst>
            </p:cNvPr>
            <p:cNvGraphicFramePr>
              <a:graphicFrameLocks noChangeAspect="1"/>
            </p:cNvGraphicFramePr>
            <p:nvPr/>
          </p:nvGraphicFramePr>
          <p:xfrm>
            <a:off x="2716374" y="2372325"/>
            <a:ext cx="610875" cy="285661"/>
          </p:xfrm>
          <a:graphic>
            <a:graphicData uri="http://schemas.openxmlformats.org/presentationml/2006/ole">
              <mc:AlternateContent xmlns:mc="http://schemas.openxmlformats.org/markup-compatibility/2006">
                <mc:Choice xmlns:v="urn:schemas-microsoft-com:vml" Requires="v">
                  <p:oleObj spid="_x0000_s155812" name="Equation" r:id="rId7" imgW="444500" imgH="203200" progId="Equation.DSMT4">
                    <p:embed/>
                  </p:oleObj>
                </mc:Choice>
                <mc:Fallback>
                  <p:oleObj name="Equation" r:id="rId7" imgW="444500" imgH="203200" progId="Equation.DSMT4">
                    <p:embed/>
                    <p:pic>
                      <p:nvPicPr>
                        <p:cNvPr id="43038" name="对象 10">
                          <a:extLst>
                            <a:ext uri="{FF2B5EF4-FFF2-40B4-BE49-F238E27FC236}">
                              <a16:creationId xmlns:a16="http://schemas.microsoft.com/office/drawing/2014/main" id="{F20D2619-A424-4660-89EB-7E8B5F0BA7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6374" y="2372325"/>
                          <a:ext cx="610875" cy="2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2">
              <a:extLst>
                <a:ext uri="{FF2B5EF4-FFF2-40B4-BE49-F238E27FC236}">
                  <a16:creationId xmlns:a16="http://schemas.microsoft.com/office/drawing/2014/main" id="{AB45DD09-7F5B-40D5-AAD5-72506CF23CD7}"/>
                </a:ext>
              </a:extLst>
            </p:cNvPr>
            <p:cNvGraphicFramePr>
              <a:graphicFrameLocks noChangeAspect="1"/>
            </p:cNvGraphicFramePr>
            <p:nvPr/>
          </p:nvGraphicFramePr>
          <p:xfrm>
            <a:off x="2411760" y="2729994"/>
            <a:ext cx="428927" cy="294654"/>
          </p:xfrm>
          <a:graphic>
            <a:graphicData uri="http://schemas.openxmlformats.org/presentationml/2006/ole">
              <mc:AlternateContent xmlns:mc="http://schemas.openxmlformats.org/markup-compatibility/2006">
                <mc:Choice xmlns:v="urn:schemas-microsoft-com:vml" Requires="v">
                  <p:oleObj spid="_x0000_s155813" name="Equation" r:id="rId9" imgW="368300" imgH="254000" progId="Equation.DSMT4">
                    <p:embed/>
                  </p:oleObj>
                </mc:Choice>
                <mc:Fallback>
                  <p:oleObj name="Equation" r:id="rId9" imgW="368300" imgH="254000" progId="Equation.DSMT4">
                    <p:embed/>
                    <p:pic>
                      <p:nvPicPr>
                        <p:cNvPr id="43039" name="对象 12">
                          <a:extLst>
                            <a:ext uri="{FF2B5EF4-FFF2-40B4-BE49-F238E27FC236}">
                              <a16:creationId xmlns:a16="http://schemas.microsoft.com/office/drawing/2014/main" id="{A483BE11-53C5-44CF-ADA4-0DB24760D7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1760" y="2729994"/>
                          <a:ext cx="428927" cy="294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4">
              <a:extLst>
                <a:ext uri="{FF2B5EF4-FFF2-40B4-BE49-F238E27FC236}">
                  <a16:creationId xmlns:a16="http://schemas.microsoft.com/office/drawing/2014/main" id="{A8AD0BA3-A5F4-41F6-A538-2043FE22F7AD}"/>
                </a:ext>
              </a:extLst>
            </p:cNvPr>
            <p:cNvGraphicFramePr>
              <a:graphicFrameLocks noChangeAspect="1"/>
            </p:cNvGraphicFramePr>
            <p:nvPr/>
          </p:nvGraphicFramePr>
          <p:xfrm>
            <a:off x="5364087" y="2729994"/>
            <a:ext cx="2759881" cy="366438"/>
          </p:xfrm>
          <a:graphic>
            <a:graphicData uri="http://schemas.openxmlformats.org/presentationml/2006/ole">
              <mc:AlternateContent xmlns:mc="http://schemas.openxmlformats.org/markup-compatibility/2006">
                <mc:Choice xmlns:v="urn:schemas-microsoft-com:vml" Requires="v">
                  <p:oleObj spid="_x0000_s155814" name="Equation" r:id="rId11" imgW="1891479" imgH="253890" progId="Equation.DSMT4">
                    <p:embed/>
                  </p:oleObj>
                </mc:Choice>
                <mc:Fallback>
                  <p:oleObj name="Equation" r:id="rId11" imgW="1891479" imgH="253890" progId="Equation.DSMT4">
                    <p:embed/>
                    <p:pic>
                      <p:nvPicPr>
                        <p:cNvPr id="43040" name="对象 14">
                          <a:extLst>
                            <a:ext uri="{FF2B5EF4-FFF2-40B4-BE49-F238E27FC236}">
                              <a16:creationId xmlns:a16="http://schemas.microsoft.com/office/drawing/2014/main" id="{CF9C5055-751A-4015-B8F4-3EF451D873D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64087" y="2729994"/>
                          <a:ext cx="2759881" cy="36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6">
              <a:extLst>
                <a:ext uri="{FF2B5EF4-FFF2-40B4-BE49-F238E27FC236}">
                  <a16:creationId xmlns:a16="http://schemas.microsoft.com/office/drawing/2014/main" id="{A3178796-908A-4CC1-AC22-B962FA3858AE}"/>
                </a:ext>
              </a:extLst>
            </p:cNvPr>
            <p:cNvGraphicFramePr>
              <a:graphicFrameLocks noChangeAspect="1"/>
            </p:cNvGraphicFramePr>
            <p:nvPr/>
          </p:nvGraphicFramePr>
          <p:xfrm>
            <a:off x="1475656" y="3096432"/>
            <a:ext cx="673281" cy="329269"/>
          </p:xfrm>
          <a:graphic>
            <a:graphicData uri="http://schemas.openxmlformats.org/presentationml/2006/ole">
              <mc:AlternateContent xmlns:mc="http://schemas.openxmlformats.org/markup-compatibility/2006">
                <mc:Choice xmlns:v="urn:schemas-microsoft-com:vml" Requires="v">
                  <p:oleObj spid="_x0000_s155815" name="Equation" r:id="rId13" imgW="431613" imgH="215806" progId="Equation.DSMT4">
                    <p:embed/>
                  </p:oleObj>
                </mc:Choice>
                <mc:Fallback>
                  <p:oleObj name="Equation" r:id="rId13" imgW="431613" imgH="215806" progId="Equation.DSMT4">
                    <p:embed/>
                    <p:pic>
                      <p:nvPicPr>
                        <p:cNvPr id="43041" name="对象 16">
                          <a:extLst>
                            <a:ext uri="{FF2B5EF4-FFF2-40B4-BE49-F238E27FC236}">
                              <a16:creationId xmlns:a16="http://schemas.microsoft.com/office/drawing/2014/main" id="{0FB9B470-4039-457C-88BC-8623472549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5656" y="3096432"/>
                          <a:ext cx="673281" cy="329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8">
              <a:extLst>
                <a:ext uri="{FF2B5EF4-FFF2-40B4-BE49-F238E27FC236}">
                  <a16:creationId xmlns:a16="http://schemas.microsoft.com/office/drawing/2014/main" id="{B64F7D3E-8D6F-4A80-A772-BCB95DCACE2E}"/>
                </a:ext>
              </a:extLst>
            </p:cNvPr>
            <p:cNvGraphicFramePr>
              <a:graphicFrameLocks noChangeAspect="1"/>
            </p:cNvGraphicFramePr>
            <p:nvPr/>
          </p:nvGraphicFramePr>
          <p:xfrm>
            <a:off x="2554937" y="3096432"/>
            <a:ext cx="838620" cy="256245"/>
          </p:xfrm>
          <a:graphic>
            <a:graphicData uri="http://schemas.openxmlformats.org/presentationml/2006/ole">
              <mc:AlternateContent xmlns:mc="http://schemas.openxmlformats.org/markup-compatibility/2006">
                <mc:Choice xmlns:v="urn:schemas-microsoft-com:vml" Requires="v">
                  <p:oleObj spid="_x0000_s155816" name="Equation" r:id="rId14" imgW="571004" imgH="177646" progId="Equation.DSMT4">
                    <p:embed/>
                  </p:oleObj>
                </mc:Choice>
                <mc:Fallback>
                  <p:oleObj name="Equation" r:id="rId14" imgW="571004" imgH="177646" progId="Equation.DSMT4">
                    <p:embed/>
                    <p:pic>
                      <p:nvPicPr>
                        <p:cNvPr id="43042" name="对象 18">
                          <a:extLst>
                            <a:ext uri="{FF2B5EF4-FFF2-40B4-BE49-F238E27FC236}">
                              <a16:creationId xmlns:a16="http://schemas.microsoft.com/office/drawing/2014/main" id="{8421AE6B-3CFA-4752-AEB8-A2BA73E22EF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54937" y="3096432"/>
                          <a:ext cx="838620" cy="25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20">
              <a:extLst>
                <a:ext uri="{FF2B5EF4-FFF2-40B4-BE49-F238E27FC236}">
                  <a16:creationId xmlns:a16="http://schemas.microsoft.com/office/drawing/2014/main" id="{A298B399-C8FD-4500-B783-CDD683EEB28F}"/>
                </a:ext>
              </a:extLst>
            </p:cNvPr>
            <p:cNvGraphicFramePr>
              <a:graphicFrameLocks noChangeAspect="1"/>
            </p:cNvGraphicFramePr>
            <p:nvPr/>
          </p:nvGraphicFramePr>
          <p:xfrm>
            <a:off x="3818731" y="3063871"/>
            <a:ext cx="2395406" cy="361830"/>
          </p:xfrm>
          <a:graphic>
            <a:graphicData uri="http://schemas.openxmlformats.org/presentationml/2006/ole">
              <mc:AlternateContent xmlns:mc="http://schemas.openxmlformats.org/markup-compatibility/2006">
                <mc:Choice xmlns:v="urn:schemas-microsoft-com:vml" Requires="v">
                  <p:oleObj spid="_x0000_s155817" name="Equation" r:id="rId16" imgW="1663700" imgH="254000" progId="Equation.DSMT4">
                    <p:embed/>
                  </p:oleObj>
                </mc:Choice>
                <mc:Fallback>
                  <p:oleObj name="Equation" r:id="rId16" imgW="1663700" imgH="254000" progId="Equation.DSMT4">
                    <p:embed/>
                    <p:pic>
                      <p:nvPicPr>
                        <p:cNvPr id="43043" name="对象 20">
                          <a:extLst>
                            <a:ext uri="{FF2B5EF4-FFF2-40B4-BE49-F238E27FC236}">
                              <a16:creationId xmlns:a16="http://schemas.microsoft.com/office/drawing/2014/main" id="{F99D1351-9B42-487F-B048-250725ABDEA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18731" y="3063871"/>
                          <a:ext cx="2395406" cy="36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22">
              <a:extLst>
                <a:ext uri="{FF2B5EF4-FFF2-40B4-BE49-F238E27FC236}">
                  <a16:creationId xmlns:a16="http://schemas.microsoft.com/office/drawing/2014/main" id="{D395E3C2-4FE7-4AE3-ACE1-6E03D3C30511}"/>
                </a:ext>
              </a:extLst>
            </p:cNvPr>
            <p:cNvGraphicFramePr>
              <a:graphicFrameLocks noChangeAspect="1"/>
            </p:cNvGraphicFramePr>
            <p:nvPr/>
          </p:nvGraphicFramePr>
          <p:xfrm>
            <a:off x="7083425" y="3084832"/>
            <a:ext cx="728935" cy="340869"/>
          </p:xfrm>
          <a:graphic>
            <a:graphicData uri="http://schemas.openxmlformats.org/presentationml/2006/ole">
              <mc:AlternateContent xmlns:mc="http://schemas.openxmlformats.org/markup-compatibility/2006">
                <mc:Choice xmlns:v="urn:schemas-microsoft-com:vml" Requires="v">
                  <p:oleObj spid="_x0000_s155818" name="Equation" r:id="rId18" imgW="444500" imgH="203200" progId="Equation.DSMT4">
                    <p:embed/>
                  </p:oleObj>
                </mc:Choice>
                <mc:Fallback>
                  <p:oleObj name="Equation" r:id="rId18" imgW="444500" imgH="203200" progId="Equation.DSMT4">
                    <p:embed/>
                    <p:pic>
                      <p:nvPicPr>
                        <p:cNvPr id="43044" name="对象 22">
                          <a:extLst>
                            <a:ext uri="{FF2B5EF4-FFF2-40B4-BE49-F238E27FC236}">
                              <a16:creationId xmlns:a16="http://schemas.microsoft.com/office/drawing/2014/main" id="{E4B76941-CDFF-431F-8F85-51CF4155BA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3425" y="3084832"/>
                          <a:ext cx="728935" cy="340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24">
              <a:extLst>
                <a:ext uri="{FF2B5EF4-FFF2-40B4-BE49-F238E27FC236}">
                  <a16:creationId xmlns:a16="http://schemas.microsoft.com/office/drawing/2014/main" id="{4F39E16F-FAA5-4E61-9786-C119CF8DC52F}"/>
                </a:ext>
              </a:extLst>
            </p:cNvPr>
            <p:cNvGraphicFramePr>
              <a:graphicFrameLocks noChangeAspect="1"/>
            </p:cNvGraphicFramePr>
            <p:nvPr/>
          </p:nvGraphicFramePr>
          <p:xfrm>
            <a:off x="2073068" y="3454325"/>
            <a:ext cx="481869" cy="331023"/>
          </p:xfrm>
          <a:graphic>
            <a:graphicData uri="http://schemas.openxmlformats.org/presentationml/2006/ole">
              <mc:AlternateContent xmlns:mc="http://schemas.openxmlformats.org/markup-compatibility/2006">
                <mc:Choice xmlns:v="urn:schemas-microsoft-com:vml" Requires="v">
                  <p:oleObj spid="_x0000_s155819" name="Equation" r:id="rId19" imgW="368300" imgH="254000" progId="Equation.DSMT4">
                    <p:embed/>
                  </p:oleObj>
                </mc:Choice>
                <mc:Fallback>
                  <p:oleObj name="Equation" r:id="rId19" imgW="368300" imgH="254000" progId="Equation.DSMT4">
                    <p:embed/>
                    <p:pic>
                      <p:nvPicPr>
                        <p:cNvPr id="43045" name="对象 24">
                          <a:extLst>
                            <a:ext uri="{FF2B5EF4-FFF2-40B4-BE49-F238E27FC236}">
                              <a16:creationId xmlns:a16="http://schemas.microsoft.com/office/drawing/2014/main" id="{785810A0-B87E-495C-8875-BD6DFF144EF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73068" y="3454325"/>
                          <a:ext cx="481869" cy="33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26">
              <a:extLst>
                <a:ext uri="{FF2B5EF4-FFF2-40B4-BE49-F238E27FC236}">
                  <a16:creationId xmlns:a16="http://schemas.microsoft.com/office/drawing/2014/main" id="{42F19558-CDAA-45DB-B4F3-AE66B2D451F6}"/>
                </a:ext>
              </a:extLst>
            </p:cNvPr>
            <p:cNvGraphicFramePr>
              <a:graphicFrameLocks noChangeAspect="1"/>
            </p:cNvGraphicFramePr>
            <p:nvPr/>
          </p:nvGraphicFramePr>
          <p:xfrm>
            <a:off x="2982981" y="3454101"/>
            <a:ext cx="1353229" cy="305431"/>
          </p:xfrm>
          <a:graphic>
            <a:graphicData uri="http://schemas.openxmlformats.org/presentationml/2006/ole">
              <mc:AlternateContent xmlns:mc="http://schemas.openxmlformats.org/markup-compatibility/2006">
                <mc:Choice xmlns:v="urn:schemas-microsoft-com:vml" Requires="v">
                  <p:oleObj spid="_x0000_s155820" name="Equation" r:id="rId21" imgW="1016441" imgH="228699" progId="Equation.DSMT4">
                    <p:embed/>
                  </p:oleObj>
                </mc:Choice>
                <mc:Fallback>
                  <p:oleObj name="Equation" r:id="rId21" imgW="1016441" imgH="228699" progId="Equation.DSMT4">
                    <p:embed/>
                    <p:pic>
                      <p:nvPicPr>
                        <p:cNvPr id="43046" name="对象 26">
                          <a:extLst>
                            <a:ext uri="{FF2B5EF4-FFF2-40B4-BE49-F238E27FC236}">
                              <a16:creationId xmlns:a16="http://schemas.microsoft.com/office/drawing/2014/main" id="{FCC88F57-2968-4257-9E87-4049CAA4D70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82981" y="3454101"/>
                          <a:ext cx="1353229" cy="305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28">
              <a:extLst>
                <a:ext uri="{FF2B5EF4-FFF2-40B4-BE49-F238E27FC236}">
                  <a16:creationId xmlns:a16="http://schemas.microsoft.com/office/drawing/2014/main" id="{F9E2B6FE-D6EE-4F38-9A96-E58059B15135}"/>
                </a:ext>
              </a:extLst>
            </p:cNvPr>
            <p:cNvGraphicFramePr>
              <a:graphicFrameLocks noChangeAspect="1"/>
            </p:cNvGraphicFramePr>
            <p:nvPr/>
          </p:nvGraphicFramePr>
          <p:xfrm>
            <a:off x="1586502" y="3799201"/>
            <a:ext cx="897266" cy="315256"/>
          </p:xfrm>
          <a:graphic>
            <a:graphicData uri="http://schemas.openxmlformats.org/presentationml/2006/ole">
              <mc:AlternateContent xmlns:mc="http://schemas.openxmlformats.org/markup-compatibility/2006">
                <mc:Choice xmlns:v="urn:schemas-microsoft-com:vml" Requires="v">
                  <p:oleObj spid="_x0000_s155821" name="Equation" r:id="rId23" imgW="584200" imgH="203200" progId="Equation.DSMT4">
                    <p:embed/>
                  </p:oleObj>
                </mc:Choice>
                <mc:Fallback>
                  <p:oleObj name="Equation" r:id="rId23" imgW="584200" imgH="203200" progId="Equation.DSMT4">
                    <p:embed/>
                    <p:pic>
                      <p:nvPicPr>
                        <p:cNvPr id="43047" name="对象 28">
                          <a:extLst>
                            <a:ext uri="{FF2B5EF4-FFF2-40B4-BE49-F238E27FC236}">
                              <a16:creationId xmlns:a16="http://schemas.microsoft.com/office/drawing/2014/main" id="{87B40859-CA8F-4029-86B7-A372E623183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86502" y="3799201"/>
                          <a:ext cx="897266" cy="31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30">
              <a:extLst>
                <a:ext uri="{FF2B5EF4-FFF2-40B4-BE49-F238E27FC236}">
                  <a16:creationId xmlns:a16="http://schemas.microsoft.com/office/drawing/2014/main" id="{E0EFA61C-FCEB-45DA-9744-918FD9705370}"/>
                </a:ext>
              </a:extLst>
            </p:cNvPr>
            <p:cNvGraphicFramePr>
              <a:graphicFrameLocks noChangeAspect="1"/>
            </p:cNvGraphicFramePr>
            <p:nvPr/>
          </p:nvGraphicFramePr>
          <p:xfrm>
            <a:off x="3717073" y="3836009"/>
            <a:ext cx="422879" cy="290499"/>
          </p:xfrm>
          <a:graphic>
            <a:graphicData uri="http://schemas.openxmlformats.org/presentationml/2006/ole">
              <mc:AlternateContent xmlns:mc="http://schemas.openxmlformats.org/markup-compatibility/2006">
                <mc:Choice xmlns:v="urn:schemas-microsoft-com:vml" Requires="v">
                  <p:oleObj spid="_x0000_s155822" name="Equation" r:id="rId25" imgW="368300" imgH="254000" progId="Equation.DSMT4">
                    <p:embed/>
                  </p:oleObj>
                </mc:Choice>
                <mc:Fallback>
                  <p:oleObj name="Equation" r:id="rId25" imgW="368300" imgH="254000" progId="Equation.DSMT4">
                    <p:embed/>
                    <p:pic>
                      <p:nvPicPr>
                        <p:cNvPr id="43048" name="对象 30">
                          <a:extLst>
                            <a:ext uri="{FF2B5EF4-FFF2-40B4-BE49-F238E27FC236}">
                              <a16:creationId xmlns:a16="http://schemas.microsoft.com/office/drawing/2014/main" id="{BC61DE79-9923-40AB-8CD7-594BE40748B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17073" y="3836009"/>
                          <a:ext cx="422879" cy="290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1" name="文本框 20">
            <a:extLst>
              <a:ext uri="{FF2B5EF4-FFF2-40B4-BE49-F238E27FC236}">
                <a16:creationId xmlns:a16="http://schemas.microsoft.com/office/drawing/2014/main" id="{AED7F55C-3250-436B-BF0B-056FE7296138}"/>
              </a:ext>
            </a:extLst>
          </p:cNvPr>
          <p:cNvSpPr txBox="1"/>
          <p:nvPr/>
        </p:nvSpPr>
        <p:spPr>
          <a:xfrm>
            <a:off x="777875" y="4090988"/>
            <a:ext cx="6697663" cy="461962"/>
          </a:xfrm>
          <a:prstGeom prst="rect">
            <a:avLst/>
          </a:prstGeom>
          <a:noFill/>
        </p:spPr>
        <p:txBody>
          <a:bodyPr>
            <a:spAutoFit/>
          </a:bodyPr>
          <a:lstStyle/>
          <a:p>
            <a:pPr>
              <a:defRPr/>
            </a:pPr>
            <a:r>
              <a:rPr lang="zh-CN" altLang="en-US" sz="2400" dirty="0">
                <a:latin typeface="+mn-ea"/>
                <a:ea typeface="+mn-ea"/>
              </a:rPr>
              <a:t>   以    为特征多项式的</a:t>
            </a:r>
            <a:r>
              <a:rPr lang="en-US" altLang="zh-CN" sz="2400" dirty="0">
                <a:latin typeface="+mn-ea"/>
                <a:ea typeface="+mn-ea"/>
              </a:rPr>
              <a:t>LFSR</a:t>
            </a:r>
            <a:r>
              <a:rPr lang="zh-CN" altLang="en-US" sz="2400" dirty="0">
                <a:latin typeface="+mn-ea"/>
                <a:ea typeface="+mn-ea"/>
              </a:rPr>
              <a:t>的输出序列可由</a:t>
            </a:r>
          </a:p>
        </p:txBody>
      </p:sp>
      <p:graphicFrame>
        <p:nvGraphicFramePr>
          <p:cNvPr id="22" name="对象 37">
            <a:extLst>
              <a:ext uri="{FF2B5EF4-FFF2-40B4-BE49-F238E27FC236}">
                <a16:creationId xmlns:a16="http://schemas.microsoft.com/office/drawing/2014/main" id="{50CDDEC2-9E69-42D1-828B-8D2AFB9E4009}"/>
              </a:ext>
            </a:extLst>
          </p:cNvPr>
          <p:cNvGraphicFramePr>
            <a:graphicFrameLocks noChangeAspect="1"/>
          </p:cNvGraphicFramePr>
          <p:nvPr/>
        </p:nvGraphicFramePr>
        <p:xfrm>
          <a:off x="1692275" y="4178300"/>
          <a:ext cx="495300" cy="322263"/>
        </p:xfrm>
        <a:graphic>
          <a:graphicData uri="http://schemas.openxmlformats.org/presentationml/2006/ole">
            <mc:AlternateContent xmlns:mc="http://schemas.openxmlformats.org/markup-compatibility/2006">
              <mc:Choice xmlns:v="urn:schemas-microsoft-com:vml" Requires="v">
                <p:oleObj spid="_x0000_s155823" name="Equation" r:id="rId26" imgW="330200" imgH="215900" progId="Equation.DSMT4">
                  <p:embed/>
                </p:oleObj>
              </mc:Choice>
              <mc:Fallback>
                <p:oleObj name="Equation" r:id="rId26" imgW="330200" imgH="215900" progId="Equation.DSMT4">
                  <p:embed/>
                  <p:pic>
                    <p:nvPicPr>
                      <p:cNvPr id="43029" name="对象 37">
                        <a:extLst>
                          <a:ext uri="{FF2B5EF4-FFF2-40B4-BE49-F238E27FC236}">
                            <a16:creationId xmlns:a16="http://schemas.microsoft.com/office/drawing/2014/main" id="{62553F48-B333-43CD-88B9-64E15BD45B75}"/>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92275" y="4178300"/>
                        <a:ext cx="4953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39">
            <a:extLst>
              <a:ext uri="{FF2B5EF4-FFF2-40B4-BE49-F238E27FC236}">
                <a16:creationId xmlns:a16="http://schemas.microsoft.com/office/drawing/2014/main" id="{F7F92348-E681-4DAD-B977-C2A6D870BA6F}"/>
              </a:ext>
            </a:extLst>
          </p:cNvPr>
          <p:cNvGraphicFramePr>
            <a:graphicFrameLocks noChangeAspect="1"/>
          </p:cNvGraphicFramePr>
          <p:nvPr/>
        </p:nvGraphicFramePr>
        <p:xfrm>
          <a:off x="1695450" y="4621213"/>
          <a:ext cx="4052888" cy="388937"/>
        </p:xfrm>
        <a:graphic>
          <a:graphicData uri="http://schemas.openxmlformats.org/presentationml/2006/ole">
            <mc:AlternateContent xmlns:mc="http://schemas.openxmlformats.org/markup-compatibility/2006">
              <mc:Choice xmlns:v="urn:schemas-microsoft-com:vml" Requires="v">
                <p:oleObj spid="_x0000_s155824" name="Equation" r:id="rId28" imgW="2388637" imgH="228699" progId="Equation.DSMT4">
                  <p:embed/>
                </p:oleObj>
              </mc:Choice>
              <mc:Fallback>
                <p:oleObj name="Equation" r:id="rId28" imgW="2388637" imgH="228699" progId="Equation.DSMT4">
                  <p:embed/>
                  <p:pic>
                    <p:nvPicPr>
                      <p:cNvPr id="43031" name="对象 39">
                        <a:extLst>
                          <a:ext uri="{FF2B5EF4-FFF2-40B4-BE49-F238E27FC236}">
                            <a16:creationId xmlns:a16="http://schemas.microsoft.com/office/drawing/2014/main" id="{8FA87835-6872-4EE5-BAA8-FC33C452C9E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695450" y="4621213"/>
                        <a:ext cx="405288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文本框 23">
            <a:extLst>
              <a:ext uri="{FF2B5EF4-FFF2-40B4-BE49-F238E27FC236}">
                <a16:creationId xmlns:a16="http://schemas.microsoft.com/office/drawing/2014/main" id="{04C81317-E366-42A6-92F0-0F22F1EFEC0A}"/>
              </a:ext>
            </a:extLst>
          </p:cNvPr>
          <p:cNvSpPr txBox="1"/>
          <p:nvPr/>
        </p:nvSpPr>
        <p:spPr>
          <a:xfrm>
            <a:off x="768350" y="5238750"/>
            <a:ext cx="7416800" cy="830263"/>
          </a:xfrm>
          <a:prstGeom prst="rect">
            <a:avLst/>
          </a:prstGeom>
          <a:noFill/>
        </p:spPr>
        <p:txBody>
          <a:bodyPr>
            <a:spAutoFit/>
          </a:bodyPr>
          <a:lstStyle/>
          <a:p>
            <a:pPr>
              <a:defRPr/>
            </a:pPr>
            <a:r>
              <a:rPr lang="zh-CN" altLang="en-US" sz="2400" dirty="0">
                <a:latin typeface="+mn-ea"/>
                <a:ea typeface="+mn-ea"/>
              </a:rPr>
              <a:t>和给定的初始状态求出，设初始状态为</a:t>
            </a:r>
            <a:r>
              <a:rPr lang="en-US" altLang="zh-CN" sz="2400" dirty="0">
                <a:latin typeface="+mn-ea"/>
                <a:ea typeface="+mn-ea"/>
              </a:rPr>
              <a:t>0001</a:t>
            </a:r>
            <a:r>
              <a:rPr lang="zh-CN" altLang="en-US" sz="2400" dirty="0">
                <a:latin typeface="+mn-ea"/>
                <a:ea typeface="+mn-ea"/>
              </a:rPr>
              <a:t>，则输出序列为</a:t>
            </a:r>
            <a:r>
              <a:rPr lang="en-US" altLang="zh-CN" sz="2400" dirty="0">
                <a:latin typeface="+mn-ea"/>
                <a:ea typeface="+mn-ea"/>
              </a:rPr>
              <a:t>00011000110001… </a:t>
            </a:r>
            <a:r>
              <a:rPr lang="zh-CN" altLang="en-US" sz="2400" dirty="0">
                <a:latin typeface="+mn-ea"/>
                <a:ea typeface="+mn-ea"/>
              </a:rPr>
              <a:t>，周期为</a:t>
            </a:r>
            <a:r>
              <a:rPr lang="en-US" altLang="zh-CN" sz="2400" dirty="0">
                <a:latin typeface="+mn-ea"/>
                <a:ea typeface="+mn-ea"/>
              </a:rPr>
              <a:t>5</a:t>
            </a:r>
            <a:r>
              <a:rPr lang="zh-CN" altLang="en-US" sz="2400" dirty="0">
                <a:latin typeface="+mn-ea"/>
                <a:ea typeface="+mn-ea"/>
              </a:rPr>
              <a:t>，不是   序列</a:t>
            </a:r>
            <a:r>
              <a:rPr lang="zh-CN" altLang="en-US" dirty="0"/>
              <a:t>。</a:t>
            </a:r>
          </a:p>
        </p:txBody>
      </p:sp>
      <p:graphicFrame>
        <p:nvGraphicFramePr>
          <p:cNvPr id="25" name="对象 42">
            <a:extLst>
              <a:ext uri="{FF2B5EF4-FFF2-40B4-BE49-F238E27FC236}">
                <a16:creationId xmlns:a16="http://schemas.microsoft.com/office/drawing/2014/main" id="{899A1CC5-7A3B-4821-8333-07D1EB601586}"/>
              </a:ext>
            </a:extLst>
          </p:cNvPr>
          <p:cNvGraphicFramePr>
            <a:graphicFrameLocks noChangeAspect="1"/>
          </p:cNvGraphicFramePr>
          <p:nvPr/>
        </p:nvGraphicFramePr>
        <p:xfrm>
          <a:off x="6710363" y="5749925"/>
          <a:ext cx="360362" cy="292100"/>
        </p:xfrm>
        <a:graphic>
          <a:graphicData uri="http://schemas.openxmlformats.org/presentationml/2006/ole">
            <mc:AlternateContent xmlns:mc="http://schemas.openxmlformats.org/markup-compatibility/2006">
              <mc:Choice xmlns:v="urn:schemas-microsoft-com:vml" Requires="v">
                <p:oleObj spid="_x0000_s155825" name="Equation" r:id="rId30" imgW="165243" imgH="139821" progId="Equation.DSMT4">
                  <p:embed/>
                </p:oleObj>
              </mc:Choice>
              <mc:Fallback>
                <p:oleObj name="Equation" r:id="rId30" imgW="165243" imgH="139821" progId="Equation.DSMT4">
                  <p:embed/>
                  <p:pic>
                    <p:nvPicPr>
                      <p:cNvPr id="43034" name="对象 42">
                        <a:extLst>
                          <a:ext uri="{FF2B5EF4-FFF2-40B4-BE49-F238E27FC236}">
                            <a16:creationId xmlns:a16="http://schemas.microsoft.com/office/drawing/2014/main" id="{FBB38019-C973-44DA-81E0-4AFE3CB8EEC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10363" y="5749925"/>
                        <a:ext cx="36036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文本框 25">
            <a:extLst>
              <a:ext uri="{FF2B5EF4-FFF2-40B4-BE49-F238E27FC236}">
                <a16:creationId xmlns:a16="http://schemas.microsoft.com/office/drawing/2014/main" id="{5E27670E-031F-4572-BD8E-960615A4BF80}"/>
              </a:ext>
            </a:extLst>
          </p:cNvPr>
          <p:cNvSpPr txBox="1"/>
          <p:nvPr/>
        </p:nvSpPr>
        <p:spPr>
          <a:xfrm>
            <a:off x="509930" y="1763486"/>
            <a:ext cx="1655762" cy="461963"/>
          </a:xfrm>
          <a:prstGeom prst="rect">
            <a:avLst/>
          </a:prstGeom>
          <a:noFill/>
        </p:spPr>
        <p:txBody>
          <a:bodyPr>
            <a:spAutoFit/>
          </a:bodyPr>
          <a:lstStyle/>
          <a:p>
            <a:pPr>
              <a:defRPr/>
            </a:pPr>
            <a:r>
              <a:rPr lang="zh-CN" altLang="en-US" sz="2400" dirty="0">
                <a:latin typeface="+mn-ea"/>
                <a:ea typeface="+mn-ea"/>
              </a:rPr>
              <a:t>例</a:t>
            </a:r>
            <a:r>
              <a:rPr lang="en-US" altLang="zh-CN" sz="2400" dirty="0">
                <a:latin typeface="+mn-ea"/>
                <a:ea typeface="+mn-ea"/>
              </a:rPr>
              <a:t>4-1</a:t>
            </a:r>
            <a:endParaRPr lang="zh-CN" altLang="en-US" sz="2400" dirty="0">
              <a:latin typeface="+mn-ea"/>
              <a:ea typeface="+mn-ea"/>
            </a:endParaRPr>
          </a:p>
        </p:txBody>
      </p:sp>
    </p:spTree>
    <p:extLst>
      <p:ext uri="{BB962C8B-B14F-4D97-AF65-F5344CB8AC3E}">
        <p14:creationId xmlns:p14="http://schemas.microsoft.com/office/powerpoint/2010/main" val="161224159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F1D5A-81D7-4588-A687-0130737AB1F9}"/>
              </a:ext>
            </a:extLst>
          </p:cNvPr>
          <p:cNvSpPr>
            <a:spLocks noGrp="1"/>
          </p:cNvSpPr>
          <p:nvPr>
            <p:ph type="title"/>
          </p:nvPr>
        </p:nvSpPr>
        <p:spPr/>
        <p:txBody>
          <a:bodyPr/>
          <a:lstStyle/>
          <a:p>
            <a:r>
              <a:rPr lang="zh-CN" altLang="en-US" sz="3600" dirty="0">
                <a:latin typeface="+mn-ea"/>
                <a:ea typeface="+mn-ea"/>
              </a:rPr>
              <a:t>线性反馈移位寄存器的一元多项式表示</a:t>
            </a:r>
            <a:endParaRPr lang="zh-CN" altLang="en-US" dirty="0"/>
          </a:p>
        </p:txBody>
      </p:sp>
      <p:sp>
        <p:nvSpPr>
          <p:cNvPr id="3" name="内容占位符 2">
            <a:extLst>
              <a:ext uri="{FF2B5EF4-FFF2-40B4-BE49-F238E27FC236}">
                <a16:creationId xmlns:a16="http://schemas.microsoft.com/office/drawing/2014/main" id="{228FDB27-25FA-4E03-B43D-61F2466C1B8F}"/>
              </a:ext>
            </a:extLst>
          </p:cNvPr>
          <p:cNvSpPr>
            <a:spLocks noGrp="1"/>
          </p:cNvSpPr>
          <p:nvPr>
            <p:ph idx="1"/>
          </p:nvPr>
        </p:nvSpPr>
        <p:spPr>
          <a:xfrm>
            <a:off x="3581400" y="1219200"/>
            <a:ext cx="8001000" cy="2667000"/>
          </a:xfrm>
        </p:spPr>
        <p:txBody>
          <a:bodyPr/>
          <a:lstStyle/>
          <a:p>
            <a:endParaRPr lang="zh-CN" altLang="en-US"/>
          </a:p>
        </p:txBody>
      </p:sp>
      <p:sp>
        <p:nvSpPr>
          <p:cNvPr id="4" name="日期占位符 3">
            <a:extLst>
              <a:ext uri="{FF2B5EF4-FFF2-40B4-BE49-F238E27FC236}">
                <a16:creationId xmlns:a16="http://schemas.microsoft.com/office/drawing/2014/main" id="{80A4CDE0-2DE5-454C-8562-59C367B5F9AF}"/>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E556FE92-875E-4761-8BAD-B58102B25047}"/>
              </a:ext>
            </a:extLst>
          </p:cNvPr>
          <p:cNvSpPr>
            <a:spLocks noGrp="1"/>
          </p:cNvSpPr>
          <p:nvPr>
            <p:ph type="sldNum" sz="quarter" idx="11"/>
          </p:nvPr>
        </p:nvSpPr>
        <p:spPr/>
        <p:txBody>
          <a:bodyPr/>
          <a:lstStyle/>
          <a:p>
            <a:fld id="{A420A89F-6092-44FA-AA4D-72ED0B6A316D}" type="slidenum">
              <a:rPr lang="en-US" altLang="zh-CN" smtClean="0"/>
              <a:pPr/>
              <a:t>15</a:t>
            </a:fld>
            <a:endParaRPr lang="en-US" altLang="zh-CN"/>
          </a:p>
        </p:txBody>
      </p:sp>
      <p:sp>
        <p:nvSpPr>
          <p:cNvPr id="6" name="文本框 5">
            <a:extLst>
              <a:ext uri="{FF2B5EF4-FFF2-40B4-BE49-F238E27FC236}">
                <a16:creationId xmlns:a16="http://schemas.microsoft.com/office/drawing/2014/main" id="{702D1A41-0F61-4062-9B8C-21E692DACF69}"/>
              </a:ext>
            </a:extLst>
          </p:cNvPr>
          <p:cNvSpPr txBox="1"/>
          <p:nvPr/>
        </p:nvSpPr>
        <p:spPr>
          <a:xfrm>
            <a:off x="720725" y="1390650"/>
            <a:ext cx="1512888" cy="461963"/>
          </a:xfrm>
          <a:prstGeom prst="rect">
            <a:avLst/>
          </a:prstGeom>
          <a:noFill/>
        </p:spPr>
        <p:txBody>
          <a:bodyPr>
            <a:spAutoFit/>
          </a:bodyPr>
          <a:lstStyle/>
          <a:p>
            <a:pPr>
              <a:defRPr/>
            </a:pPr>
            <a:r>
              <a:rPr lang="zh-CN" altLang="en-US" sz="2400" dirty="0">
                <a:latin typeface="+mn-ea"/>
                <a:ea typeface="+mn-ea"/>
              </a:rPr>
              <a:t>定义</a:t>
            </a:r>
            <a:r>
              <a:rPr lang="en-US" altLang="zh-CN" sz="2400" dirty="0">
                <a:latin typeface="+mn-ea"/>
                <a:ea typeface="+mn-ea"/>
              </a:rPr>
              <a:t>4-4</a:t>
            </a:r>
            <a:endParaRPr lang="zh-CN" altLang="en-US" sz="2400" dirty="0">
              <a:latin typeface="+mn-ea"/>
              <a:ea typeface="+mn-ea"/>
            </a:endParaRPr>
          </a:p>
        </p:txBody>
      </p:sp>
      <p:grpSp>
        <p:nvGrpSpPr>
          <p:cNvPr id="7" name="组合 16">
            <a:extLst>
              <a:ext uri="{FF2B5EF4-FFF2-40B4-BE49-F238E27FC236}">
                <a16:creationId xmlns:a16="http://schemas.microsoft.com/office/drawing/2014/main" id="{7DB8DEAD-8131-421F-8B1A-1517CDDC623B}"/>
              </a:ext>
            </a:extLst>
          </p:cNvPr>
          <p:cNvGrpSpPr>
            <a:grpSpLocks/>
          </p:cNvGrpSpPr>
          <p:nvPr/>
        </p:nvGrpSpPr>
        <p:grpSpPr bwMode="auto">
          <a:xfrm>
            <a:off x="1116013" y="2051050"/>
            <a:ext cx="7559675" cy="830263"/>
            <a:chOff x="827584" y="1916832"/>
            <a:chExt cx="7560766" cy="830997"/>
          </a:xfrm>
        </p:grpSpPr>
        <p:sp>
          <p:nvSpPr>
            <p:cNvPr id="8" name="文本框 4">
              <a:extLst>
                <a:ext uri="{FF2B5EF4-FFF2-40B4-BE49-F238E27FC236}">
                  <a16:creationId xmlns:a16="http://schemas.microsoft.com/office/drawing/2014/main" id="{F480D660-2C50-42FB-A702-BA46899A8A3D}"/>
                </a:ext>
              </a:extLst>
            </p:cNvPr>
            <p:cNvSpPr txBox="1">
              <a:spLocks noChangeArrowheads="1"/>
            </p:cNvSpPr>
            <p:nvPr/>
          </p:nvSpPr>
          <p:spPr bwMode="auto">
            <a:xfrm>
              <a:off x="827584" y="1916832"/>
              <a:ext cx="75607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若    次不可约多项式      的阶为         ，则称      是   次本原多项式。</a:t>
              </a:r>
            </a:p>
          </p:txBody>
        </p:sp>
        <p:graphicFrame>
          <p:nvGraphicFramePr>
            <p:cNvPr id="9" name="对象 6">
              <a:extLst>
                <a:ext uri="{FF2B5EF4-FFF2-40B4-BE49-F238E27FC236}">
                  <a16:creationId xmlns:a16="http://schemas.microsoft.com/office/drawing/2014/main" id="{92104E75-DF6D-4509-9544-542F306CD7C2}"/>
                </a:ext>
              </a:extLst>
            </p:cNvPr>
            <p:cNvGraphicFramePr>
              <a:graphicFrameLocks noChangeAspect="1"/>
            </p:cNvGraphicFramePr>
            <p:nvPr/>
          </p:nvGraphicFramePr>
          <p:xfrm>
            <a:off x="1259632" y="1998710"/>
            <a:ext cx="324036" cy="281170"/>
          </p:xfrm>
          <a:graphic>
            <a:graphicData uri="http://schemas.openxmlformats.org/presentationml/2006/ole">
              <mc:AlternateContent xmlns:mc="http://schemas.openxmlformats.org/markup-compatibility/2006">
                <mc:Choice xmlns:v="urn:schemas-microsoft-com:vml" Requires="v">
                  <p:oleObj spid="_x0000_s156755" name="Equation" r:id="rId3" imgW="127000" imgH="139700" progId="Equation.DSMT4">
                    <p:embed/>
                  </p:oleObj>
                </mc:Choice>
                <mc:Fallback>
                  <p:oleObj name="Equation" r:id="rId3" imgW="127000" imgH="139700" progId="Equation.DSMT4">
                    <p:embed/>
                    <p:pic>
                      <p:nvPicPr>
                        <p:cNvPr id="44055" name="对象 6">
                          <a:extLst>
                            <a:ext uri="{FF2B5EF4-FFF2-40B4-BE49-F238E27FC236}">
                              <a16:creationId xmlns:a16="http://schemas.microsoft.com/office/drawing/2014/main" id="{C8963A24-7BD3-4059-93B8-E9D54AA56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998710"/>
                          <a:ext cx="324036" cy="28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8">
              <a:extLst>
                <a:ext uri="{FF2B5EF4-FFF2-40B4-BE49-F238E27FC236}">
                  <a16:creationId xmlns:a16="http://schemas.microsoft.com/office/drawing/2014/main" id="{74AF8BBA-8526-474C-A0DE-C81C129A1B7D}"/>
                </a:ext>
              </a:extLst>
            </p:cNvPr>
            <p:cNvGraphicFramePr>
              <a:graphicFrameLocks noChangeAspect="1"/>
            </p:cNvGraphicFramePr>
            <p:nvPr/>
          </p:nvGraphicFramePr>
          <p:xfrm>
            <a:off x="3707904" y="2028963"/>
            <a:ext cx="504056" cy="303367"/>
          </p:xfrm>
          <a:graphic>
            <a:graphicData uri="http://schemas.openxmlformats.org/presentationml/2006/ole">
              <mc:AlternateContent xmlns:mc="http://schemas.openxmlformats.org/markup-compatibility/2006">
                <mc:Choice xmlns:v="urn:schemas-microsoft-com:vml" Requires="v">
                  <p:oleObj spid="_x0000_s156756" name="Equation" r:id="rId5" imgW="343049" imgH="203288" progId="Equation.DSMT4">
                    <p:embed/>
                  </p:oleObj>
                </mc:Choice>
                <mc:Fallback>
                  <p:oleObj name="Equation" r:id="rId5" imgW="343049" imgH="203288" progId="Equation.DSMT4">
                    <p:embed/>
                    <p:pic>
                      <p:nvPicPr>
                        <p:cNvPr id="44056" name="对象 8">
                          <a:extLst>
                            <a:ext uri="{FF2B5EF4-FFF2-40B4-BE49-F238E27FC236}">
                              <a16:creationId xmlns:a16="http://schemas.microsoft.com/office/drawing/2014/main" id="{232A5C7E-45E4-42A8-B0FD-0067D6B79C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904" y="2028963"/>
                          <a:ext cx="504056" cy="30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a:extLst>
                <a:ext uri="{FF2B5EF4-FFF2-40B4-BE49-F238E27FC236}">
                  <a16:creationId xmlns:a16="http://schemas.microsoft.com/office/drawing/2014/main" id="{D34C15FA-871B-493B-AF66-D58FBB27F854}"/>
                </a:ext>
              </a:extLst>
            </p:cNvPr>
            <p:cNvGraphicFramePr>
              <a:graphicFrameLocks noChangeAspect="1"/>
            </p:cNvGraphicFramePr>
            <p:nvPr/>
          </p:nvGraphicFramePr>
          <p:xfrm>
            <a:off x="5132446" y="1952836"/>
            <a:ext cx="719181" cy="345207"/>
          </p:xfrm>
          <a:graphic>
            <a:graphicData uri="http://schemas.openxmlformats.org/presentationml/2006/ole">
              <mc:AlternateContent xmlns:mc="http://schemas.openxmlformats.org/markup-compatibility/2006">
                <mc:Choice xmlns:v="urn:schemas-microsoft-com:vml" Requires="v">
                  <p:oleObj spid="_x0000_s156757" name="Equation" r:id="rId7" imgW="393871" imgH="190583" progId="Equation.DSMT4">
                    <p:embed/>
                  </p:oleObj>
                </mc:Choice>
                <mc:Fallback>
                  <p:oleObj name="Equation" r:id="rId7" imgW="393871" imgH="190583" progId="Equation.DSMT4">
                    <p:embed/>
                    <p:pic>
                      <p:nvPicPr>
                        <p:cNvPr id="44057" name="对象 10">
                          <a:extLst>
                            <a:ext uri="{FF2B5EF4-FFF2-40B4-BE49-F238E27FC236}">
                              <a16:creationId xmlns:a16="http://schemas.microsoft.com/office/drawing/2014/main" id="{312203BA-44E9-412B-9B11-D1D7166456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2446" y="1952836"/>
                          <a:ext cx="719181" cy="345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2">
              <a:extLst>
                <a:ext uri="{FF2B5EF4-FFF2-40B4-BE49-F238E27FC236}">
                  <a16:creationId xmlns:a16="http://schemas.microsoft.com/office/drawing/2014/main" id="{51242479-F5A5-4732-889E-2CCEB15AC56E}"/>
                </a:ext>
              </a:extLst>
            </p:cNvPr>
            <p:cNvGraphicFramePr>
              <a:graphicFrameLocks noChangeAspect="1"/>
            </p:cNvGraphicFramePr>
            <p:nvPr/>
          </p:nvGraphicFramePr>
          <p:xfrm>
            <a:off x="6772114" y="1980650"/>
            <a:ext cx="527358" cy="317392"/>
          </p:xfrm>
          <a:graphic>
            <a:graphicData uri="http://schemas.openxmlformats.org/presentationml/2006/ole">
              <mc:AlternateContent xmlns:mc="http://schemas.openxmlformats.org/markup-compatibility/2006">
                <mc:Choice xmlns:v="urn:schemas-microsoft-com:vml" Requires="v">
                  <p:oleObj spid="_x0000_s156758" name="Equation" r:id="rId9" imgW="343049" imgH="203288" progId="Equation.DSMT4">
                    <p:embed/>
                  </p:oleObj>
                </mc:Choice>
                <mc:Fallback>
                  <p:oleObj name="Equation" r:id="rId9" imgW="343049" imgH="203288" progId="Equation.DSMT4">
                    <p:embed/>
                    <p:pic>
                      <p:nvPicPr>
                        <p:cNvPr id="44058" name="对象 12">
                          <a:extLst>
                            <a:ext uri="{FF2B5EF4-FFF2-40B4-BE49-F238E27FC236}">
                              <a16:creationId xmlns:a16="http://schemas.microsoft.com/office/drawing/2014/main" id="{E83C5C1D-62B9-4A6D-A320-0BA5B4E84A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2114" y="1980650"/>
                          <a:ext cx="527358" cy="31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4">
              <a:extLst>
                <a:ext uri="{FF2B5EF4-FFF2-40B4-BE49-F238E27FC236}">
                  <a16:creationId xmlns:a16="http://schemas.microsoft.com/office/drawing/2014/main" id="{65DABD0E-69FC-43DF-AD0C-1B15A8E75EBE}"/>
                </a:ext>
              </a:extLst>
            </p:cNvPr>
            <p:cNvGraphicFramePr>
              <a:graphicFrameLocks noChangeAspect="1"/>
            </p:cNvGraphicFramePr>
            <p:nvPr/>
          </p:nvGraphicFramePr>
          <p:xfrm>
            <a:off x="7577909" y="2015089"/>
            <a:ext cx="379098" cy="287483"/>
          </p:xfrm>
          <a:graphic>
            <a:graphicData uri="http://schemas.openxmlformats.org/presentationml/2006/ole">
              <mc:AlternateContent xmlns:mc="http://schemas.openxmlformats.org/markup-compatibility/2006">
                <mc:Choice xmlns:v="urn:schemas-microsoft-com:vml" Requires="v">
                  <p:oleObj spid="_x0000_s156759" name="Equation" r:id="rId10" imgW="127000" imgH="139700" progId="Equation.DSMT4">
                    <p:embed/>
                  </p:oleObj>
                </mc:Choice>
                <mc:Fallback>
                  <p:oleObj name="Equation" r:id="rId10" imgW="127000" imgH="139700" progId="Equation.DSMT4">
                    <p:embed/>
                    <p:pic>
                      <p:nvPicPr>
                        <p:cNvPr id="44059" name="对象 14">
                          <a:extLst>
                            <a:ext uri="{FF2B5EF4-FFF2-40B4-BE49-F238E27FC236}">
                              <a16:creationId xmlns:a16="http://schemas.microsoft.com/office/drawing/2014/main" id="{5A94DE27-1548-497B-939F-0F9FA7BBAB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7909" y="2015089"/>
                          <a:ext cx="379098" cy="287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 name="文本框 13">
            <a:extLst>
              <a:ext uri="{FF2B5EF4-FFF2-40B4-BE49-F238E27FC236}">
                <a16:creationId xmlns:a16="http://schemas.microsoft.com/office/drawing/2014/main" id="{8B56E769-00E4-47D4-927D-7B9B11F7C5C5}"/>
              </a:ext>
            </a:extLst>
          </p:cNvPr>
          <p:cNvSpPr txBox="1"/>
          <p:nvPr/>
        </p:nvSpPr>
        <p:spPr>
          <a:xfrm>
            <a:off x="720725" y="3344863"/>
            <a:ext cx="1692275" cy="461962"/>
          </a:xfrm>
          <a:prstGeom prst="rect">
            <a:avLst/>
          </a:prstGeom>
          <a:noFill/>
        </p:spPr>
        <p:txBody>
          <a:bodyPr>
            <a:spAutoFit/>
          </a:bodyPr>
          <a:lstStyle/>
          <a:p>
            <a:pPr>
              <a:defRPr/>
            </a:pPr>
            <a:r>
              <a:rPr lang="zh-CN" altLang="en-US" sz="2400" dirty="0">
                <a:latin typeface="+mn-ea"/>
                <a:ea typeface="+mn-ea"/>
              </a:rPr>
              <a:t>定理</a:t>
            </a:r>
            <a:r>
              <a:rPr lang="en-US" altLang="zh-CN" sz="2400" dirty="0">
                <a:latin typeface="+mn-ea"/>
                <a:ea typeface="+mn-ea"/>
              </a:rPr>
              <a:t>4-6</a:t>
            </a:r>
            <a:endParaRPr lang="zh-CN" altLang="en-US" sz="2400" dirty="0">
              <a:latin typeface="+mn-ea"/>
              <a:ea typeface="+mn-ea"/>
            </a:endParaRPr>
          </a:p>
        </p:txBody>
      </p:sp>
      <p:grpSp>
        <p:nvGrpSpPr>
          <p:cNvPr id="15" name="组合 27">
            <a:extLst>
              <a:ext uri="{FF2B5EF4-FFF2-40B4-BE49-F238E27FC236}">
                <a16:creationId xmlns:a16="http://schemas.microsoft.com/office/drawing/2014/main" id="{F2081EB3-6F02-46B5-9CA1-F0D244798495}"/>
              </a:ext>
            </a:extLst>
          </p:cNvPr>
          <p:cNvGrpSpPr>
            <a:grpSpLocks/>
          </p:cNvGrpSpPr>
          <p:nvPr/>
        </p:nvGrpSpPr>
        <p:grpSpPr bwMode="auto">
          <a:xfrm>
            <a:off x="1116013" y="4076700"/>
            <a:ext cx="7232650" cy="831850"/>
            <a:chOff x="1156014" y="3530855"/>
            <a:chExt cx="7232336" cy="830997"/>
          </a:xfrm>
        </p:grpSpPr>
        <p:sp>
          <p:nvSpPr>
            <p:cNvPr id="16" name="文本框 17">
              <a:extLst>
                <a:ext uri="{FF2B5EF4-FFF2-40B4-BE49-F238E27FC236}">
                  <a16:creationId xmlns:a16="http://schemas.microsoft.com/office/drawing/2014/main" id="{3CBC1003-FE91-48F8-A025-68F75D07080F}"/>
                </a:ext>
              </a:extLst>
            </p:cNvPr>
            <p:cNvSpPr txBox="1">
              <a:spLocks noChangeArrowheads="1"/>
            </p:cNvSpPr>
            <p:nvPr/>
          </p:nvSpPr>
          <p:spPr bwMode="auto">
            <a:xfrm>
              <a:off x="1156014" y="3530855"/>
              <a:ext cx="723233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 设                  ，   为    序列的充要条件是      为本原多项式。</a:t>
              </a:r>
            </a:p>
          </p:txBody>
        </p:sp>
        <p:graphicFrame>
          <p:nvGraphicFramePr>
            <p:cNvPr id="17" name="对象 19">
              <a:extLst>
                <a:ext uri="{FF2B5EF4-FFF2-40B4-BE49-F238E27FC236}">
                  <a16:creationId xmlns:a16="http://schemas.microsoft.com/office/drawing/2014/main" id="{5C110705-6686-4FA5-92D3-9B0CA1E1C113}"/>
                </a:ext>
              </a:extLst>
            </p:cNvPr>
            <p:cNvGraphicFramePr>
              <a:graphicFrameLocks noChangeAspect="1"/>
            </p:cNvGraphicFramePr>
            <p:nvPr/>
          </p:nvGraphicFramePr>
          <p:xfrm>
            <a:off x="1792330" y="3626246"/>
            <a:ext cx="1267544" cy="324780"/>
          </p:xfrm>
          <a:graphic>
            <a:graphicData uri="http://schemas.openxmlformats.org/presentationml/2006/ole">
              <mc:AlternateContent xmlns:mc="http://schemas.openxmlformats.org/markup-compatibility/2006">
                <mc:Choice xmlns:v="urn:schemas-microsoft-com:vml" Requires="v">
                  <p:oleObj spid="_x0000_s156760" name="Equation" r:id="rId11" imgW="889386" imgH="228699" progId="Equation.DSMT4">
                    <p:embed/>
                  </p:oleObj>
                </mc:Choice>
                <mc:Fallback>
                  <p:oleObj name="Equation" r:id="rId11" imgW="889386" imgH="228699" progId="Equation.DSMT4">
                    <p:embed/>
                    <p:pic>
                      <p:nvPicPr>
                        <p:cNvPr id="44050" name="对象 19">
                          <a:extLst>
                            <a:ext uri="{FF2B5EF4-FFF2-40B4-BE49-F238E27FC236}">
                              <a16:creationId xmlns:a16="http://schemas.microsoft.com/office/drawing/2014/main" id="{9C8EC8BE-A1CA-47BA-B806-73AFA8D800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92330" y="3626246"/>
                          <a:ext cx="1267544" cy="324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21">
              <a:extLst>
                <a:ext uri="{FF2B5EF4-FFF2-40B4-BE49-F238E27FC236}">
                  <a16:creationId xmlns:a16="http://schemas.microsoft.com/office/drawing/2014/main" id="{FD9A60C3-5124-4366-981D-DAA96E034C71}"/>
                </a:ext>
              </a:extLst>
            </p:cNvPr>
            <p:cNvGraphicFramePr>
              <a:graphicFrameLocks noChangeAspect="1"/>
            </p:cNvGraphicFramePr>
            <p:nvPr/>
          </p:nvGraphicFramePr>
          <p:xfrm>
            <a:off x="3297047" y="3610296"/>
            <a:ext cx="391357" cy="356680"/>
          </p:xfrm>
          <a:graphic>
            <a:graphicData uri="http://schemas.openxmlformats.org/presentationml/2006/ole">
              <mc:AlternateContent xmlns:mc="http://schemas.openxmlformats.org/markup-compatibility/2006">
                <mc:Choice xmlns:v="urn:schemas-microsoft-com:vml" Requires="v">
                  <p:oleObj spid="_x0000_s156761" name="Equation" r:id="rId13" imgW="254110" imgH="228699" progId="Equation.DSMT4">
                    <p:embed/>
                  </p:oleObj>
                </mc:Choice>
                <mc:Fallback>
                  <p:oleObj name="Equation" r:id="rId13" imgW="254110" imgH="228699" progId="Equation.DSMT4">
                    <p:embed/>
                    <p:pic>
                      <p:nvPicPr>
                        <p:cNvPr id="44051" name="对象 21">
                          <a:extLst>
                            <a:ext uri="{FF2B5EF4-FFF2-40B4-BE49-F238E27FC236}">
                              <a16:creationId xmlns:a16="http://schemas.microsoft.com/office/drawing/2014/main" id="{823D4AD9-FE73-47A3-A27C-95FC7739098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97047" y="3610296"/>
                          <a:ext cx="391357" cy="35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23">
              <a:extLst>
                <a:ext uri="{FF2B5EF4-FFF2-40B4-BE49-F238E27FC236}">
                  <a16:creationId xmlns:a16="http://schemas.microsoft.com/office/drawing/2014/main" id="{C11468B7-65AD-4BAB-8BA1-A1D8548C5177}"/>
                </a:ext>
              </a:extLst>
            </p:cNvPr>
            <p:cNvGraphicFramePr>
              <a:graphicFrameLocks noChangeAspect="1"/>
            </p:cNvGraphicFramePr>
            <p:nvPr/>
          </p:nvGraphicFramePr>
          <p:xfrm>
            <a:off x="4056887" y="3663543"/>
            <a:ext cx="313525" cy="254369"/>
          </p:xfrm>
          <a:graphic>
            <a:graphicData uri="http://schemas.openxmlformats.org/presentationml/2006/ole">
              <mc:AlternateContent xmlns:mc="http://schemas.openxmlformats.org/markup-compatibility/2006">
                <mc:Choice xmlns:v="urn:schemas-microsoft-com:vml" Requires="v">
                  <p:oleObj spid="_x0000_s156762" name="Equation" r:id="rId15" imgW="165243" imgH="139821" progId="Equation.DSMT4">
                    <p:embed/>
                  </p:oleObj>
                </mc:Choice>
                <mc:Fallback>
                  <p:oleObj name="Equation" r:id="rId15" imgW="165243" imgH="139821" progId="Equation.DSMT4">
                    <p:embed/>
                    <p:pic>
                      <p:nvPicPr>
                        <p:cNvPr id="44052" name="对象 23">
                          <a:extLst>
                            <a:ext uri="{FF2B5EF4-FFF2-40B4-BE49-F238E27FC236}">
                              <a16:creationId xmlns:a16="http://schemas.microsoft.com/office/drawing/2014/main" id="{C9B2CAB1-F272-49DF-8713-B949B94E412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56887" y="3663543"/>
                          <a:ext cx="313525" cy="25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26">
              <a:extLst>
                <a:ext uri="{FF2B5EF4-FFF2-40B4-BE49-F238E27FC236}">
                  <a16:creationId xmlns:a16="http://schemas.microsoft.com/office/drawing/2014/main" id="{483BE1D5-DE14-402B-A5C0-A37375EE0427}"/>
                </a:ext>
              </a:extLst>
            </p:cNvPr>
            <p:cNvGraphicFramePr>
              <a:graphicFrameLocks noChangeAspect="1"/>
            </p:cNvGraphicFramePr>
            <p:nvPr/>
          </p:nvGraphicFramePr>
          <p:xfrm>
            <a:off x="6804248" y="3610296"/>
            <a:ext cx="499761" cy="300782"/>
          </p:xfrm>
          <a:graphic>
            <a:graphicData uri="http://schemas.openxmlformats.org/presentationml/2006/ole">
              <mc:AlternateContent xmlns:mc="http://schemas.openxmlformats.org/markup-compatibility/2006">
                <mc:Choice xmlns:v="urn:schemas-microsoft-com:vml" Requires="v">
                  <p:oleObj spid="_x0000_s156763" name="Equation" r:id="rId17" imgW="343049" imgH="203288" progId="Equation.DSMT4">
                    <p:embed/>
                  </p:oleObj>
                </mc:Choice>
                <mc:Fallback>
                  <p:oleObj name="Equation" r:id="rId17" imgW="343049" imgH="203288" progId="Equation.DSMT4">
                    <p:embed/>
                    <p:pic>
                      <p:nvPicPr>
                        <p:cNvPr id="44053" name="对象 26">
                          <a:extLst>
                            <a:ext uri="{FF2B5EF4-FFF2-40B4-BE49-F238E27FC236}">
                              <a16:creationId xmlns:a16="http://schemas.microsoft.com/office/drawing/2014/main" id="{64C41EE0-FB2D-4249-B012-1A9C973F2E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248" y="3610296"/>
                          <a:ext cx="499761" cy="300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63343132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00FD1-F3CE-4FD2-9A30-07E88902F4CD}"/>
              </a:ext>
            </a:extLst>
          </p:cNvPr>
          <p:cNvSpPr>
            <a:spLocks noGrp="1"/>
          </p:cNvSpPr>
          <p:nvPr>
            <p:ph type="title"/>
          </p:nvPr>
        </p:nvSpPr>
        <p:spPr/>
        <p:txBody>
          <a:bodyPr/>
          <a:lstStyle/>
          <a:p>
            <a:r>
              <a:rPr lang="zh-CN" altLang="en-US" sz="3600" dirty="0">
                <a:latin typeface="+mn-ea"/>
                <a:ea typeface="+mn-ea"/>
              </a:rPr>
              <a:t>线性反馈移位寄存器的一元多项式表示</a:t>
            </a:r>
            <a:endParaRPr lang="zh-CN" altLang="en-US" dirty="0"/>
          </a:p>
        </p:txBody>
      </p:sp>
      <p:sp>
        <p:nvSpPr>
          <p:cNvPr id="3" name="内容占位符 2">
            <a:extLst>
              <a:ext uri="{FF2B5EF4-FFF2-40B4-BE49-F238E27FC236}">
                <a16:creationId xmlns:a16="http://schemas.microsoft.com/office/drawing/2014/main" id="{426A03F4-2B78-4C26-B242-B1A694F4D457}"/>
              </a:ext>
            </a:extLst>
          </p:cNvPr>
          <p:cNvSpPr>
            <a:spLocks noGrp="1"/>
          </p:cNvSpPr>
          <p:nvPr>
            <p:ph idx="1"/>
          </p:nvPr>
        </p:nvSpPr>
        <p:spPr>
          <a:xfrm>
            <a:off x="203200" y="4860087"/>
            <a:ext cx="11785600" cy="1066336"/>
          </a:xfrm>
        </p:spPr>
        <p:txBody>
          <a:bodyPr/>
          <a:lstStyle/>
          <a:p>
            <a:pPr marL="483234">
              <a:lnSpc>
                <a:spcPct val="100000"/>
              </a:lnSpc>
            </a:pPr>
            <a:r>
              <a:rPr lang="zh-CN" altLang="en-US" sz="2800" b="1" dirty="0">
                <a:latin typeface="Noto Sans SC"/>
                <a:cs typeface="Noto Sans SC"/>
              </a:rPr>
              <a:t>对于任意的正整数</a:t>
            </a:r>
            <a:r>
              <a:rPr lang="en-US" altLang="zh-CN" sz="2800" b="1" spc="-10" dirty="0">
                <a:latin typeface="Times New Roman"/>
                <a:cs typeface="Times New Roman"/>
              </a:rPr>
              <a:t>n</a:t>
            </a:r>
            <a:r>
              <a:rPr lang="zh-CN" altLang="en-US" sz="2800" b="1" spc="-10" dirty="0">
                <a:latin typeface="Noto Sans SC"/>
                <a:cs typeface="Noto Sans SC"/>
              </a:rPr>
              <a:t>，</a:t>
            </a:r>
            <a:r>
              <a:rPr lang="zh-CN" altLang="en-US" sz="2800" b="1" dirty="0">
                <a:solidFill>
                  <a:srgbClr val="FF0000"/>
                </a:solidFill>
                <a:latin typeface="Noto Sans SC"/>
                <a:cs typeface="Noto Sans SC"/>
              </a:rPr>
              <a:t>至少存在一个</a:t>
            </a:r>
            <a:r>
              <a:rPr lang="en-US" altLang="zh-CN" sz="2800" b="1" spc="-25" dirty="0">
                <a:latin typeface="Times New Roman"/>
                <a:cs typeface="Times New Roman"/>
              </a:rPr>
              <a:t>n</a:t>
            </a:r>
            <a:r>
              <a:rPr lang="zh-CN" altLang="en-US" sz="2800" b="1" dirty="0">
                <a:latin typeface="Noto Sans SC"/>
                <a:cs typeface="Noto Sans SC"/>
              </a:rPr>
              <a:t>次本原多项式。所以对于任意的</a:t>
            </a:r>
            <a:r>
              <a:rPr lang="en-US" altLang="zh-CN" sz="2800" b="1" spc="-25" dirty="0">
                <a:latin typeface="Times New Roman"/>
                <a:cs typeface="Times New Roman"/>
              </a:rPr>
              <a:t>n</a:t>
            </a:r>
            <a:r>
              <a:rPr lang="zh-CN" altLang="en-US" sz="2800" b="1" spc="-50" dirty="0">
                <a:latin typeface="Noto Sans SC"/>
                <a:cs typeface="Noto Sans SC"/>
              </a:rPr>
              <a:t>级</a:t>
            </a:r>
            <a:r>
              <a:rPr lang="zh-CN" altLang="en-US" sz="2800" b="1" u="sng" dirty="0">
                <a:uFill>
                  <a:solidFill>
                    <a:srgbClr val="5B9BD4"/>
                  </a:solidFill>
                </a:uFill>
                <a:latin typeface="Times New Roman"/>
                <a:cs typeface="Times New Roman"/>
              </a:rPr>
              <a:t>	</a:t>
            </a:r>
            <a:r>
              <a:rPr lang="en-US" altLang="zh-CN" sz="2800" b="1" u="sng" spc="-10" dirty="0">
                <a:uFill>
                  <a:solidFill>
                    <a:srgbClr val="5B9BD4"/>
                  </a:solidFill>
                </a:uFill>
                <a:latin typeface="Times New Roman"/>
                <a:cs typeface="Times New Roman"/>
              </a:rPr>
              <a:t>LFSR</a:t>
            </a:r>
            <a:r>
              <a:rPr lang="zh-CN" altLang="en-US" sz="2800" b="1" u="sng" spc="-10" dirty="0">
                <a:uFill>
                  <a:solidFill>
                    <a:srgbClr val="5B9BD4"/>
                  </a:solidFill>
                </a:uFill>
                <a:latin typeface="Noto Sans SC"/>
                <a:cs typeface="Noto Sans SC"/>
              </a:rPr>
              <a:t>，</a:t>
            </a:r>
            <a:r>
              <a:rPr lang="zh-CN" altLang="en-US" sz="2800" b="1" u="sng" dirty="0">
                <a:uFill>
                  <a:solidFill>
                    <a:srgbClr val="5B9BD4"/>
                  </a:solidFill>
                </a:uFill>
                <a:latin typeface="Noto Sans SC"/>
                <a:cs typeface="Noto Sans SC"/>
              </a:rPr>
              <a:t>至少存在一种连接方式使其输出序列为</a:t>
            </a:r>
            <a:r>
              <a:rPr lang="en-US" altLang="zh-CN" sz="2800" b="1" u="sng" dirty="0">
                <a:uFill>
                  <a:solidFill>
                    <a:srgbClr val="5B9BD4"/>
                  </a:solidFill>
                </a:uFill>
                <a:latin typeface="Times New Roman"/>
                <a:cs typeface="Times New Roman"/>
              </a:rPr>
              <a:t>m</a:t>
            </a:r>
            <a:r>
              <a:rPr lang="zh-CN" altLang="en-US" sz="2800" b="1" u="sng" dirty="0">
                <a:uFill>
                  <a:solidFill>
                    <a:srgbClr val="5B9BD4"/>
                  </a:solidFill>
                </a:uFill>
                <a:latin typeface="Noto Sans SC"/>
                <a:cs typeface="Noto Sans SC"/>
              </a:rPr>
              <a:t>序</a:t>
            </a:r>
            <a:r>
              <a:rPr lang="zh-CN" altLang="en-US" sz="2800" b="1" u="sng" spc="-50" dirty="0">
                <a:uFill>
                  <a:solidFill>
                    <a:srgbClr val="5B9BD4"/>
                  </a:solidFill>
                </a:uFill>
                <a:latin typeface="Noto Sans SC"/>
                <a:cs typeface="Noto Sans SC"/>
              </a:rPr>
              <a:t>列</a:t>
            </a:r>
            <a:endParaRPr lang="zh-CN" altLang="en-US" dirty="0"/>
          </a:p>
        </p:txBody>
      </p:sp>
      <p:sp>
        <p:nvSpPr>
          <p:cNvPr id="4" name="日期占位符 3">
            <a:extLst>
              <a:ext uri="{FF2B5EF4-FFF2-40B4-BE49-F238E27FC236}">
                <a16:creationId xmlns:a16="http://schemas.microsoft.com/office/drawing/2014/main" id="{2C439F8E-8DDB-4CA2-A355-76AA259936D3}"/>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dirty="0"/>
          </a:p>
        </p:txBody>
      </p:sp>
      <p:sp>
        <p:nvSpPr>
          <p:cNvPr id="5" name="灯片编号占位符 4">
            <a:extLst>
              <a:ext uri="{FF2B5EF4-FFF2-40B4-BE49-F238E27FC236}">
                <a16:creationId xmlns:a16="http://schemas.microsoft.com/office/drawing/2014/main" id="{EF8D7B7C-B08F-4A57-AF69-EF147BE422FB}"/>
              </a:ext>
            </a:extLst>
          </p:cNvPr>
          <p:cNvSpPr>
            <a:spLocks noGrp="1"/>
          </p:cNvSpPr>
          <p:nvPr>
            <p:ph type="sldNum" sz="quarter" idx="11"/>
          </p:nvPr>
        </p:nvSpPr>
        <p:spPr/>
        <p:txBody>
          <a:bodyPr/>
          <a:lstStyle/>
          <a:p>
            <a:fld id="{A420A89F-6092-44FA-AA4D-72ED0B6A316D}" type="slidenum">
              <a:rPr lang="en-US" altLang="zh-CN" smtClean="0"/>
              <a:pPr/>
              <a:t>16</a:t>
            </a:fld>
            <a:endParaRPr lang="en-US" altLang="zh-CN"/>
          </a:p>
        </p:txBody>
      </p:sp>
      <p:sp>
        <p:nvSpPr>
          <p:cNvPr id="6" name="文本框 5">
            <a:extLst>
              <a:ext uri="{FF2B5EF4-FFF2-40B4-BE49-F238E27FC236}">
                <a16:creationId xmlns:a16="http://schemas.microsoft.com/office/drawing/2014/main" id="{46010C73-B92D-48A2-9167-B207F531EA71}"/>
              </a:ext>
            </a:extLst>
          </p:cNvPr>
          <p:cNvSpPr txBox="1"/>
          <p:nvPr/>
        </p:nvSpPr>
        <p:spPr>
          <a:xfrm>
            <a:off x="720725" y="1216025"/>
            <a:ext cx="1692275" cy="461963"/>
          </a:xfrm>
          <a:prstGeom prst="rect">
            <a:avLst/>
          </a:prstGeom>
          <a:noFill/>
        </p:spPr>
        <p:txBody>
          <a:bodyPr>
            <a:spAutoFit/>
          </a:bodyPr>
          <a:lstStyle/>
          <a:p>
            <a:pPr>
              <a:defRPr/>
            </a:pPr>
            <a:r>
              <a:rPr lang="zh-CN" altLang="en-US" sz="2400" dirty="0">
                <a:latin typeface="+mn-ea"/>
                <a:ea typeface="+mn-ea"/>
              </a:rPr>
              <a:t>定理</a:t>
            </a:r>
            <a:r>
              <a:rPr lang="en-US" altLang="zh-CN" sz="2400" dirty="0">
                <a:latin typeface="+mn-ea"/>
                <a:ea typeface="+mn-ea"/>
              </a:rPr>
              <a:t>4-6</a:t>
            </a:r>
            <a:endParaRPr lang="zh-CN" altLang="en-US" sz="2400" dirty="0">
              <a:latin typeface="+mn-ea"/>
              <a:ea typeface="+mn-ea"/>
            </a:endParaRPr>
          </a:p>
        </p:txBody>
      </p:sp>
      <p:sp>
        <p:nvSpPr>
          <p:cNvPr id="7" name="文本框 4">
            <a:extLst>
              <a:ext uri="{FF2B5EF4-FFF2-40B4-BE49-F238E27FC236}">
                <a16:creationId xmlns:a16="http://schemas.microsoft.com/office/drawing/2014/main" id="{705D728E-C3E7-4090-814D-F7319CEC982E}"/>
              </a:ext>
            </a:extLst>
          </p:cNvPr>
          <p:cNvSpPr txBox="1">
            <a:spLocks noChangeArrowheads="1"/>
          </p:cNvSpPr>
          <p:nvPr/>
        </p:nvSpPr>
        <p:spPr bwMode="auto">
          <a:xfrm>
            <a:off x="1116013" y="1752600"/>
            <a:ext cx="1368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t>证明：</a:t>
            </a:r>
          </a:p>
        </p:txBody>
      </p:sp>
      <p:grpSp>
        <p:nvGrpSpPr>
          <p:cNvPr id="8" name="组合 38">
            <a:extLst>
              <a:ext uri="{FF2B5EF4-FFF2-40B4-BE49-F238E27FC236}">
                <a16:creationId xmlns:a16="http://schemas.microsoft.com/office/drawing/2014/main" id="{8A3CDF31-5070-4E82-9488-3CFC66EDC15F}"/>
              </a:ext>
            </a:extLst>
          </p:cNvPr>
          <p:cNvGrpSpPr>
            <a:grpSpLocks/>
          </p:cNvGrpSpPr>
          <p:nvPr/>
        </p:nvGrpSpPr>
        <p:grpSpPr bwMode="auto">
          <a:xfrm>
            <a:off x="738188" y="2420938"/>
            <a:ext cx="7667625" cy="2308324"/>
            <a:chOff x="723618" y="2348880"/>
            <a:chExt cx="7668344" cy="2308423"/>
          </a:xfrm>
        </p:grpSpPr>
        <p:sp>
          <p:nvSpPr>
            <p:cNvPr id="9" name="文本框 8">
              <a:extLst>
                <a:ext uri="{FF2B5EF4-FFF2-40B4-BE49-F238E27FC236}">
                  <a16:creationId xmlns:a16="http://schemas.microsoft.com/office/drawing/2014/main" id="{650CEB42-ED6C-4310-8F22-4E9A3CE17DCE}"/>
                </a:ext>
              </a:extLst>
            </p:cNvPr>
            <p:cNvSpPr txBox="1"/>
            <p:nvPr/>
          </p:nvSpPr>
          <p:spPr>
            <a:xfrm>
              <a:off x="723618" y="2348880"/>
              <a:ext cx="7668344" cy="2308423"/>
            </a:xfrm>
            <a:prstGeom prst="rect">
              <a:avLst/>
            </a:prstGeom>
            <a:noFill/>
          </p:spPr>
          <p:txBody>
            <a:bodyPr>
              <a:spAutoFit/>
            </a:bodyPr>
            <a:lstStyle/>
            <a:p>
              <a:pPr>
                <a:defRPr/>
              </a:pPr>
              <a:r>
                <a:rPr lang="en-US" altLang="zh-CN" sz="2400" dirty="0">
                  <a:latin typeface="+mn-ea"/>
                  <a:ea typeface="+mn-ea"/>
                </a:rPr>
                <a:t>    </a:t>
              </a:r>
              <a:r>
                <a:rPr lang="zh-CN" altLang="en-US" sz="2400" dirty="0">
                  <a:latin typeface="宋体" panose="02010600030101010101" pitchFamily="2" charset="-122"/>
                </a:rPr>
                <a:t>若    是本原多项式，则其阶为     ，由定理</a:t>
              </a:r>
              <a:r>
                <a:rPr lang="en-US" altLang="zh-CN" sz="2400" dirty="0">
                  <a:latin typeface="宋体" panose="02010600030101010101" pitchFamily="2" charset="-122"/>
                </a:rPr>
                <a:t>4-4</a:t>
              </a:r>
              <a:r>
                <a:rPr lang="zh-CN" altLang="en-US" sz="2400" dirty="0">
                  <a:latin typeface="宋体" panose="02010600030101010101" pitchFamily="2" charset="-122"/>
                </a:rPr>
                <a:t>得    的周期等于     ，即    为   序列。</a:t>
              </a:r>
            </a:p>
            <a:p>
              <a:pPr>
                <a:defRPr/>
              </a:pPr>
              <a:r>
                <a:rPr lang="zh-CN" altLang="en-US" sz="2400" dirty="0">
                  <a:latin typeface="宋体" panose="02010600030101010101" pitchFamily="2" charset="-122"/>
                </a:rPr>
                <a:t>    反之，若   为   序列，即其周期等于     ，由定理</a:t>
              </a:r>
              <a:r>
                <a:rPr lang="en-US" altLang="zh-CN" sz="2400" dirty="0">
                  <a:latin typeface="宋体" panose="02010600030101010101" pitchFamily="2" charset="-122"/>
                </a:rPr>
                <a:t>4-5</a:t>
              </a:r>
              <a:r>
                <a:rPr lang="zh-CN" altLang="en-US" sz="2400" dirty="0">
                  <a:latin typeface="宋体" panose="02010600030101010101" pitchFamily="2" charset="-122"/>
                </a:rPr>
                <a:t>知    是不可约多项式。由定理</a:t>
              </a:r>
              <a:r>
                <a:rPr lang="en-US" altLang="zh-CN" sz="2400" dirty="0">
                  <a:latin typeface="宋体" panose="02010600030101010101" pitchFamily="2" charset="-122"/>
                </a:rPr>
                <a:t>4-3</a:t>
              </a:r>
              <a:r>
                <a:rPr lang="zh-CN" altLang="en-US" sz="2400" dirty="0">
                  <a:latin typeface="宋体" panose="02010600030101010101" pitchFamily="2" charset="-122"/>
                </a:rPr>
                <a:t>知   的周期</a:t>
              </a:r>
              <a:endParaRPr lang="en-US" altLang="zh-CN" sz="2400" dirty="0">
                <a:latin typeface="宋体" panose="02010600030101010101" pitchFamily="2" charset="-122"/>
              </a:endParaRPr>
            </a:p>
            <a:p>
              <a:pPr>
                <a:defRPr/>
              </a:pPr>
              <a:r>
                <a:rPr lang="zh-CN" altLang="en-US" sz="2400" dirty="0">
                  <a:latin typeface="宋体" panose="02010600030101010101" pitchFamily="2" charset="-122"/>
                </a:rPr>
                <a:t>     整除   的阶，而    的阶不超过     ，所以   的阶为      ，即    是本原多项式</a:t>
              </a:r>
              <a:r>
                <a:rPr lang="zh-CN" altLang="en-US" dirty="0">
                  <a:latin typeface="宋体" panose="02010600030101010101" pitchFamily="2" charset="-122"/>
                </a:rPr>
                <a:t>。</a:t>
              </a:r>
            </a:p>
          </p:txBody>
        </p:sp>
        <p:graphicFrame>
          <p:nvGraphicFramePr>
            <p:cNvPr id="10" name="对象 7">
              <a:extLst>
                <a:ext uri="{FF2B5EF4-FFF2-40B4-BE49-F238E27FC236}">
                  <a16:creationId xmlns:a16="http://schemas.microsoft.com/office/drawing/2014/main" id="{5E3276CE-3A59-44A1-88B7-27F47166D755}"/>
                </a:ext>
              </a:extLst>
            </p:cNvPr>
            <p:cNvGraphicFramePr>
              <a:graphicFrameLocks noChangeAspect="1"/>
            </p:cNvGraphicFramePr>
            <p:nvPr/>
          </p:nvGraphicFramePr>
          <p:xfrm>
            <a:off x="1799692" y="2469149"/>
            <a:ext cx="468052" cy="281698"/>
          </p:xfrm>
          <a:graphic>
            <a:graphicData uri="http://schemas.openxmlformats.org/presentationml/2006/ole">
              <mc:AlternateContent xmlns:mc="http://schemas.openxmlformats.org/markup-compatibility/2006">
                <mc:Choice xmlns:v="urn:schemas-microsoft-com:vml" Requires="v">
                  <p:oleObj spid="_x0000_s157878" name="Equation" r:id="rId3" imgW="343049" imgH="203288" progId="Equation.DSMT4">
                    <p:embed/>
                  </p:oleObj>
                </mc:Choice>
                <mc:Fallback>
                  <p:oleObj name="Equation" r:id="rId3" imgW="343049" imgH="203288" progId="Equation.DSMT4">
                    <p:embed/>
                    <p:pic>
                      <p:nvPicPr>
                        <p:cNvPr id="45078" name="对象 7">
                          <a:extLst>
                            <a:ext uri="{FF2B5EF4-FFF2-40B4-BE49-F238E27FC236}">
                              <a16:creationId xmlns:a16="http://schemas.microsoft.com/office/drawing/2014/main" id="{B8840736-F925-46CD-9F89-F55A33202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692" y="2469149"/>
                          <a:ext cx="468052" cy="2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9">
              <a:extLst>
                <a:ext uri="{FF2B5EF4-FFF2-40B4-BE49-F238E27FC236}">
                  <a16:creationId xmlns:a16="http://schemas.microsoft.com/office/drawing/2014/main" id="{8DDE537E-C255-4438-88A3-AAE49756B722}"/>
                </a:ext>
              </a:extLst>
            </p:cNvPr>
            <p:cNvGraphicFramePr>
              <a:graphicFrameLocks noChangeAspect="1"/>
            </p:cNvGraphicFramePr>
            <p:nvPr/>
          </p:nvGraphicFramePr>
          <p:xfrm>
            <a:off x="5796136" y="2420888"/>
            <a:ext cx="592417" cy="284360"/>
          </p:xfrm>
          <a:graphic>
            <a:graphicData uri="http://schemas.openxmlformats.org/presentationml/2006/ole">
              <mc:AlternateContent xmlns:mc="http://schemas.openxmlformats.org/markup-compatibility/2006">
                <mc:Choice xmlns:v="urn:schemas-microsoft-com:vml" Requires="v">
                  <p:oleObj spid="_x0000_s157879" name="Equation" r:id="rId5" imgW="393871" imgH="190583" progId="Equation.DSMT4">
                    <p:embed/>
                  </p:oleObj>
                </mc:Choice>
                <mc:Fallback>
                  <p:oleObj name="Equation" r:id="rId5" imgW="393871" imgH="190583" progId="Equation.DSMT4">
                    <p:embed/>
                    <p:pic>
                      <p:nvPicPr>
                        <p:cNvPr id="45079" name="对象 9">
                          <a:extLst>
                            <a:ext uri="{FF2B5EF4-FFF2-40B4-BE49-F238E27FC236}">
                              <a16:creationId xmlns:a16="http://schemas.microsoft.com/office/drawing/2014/main" id="{6E46379E-E37C-4EBC-8F18-5CA7DA0311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6136" y="2420888"/>
                          <a:ext cx="592417" cy="28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a:extLst>
                <a:ext uri="{FF2B5EF4-FFF2-40B4-BE49-F238E27FC236}">
                  <a16:creationId xmlns:a16="http://schemas.microsoft.com/office/drawing/2014/main" id="{9219A9B6-34D2-4716-B0C7-3D3F981BBEC2}"/>
                </a:ext>
              </a:extLst>
            </p:cNvPr>
            <p:cNvGraphicFramePr>
              <a:graphicFrameLocks noChangeAspect="1"/>
            </p:cNvGraphicFramePr>
            <p:nvPr/>
          </p:nvGraphicFramePr>
          <p:xfrm>
            <a:off x="1187624" y="2843623"/>
            <a:ext cx="360040" cy="328138"/>
          </p:xfrm>
          <a:graphic>
            <a:graphicData uri="http://schemas.openxmlformats.org/presentationml/2006/ole">
              <mc:AlternateContent xmlns:mc="http://schemas.openxmlformats.org/markup-compatibility/2006">
                <mc:Choice xmlns:v="urn:schemas-microsoft-com:vml" Requires="v">
                  <p:oleObj spid="_x0000_s157880" name="Equation" r:id="rId7" imgW="254110" imgH="228699" progId="Equation.DSMT4">
                    <p:embed/>
                  </p:oleObj>
                </mc:Choice>
                <mc:Fallback>
                  <p:oleObj name="Equation" r:id="rId7" imgW="254110" imgH="228699" progId="Equation.DSMT4">
                    <p:embed/>
                    <p:pic>
                      <p:nvPicPr>
                        <p:cNvPr id="45080" name="对象 11">
                          <a:extLst>
                            <a:ext uri="{FF2B5EF4-FFF2-40B4-BE49-F238E27FC236}">
                              <a16:creationId xmlns:a16="http://schemas.microsoft.com/office/drawing/2014/main" id="{C2373DB5-E34F-4CE2-9E28-D1BA3CB4F5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2843623"/>
                          <a:ext cx="360040" cy="32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3">
              <a:extLst>
                <a:ext uri="{FF2B5EF4-FFF2-40B4-BE49-F238E27FC236}">
                  <a16:creationId xmlns:a16="http://schemas.microsoft.com/office/drawing/2014/main" id="{B1875DED-5FC5-44A5-A415-6CB695708911}"/>
                </a:ext>
              </a:extLst>
            </p:cNvPr>
            <p:cNvGraphicFramePr>
              <a:graphicFrameLocks noChangeAspect="1"/>
            </p:cNvGraphicFramePr>
            <p:nvPr/>
          </p:nvGraphicFramePr>
          <p:xfrm>
            <a:off x="3347864" y="2791867"/>
            <a:ext cx="648072" cy="311075"/>
          </p:xfrm>
          <a:graphic>
            <a:graphicData uri="http://schemas.openxmlformats.org/presentationml/2006/ole">
              <mc:AlternateContent xmlns:mc="http://schemas.openxmlformats.org/markup-compatibility/2006">
                <mc:Choice xmlns:v="urn:schemas-microsoft-com:vml" Requires="v">
                  <p:oleObj spid="_x0000_s157881" name="Equation" r:id="rId9" imgW="393871" imgH="190583" progId="Equation.DSMT4">
                    <p:embed/>
                  </p:oleObj>
                </mc:Choice>
                <mc:Fallback>
                  <p:oleObj name="Equation" r:id="rId9" imgW="393871" imgH="190583" progId="Equation.DSMT4">
                    <p:embed/>
                    <p:pic>
                      <p:nvPicPr>
                        <p:cNvPr id="45081" name="对象 13">
                          <a:extLst>
                            <a:ext uri="{FF2B5EF4-FFF2-40B4-BE49-F238E27FC236}">
                              <a16:creationId xmlns:a16="http://schemas.microsoft.com/office/drawing/2014/main" id="{BB54402E-E144-4AC2-B23D-31BA1CE1E6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7864" y="2791867"/>
                          <a:ext cx="648072" cy="31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5">
              <a:extLst>
                <a:ext uri="{FF2B5EF4-FFF2-40B4-BE49-F238E27FC236}">
                  <a16:creationId xmlns:a16="http://schemas.microsoft.com/office/drawing/2014/main" id="{75CD45E8-D564-4640-9E6B-CCA180DDE17A}"/>
                </a:ext>
              </a:extLst>
            </p:cNvPr>
            <p:cNvGraphicFramePr>
              <a:graphicFrameLocks noChangeAspect="1"/>
            </p:cNvGraphicFramePr>
            <p:nvPr/>
          </p:nvGraphicFramePr>
          <p:xfrm>
            <a:off x="4716016" y="2829724"/>
            <a:ext cx="348592" cy="317704"/>
          </p:xfrm>
          <a:graphic>
            <a:graphicData uri="http://schemas.openxmlformats.org/presentationml/2006/ole">
              <mc:AlternateContent xmlns:mc="http://schemas.openxmlformats.org/markup-compatibility/2006">
                <mc:Choice xmlns:v="urn:schemas-microsoft-com:vml" Requires="v">
                  <p:oleObj spid="_x0000_s157882" name="Equation" r:id="rId10" imgW="254110" imgH="228699" progId="Equation.DSMT4">
                    <p:embed/>
                  </p:oleObj>
                </mc:Choice>
                <mc:Fallback>
                  <p:oleObj name="Equation" r:id="rId10" imgW="254110" imgH="228699" progId="Equation.DSMT4">
                    <p:embed/>
                    <p:pic>
                      <p:nvPicPr>
                        <p:cNvPr id="45082" name="对象 15">
                          <a:extLst>
                            <a:ext uri="{FF2B5EF4-FFF2-40B4-BE49-F238E27FC236}">
                              <a16:creationId xmlns:a16="http://schemas.microsoft.com/office/drawing/2014/main" id="{81514318-ACC9-414B-9780-D33706537F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016" y="2829724"/>
                          <a:ext cx="348592" cy="31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7">
              <a:extLst>
                <a:ext uri="{FF2B5EF4-FFF2-40B4-BE49-F238E27FC236}">
                  <a16:creationId xmlns:a16="http://schemas.microsoft.com/office/drawing/2014/main" id="{DE5610D1-3D52-4318-ACF0-B1E73A70CBA2}"/>
                </a:ext>
              </a:extLst>
            </p:cNvPr>
            <p:cNvGraphicFramePr>
              <a:graphicFrameLocks noChangeAspect="1"/>
            </p:cNvGraphicFramePr>
            <p:nvPr/>
          </p:nvGraphicFramePr>
          <p:xfrm>
            <a:off x="5593602" y="2839861"/>
            <a:ext cx="331156" cy="268674"/>
          </p:xfrm>
          <a:graphic>
            <a:graphicData uri="http://schemas.openxmlformats.org/presentationml/2006/ole">
              <mc:AlternateContent xmlns:mc="http://schemas.openxmlformats.org/markup-compatibility/2006">
                <mc:Choice xmlns:v="urn:schemas-microsoft-com:vml" Requires="v">
                  <p:oleObj spid="_x0000_s157883" name="Equation" r:id="rId11" imgW="165243" imgH="139821" progId="Equation.DSMT4">
                    <p:embed/>
                  </p:oleObj>
                </mc:Choice>
                <mc:Fallback>
                  <p:oleObj name="Equation" r:id="rId11" imgW="165243" imgH="139821" progId="Equation.DSMT4">
                    <p:embed/>
                    <p:pic>
                      <p:nvPicPr>
                        <p:cNvPr id="45083" name="对象 17">
                          <a:extLst>
                            <a:ext uri="{FF2B5EF4-FFF2-40B4-BE49-F238E27FC236}">
                              <a16:creationId xmlns:a16="http://schemas.microsoft.com/office/drawing/2014/main" id="{F80A3DE9-4AF8-4CD1-8065-BBDA32208BF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93602" y="2839861"/>
                          <a:ext cx="331156" cy="26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19">
              <a:extLst>
                <a:ext uri="{FF2B5EF4-FFF2-40B4-BE49-F238E27FC236}">
                  <a16:creationId xmlns:a16="http://schemas.microsoft.com/office/drawing/2014/main" id="{18D0971C-3B72-4DB7-B52C-816926397388}"/>
                </a:ext>
              </a:extLst>
            </p:cNvPr>
            <p:cNvGraphicFramePr>
              <a:graphicFrameLocks noChangeAspect="1"/>
            </p:cNvGraphicFramePr>
            <p:nvPr/>
          </p:nvGraphicFramePr>
          <p:xfrm>
            <a:off x="2699792" y="3185446"/>
            <a:ext cx="360040" cy="328138"/>
          </p:xfrm>
          <a:graphic>
            <a:graphicData uri="http://schemas.openxmlformats.org/presentationml/2006/ole">
              <mc:AlternateContent xmlns:mc="http://schemas.openxmlformats.org/markup-compatibility/2006">
                <mc:Choice xmlns:v="urn:schemas-microsoft-com:vml" Requires="v">
                  <p:oleObj spid="_x0000_s157884" name="Equation" r:id="rId13" imgW="254110" imgH="228699" progId="Equation.DSMT4">
                    <p:embed/>
                  </p:oleObj>
                </mc:Choice>
                <mc:Fallback>
                  <p:oleObj name="Equation" r:id="rId13" imgW="254110" imgH="228699" progId="Equation.DSMT4">
                    <p:embed/>
                    <p:pic>
                      <p:nvPicPr>
                        <p:cNvPr id="45084" name="对象 19">
                          <a:extLst>
                            <a:ext uri="{FF2B5EF4-FFF2-40B4-BE49-F238E27FC236}">
                              <a16:creationId xmlns:a16="http://schemas.microsoft.com/office/drawing/2014/main" id="{C87373FD-A16C-4FBB-892A-3AFFB5C3C6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9792" y="3185446"/>
                          <a:ext cx="360040" cy="32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21">
              <a:extLst>
                <a:ext uri="{FF2B5EF4-FFF2-40B4-BE49-F238E27FC236}">
                  <a16:creationId xmlns:a16="http://schemas.microsoft.com/office/drawing/2014/main" id="{B6C69B21-EC95-4CC3-A354-A49ED1F82AD6}"/>
                </a:ext>
              </a:extLst>
            </p:cNvPr>
            <p:cNvGraphicFramePr>
              <a:graphicFrameLocks noChangeAspect="1"/>
            </p:cNvGraphicFramePr>
            <p:nvPr/>
          </p:nvGraphicFramePr>
          <p:xfrm>
            <a:off x="3503625" y="3200002"/>
            <a:ext cx="348295" cy="282579"/>
          </p:xfrm>
          <a:graphic>
            <a:graphicData uri="http://schemas.openxmlformats.org/presentationml/2006/ole">
              <mc:AlternateContent xmlns:mc="http://schemas.openxmlformats.org/markup-compatibility/2006">
                <mc:Choice xmlns:v="urn:schemas-microsoft-com:vml" Requires="v">
                  <p:oleObj spid="_x0000_s157885" name="Equation" r:id="rId14" imgW="165243" imgH="139821" progId="Equation.DSMT4">
                    <p:embed/>
                  </p:oleObj>
                </mc:Choice>
                <mc:Fallback>
                  <p:oleObj name="Equation" r:id="rId14" imgW="165243" imgH="139821" progId="Equation.DSMT4">
                    <p:embed/>
                    <p:pic>
                      <p:nvPicPr>
                        <p:cNvPr id="45085" name="对象 21">
                          <a:extLst>
                            <a:ext uri="{FF2B5EF4-FFF2-40B4-BE49-F238E27FC236}">
                              <a16:creationId xmlns:a16="http://schemas.microsoft.com/office/drawing/2014/main" id="{948A973E-11E2-4455-80C5-C030AC1A535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3625" y="3200002"/>
                          <a:ext cx="348295" cy="28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23">
              <a:extLst>
                <a:ext uri="{FF2B5EF4-FFF2-40B4-BE49-F238E27FC236}">
                  <a16:creationId xmlns:a16="http://schemas.microsoft.com/office/drawing/2014/main" id="{D4E06C76-8A83-40F5-BF65-AD51319B8C9D}"/>
                </a:ext>
              </a:extLst>
            </p:cNvPr>
            <p:cNvGraphicFramePr>
              <a:graphicFrameLocks noChangeAspect="1"/>
            </p:cNvGraphicFramePr>
            <p:nvPr/>
          </p:nvGraphicFramePr>
          <p:xfrm>
            <a:off x="6660232" y="3200001"/>
            <a:ext cx="588706" cy="282579"/>
          </p:xfrm>
          <a:graphic>
            <a:graphicData uri="http://schemas.openxmlformats.org/presentationml/2006/ole">
              <mc:AlternateContent xmlns:mc="http://schemas.openxmlformats.org/markup-compatibility/2006">
                <mc:Choice xmlns:v="urn:schemas-microsoft-com:vml" Requires="v">
                  <p:oleObj spid="_x0000_s157886" name="Equation" r:id="rId15" imgW="393871" imgH="190583" progId="Equation.DSMT4">
                    <p:embed/>
                  </p:oleObj>
                </mc:Choice>
                <mc:Fallback>
                  <p:oleObj name="Equation" r:id="rId15" imgW="393871" imgH="190583" progId="Equation.DSMT4">
                    <p:embed/>
                    <p:pic>
                      <p:nvPicPr>
                        <p:cNvPr id="45086" name="对象 23">
                          <a:extLst>
                            <a:ext uri="{FF2B5EF4-FFF2-40B4-BE49-F238E27FC236}">
                              <a16:creationId xmlns:a16="http://schemas.microsoft.com/office/drawing/2014/main" id="{C9BB4013-CE56-4D9B-A00B-7CE5C93D65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0232" y="3200001"/>
                          <a:ext cx="588706" cy="28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25">
              <a:extLst>
                <a:ext uri="{FF2B5EF4-FFF2-40B4-BE49-F238E27FC236}">
                  <a16:creationId xmlns:a16="http://schemas.microsoft.com/office/drawing/2014/main" id="{F112A03D-6596-475D-B29A-32A412A028A4}"/>
                </a:ext>
              </a:extLst>
            </p:cNvPr>
            <p:cNvGraphicFramePr>
              <a:graphicFrameLocks noChangeAspect="1"/>
            </p:cNvGraphicFramePr>
            <p:nvPr/>
          </p:nvGraphicFramePr>
          <p:xfrm>
            <a:off x="1924844" y="3559959"/>
            <a:ext cx="488156" cy="293798"/>
          </p:xfrm>
          <a:graphic>
            <a:graphicData uri="http://schemas.openxmlformats.org/presentationml/2006/ole">
              <mc:AlternateContent xmlns:mc="http://schemas.openxmlformats.org/markup-compatibility/2006">
                <mc:Choice xmlns:v="urn:schemas-microsoft-com:vml" Requires="v">
                  <p:oleObj spid="_x0000_s157887" name="Equation" r:id="rId16" imgW="343049" imgH="203288" progId="Equation.DSMT4">
                    <p:embed/>
                  </p:oleObj>
                </mc:Choice>
                <mc:Fallback>
                  <p:oleObj name="Equation" r:id="rId16" imgW="343049" imgH="203288" progId="Equation.DSMT4">
                    <p:embed/>
                    <p:pic>
                      <p:nvPicPr>
                        <p:cNvPr id="45087" name="对象 25">
                          <a:extLst>
                            <a:ext uri="{FF2B5EF4-FFF2-40B4-BE49-F238E27FC236}">
                              <a16:creationId xmlns:a16="http://schemas.microsoft.com/office/drawing/2014/main" id="{92CD9BFE-4C5F-416E-B109-466F532004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4844" y="3559959"/>
                          <a:ext cx="488156" cy="29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26">
              <a:extLst>
                <a:ext uri="{FF2B5EF4-FFF2-40B4-BE49-F238E27FC236}">
                  <a16:creationId xmlns:a16="http://schemas.microsoft.com/office/drawing/2014/main" id="{876885BA-6DB2-4269-99B1-8CDFD6A1BF2A}"/>
                </a:ext>
              </a:extLst>
            </p:cNvPr>
            <p:cNvGraphicFramePr>
              <a:graphicFrameLocks noChangeAspect="1"/>
            </p:cNvGraphicFramePr>
            <p:nvPr/>
          </p:nvGraphicFramePr>
          <p:xfrm>
            <a:off x="6660232" y="3590047"/>
            <a:ext cx="360040" cy="328138"/>
          </p:xfrm>
          <a:graphic>
            <a:graphicData uri="http://schemas.openxmlformats.org/presentationml/2006/ole">
              <mc:AlternateContent xmlns:mc="http://schemas.openxmlformats.org/markup-compatibility/2006">
                <mc:Choice xmlns:v="urn:schemas-microsoft-com:vml" Requires="v">
                  <p:oleObj spid="_x0000_s157888" name="Equation" r:id="rId17" imgW="254110" imgH="228699" progId="Equation.DSMT4">
                    <p:embed/>
                  </p:oleObj>
                </mc:Choice>
                <mc:Fallback>
                  <p:oleObj name="Equation" r:id="rId17" imgW="254110" imgH="228699" progId="Equation.DSMT4">
                    <p:embed/>
                    <p:pic>
                      <p:nvPicPr>
                        <p:cNvPr id="45088" name="对象 26">
                          <a:extLst>
                            <a:ext uri="{FF2B5EF4-FFF2-40B4-BE49-F238E27FC236}">
                              <a16:creationId xmlns:a16="http://schemas.microsoft.com/office/drawing/2014/main" id="{A95FB3CB-905A-4557-AB3C-5AEE05261E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60232" y="3590047"/>
                          <a:ext cx="360040" cy="32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8">
              <a:extLst>
                <a:ext uri="{FF2B5EF4-FFF2-40B4-BE49-F238E27FC236}">
                  <a16:creationId xmlns:a16="http://schemas.microsoft.com/office/drawing/2014/main" id="{B62BD8A1-001D-411A-A609-BD939E2FE9B4}"/>
                </a:ext>
              </a:extLst>
            </p:cNvPr>
            <p:cNvGraphicFramePr>
              <a:graphicFrameLocks noChangeAspect="1"/>
            </p:cNvGraphicFramePr>
            <p:nvPr/>
          </p:nvGraphicFramePr>
          <p:xfrm>
            <a:off x="917178" y="3893802"/>
            <a:ext cx="630486" cy="302633"/>
          </p:xfrm>
          <a:graphic>
            <a:graphicData uri="http://schemas.openxmlformats.org/presentationml/2006/ole">
              <mc:AlternateContent xmlns:mc="http://schemas.openxmlformats.org/markup-compatibility/2006">
                <mc:Choice xmlns:v="urn:schemas-microsoft-com:vml" Requires="v">
                  <p:oleObj spid="_x0000_s157889" name="Equation" r:id="rId18" imgW="393871" imgH="190583" progId="Equation.DSMT4">
                    <p:embed/>
                  </p:oleObj>
                </mc:Choice>
                <mc:Fallback>
                  <p:oleObj name="Equation" r:id="rId18" imgW="393871" imgH="190583" progId="Equation.DSMT4">
                    <p:embed/>
                    <p:pic>
                      <p:nvPicPr>
                        <p:cNvPr id="45089" name="对象 28">
                          <a:extLst>
                            <a:ext uri="{FF2B5EF4-FFF2-40B4-BE49-F238E27FC236}">
                              <a16:creationId xmlns:a16="http://schemas.microsoft.com/office/drawing/2014/main" id="{6D1A1A22-0921-45E5-85C1-262EF7EE56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178" y="3893802"/>
                          <a:ext cx="630486"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30">
              <a:extLst>
                <a:ext uri="{FF2B5EF4-FFF2-40B4-BE49-F238E27FC236}">
                  <a16:creationId xmlns:a16="http://schemas.microsoft.com/office/drawing/2014/main" id="{60B7462B-A28C-4BC6-B896-24CE3098238B}"/>
                </a:ext>
              </a:extLst>
            </p:cNvPr>
            <p:cNvGraphicFramePr>
              <a:graphicFrameLocks noChangeAspect="1"/>
            </p:cNvGraphicFramePr>
            <p:nvPr/>
          </p:nvGraphicFramePr>
          <p:xfrm>
            <a:off x="2175611" y="3922761"/>
            <a:ext cx="474778" cy="285746"/>
          </p:xfrm>
          <a:graphic>
            <a:graphicData uri="http://schemas.openxmlformats.org/presentationml/2006/ole">
              <mc:AlternateContent xmlns:mc="http://schemas.openxmlformats.org/markup-compatibility/2006">
                <mc:Choice xmlns:v="urn:schemas-microsoft-com:vml" Requires="v">
                  <p:oleObj spid="_x0000_s157890" name="Equation" r:id="rId19" imgW="343049" imgH="203288" progId="Equation.DSMT4">
                    <p:embed/>
                  </p:oleObj>
                </mc:Choice>
                <mc:Fallback>
                  <p:oleObj name="Equation" r:id="rId19" imgW="343049" imgH="203288" progId="Equation.DSMT4">
                    <p:embed/>
                    <p:pic>
                      <p:nvPicPr>
                        <p:cNvPr id="45090" name="对象 30">
                          <a:extLst>
                            <a:ext uri="{FF2B5EF4-FFF2-40B4-BE49-F238E27FC236}">
                              <a16:creationId xmlns:a16="http://schemas.microsoft.com/office/drawing/2014/main" id="{348FB2A7-ACEF-4698-BF5E-80C1A14F77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5611" y="3922761"/>
                          <a:ext cx="474778" cy="285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32">
              <a:extLst>
                <a:ext uri="{FF2B5EF4-FFF2-40B4-BE49-F238E27FC236}">
                  <a16:creationId xmlns:a16="http://schemas.microsoft.com/office/drawing/2014/main" id="{D156D1C9-AC4C-4101-9CEF-AA53164A2359}"/>
                </a:ext>
              </a:extLst>
            </p:cNvPr>
            <p:cNvGraphicFramePr>
              <a:graphicFrameLocks noChangeAspect="1"/>
            </p:cNvGraphicFramePr>
            <p:nvPr/>
          </p:nvGraphicFramePr>
          <p:xfrm>
            <a:off x="3930932" y="3918185"/>
            <a:ext cx="482382" cy="290323"/>
          </p:xfrm>
          <a:graphic>
            <a:graphicData uri="http://schemas.openxmlformats.org/presentationml/2006/ole">
              <mc:AlternateContent xmlns:mc="http://schemas.openxmlformats.org/markup-compatibility/2006">
                <mc:Choice xmlns:v="urn:schemas-microsoft-com:vml" Requires="v">
                  <p:oleObj spid="_x0000_s157891" name="Equation" r:id="rId20" imgW="343049" imgH="203288" progId="Equation.DSMT4">
                    <p:embed/>
                  </p:oleObj>
                </mc:Choice>
                <mc:Fallback>
                  <p:oleObj name="Equation" r:id="rId20" imgW="343049" imgH="203288" progId="Equation.DSMT4">
                    <p:embed/>
                    <p:pic>
                      <p:nvPicPr>
                        <p:cNvPr id="45091" name="对象 32">
                          <a:extLst>
                            <a:ext uri="{FF2B5EF4-FFF2-40B4-BE49-F238E27FC236}">
                              <a16:creationId xmlns:a16="http://schemas.microsoft.com/office/drawing/2014/main" id="{1DA09929-B5E1-4FC5-A768-61F5A42C55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932" y="3918185"/>
                          <a:ext cx="482382" cy="29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对象 34">
              <a:extLst>
                <a:ext uri="{FF2B5EF4-FFF2-40B4-BE49-F238E27FC236}">
                  <a16:creationId xmlns:a16="http://schemas.microsoft.com/office/drawing/2014/main" id="{46C5D8F2-1A54-419D-AF7C-A0A720EB9BFE}"/>
                </a:ext>
              </a:extLst>
            </p:cNvPr>
            <p:cNvGraphicFramePr>
              <a:graphicFrameLocks noChangeAspect="1"/>
            </p:cNvGraphicFramePr>
            <p:nvPr/>
          </p:nvGraphicFramePr>
          <p:xfrm>
            <a:off x="6092344" y="3866793"/>
            <a:ext cx="711904" cy="341714"/>
          </p:xfrm>
          <a:graphic>
            <a:graphicData uri="http://schemas.openxmlformats.org/presentationml/2006/ole">
              <mc:AlternateContent xmlns:mc="http://schemas.openxmlformats.org/markup-compatibility/2006">
                <mc:Choice xmlns:v="urn:schemas-microsoft-com:vml" Requires="v">
                  <p:oleObj spid="_x0000_s157892" name="Equation" r:id="rId21" imgW="393871" imgH="190583" progId="Equation.DSMT4">
                    <p:embed/>
                  </p:oleObj>
                </mc:Choice>
                <mc:Fallback>
                  <p:oleObj name="Equation" r:id="rId21" imgW="393871" imgH="190583" progId="Equation.DSMT4">
                    <p:embed/>
                    <p:pic>
                      <p:nvPicPr>
                        <p:cNvPr id="45092" name="对象 34">
                          <a:extLst>
                            <a:ext uri="{FF2B5EF4-FFF2-40B4-BE49-F238E27FC236}">
                              <a16:creationId xmlns:a16="http://schemas.microsoft.com/office/drawing/2014/main" id="{EBBE2B30-B112-4411-8374-FBCC6112FC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2344" y="3866793"/>
                          <a:ext cx="711904" cy="34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对象 35">
              <a:extLst>
                <a:ext uri="{FF2B5EF4-FFF2-40B4-BE49-F238E27FC236}">
                  <a16:creationId xmlns:a16="http://schemas.microsoft.com/office/drawing/2014/main" id="{6B7CEDB8-233C-418E-8616-0B66770E986C}"/>
                </a:ext>
              </a:extLst>
            </p:cNvPr>
            <p:cNvGraphicFramePr>
              <a:graphicFrameLocks noChangeAspect="1"/>
            </p:cNvGraphicFramePr>
            <p:nvPr/>
          </p:nvGraphicFramePr>
          <p:xfrm>
            <a:off x="7740352" y="3902637"/>
            <a:ext cx="488156" cy="293798"/>
          </p:xfrm>
          <a:graphic>
            <a:graphicData uri="http://schemas.openxmlformats.org/presentationml/2006/ole">
              <mc:AlternateContent xmlns:mc="http://schemas.openxmlformats.org/markup-compatibility/2006">
                <mc:Choice xmlns:v="urn:schemas-microsoft-com:vml" Requires="v">
                  <p:oleObj spid="_x0000_s157893" name="Equation" r:id="rId22" imgW="343049" imgH="203288" progId="Equation.DSMT4">
                    <p:embed/>
                  </p:oleObj>
                </mc:Choice>
                <mc:Fallback>
                  <p:oleObj name="Equation" r:id="rId22" imgW="343049" imgH="203288" progId="Equation.DSMT4">
                    <p:embed/>
                    <p:pic>
                      <p:nvPicPr>
                        <p:cNvPr id="45093" name="对象 35">
                          <a:extLst>
                            <a:ext uri="{FF2B5EF4-FFF2-40B4-BE49-F238E27FC236}">
                              <a16:creationId xmlns:a16="http://schemas.microsoft.com/office/drawing/2014/main" id="{34A79F90-0C89-4B94-A299-3C5D4BC5C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0352" y="3902637"/>
                          <a:ext cx="488156" cy="29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对象 36">
              <a:extLst>
                <a:ext uri="{FF2B5EF4-FFF2-40B4-BE49-F238E27FC236}">
                  <a16:creationId xmlns:a16="http://schemas.microsoft.com/office/drawing/2014/main" id="{2025C7B0-0F47-4D5D-9A60-0C21979AC7AD}"/>
                </a:ext>
              </a:extLst>
            </p:cNvPr>
            <p:cNvGraphicFramePr>
              <a:graphicFrameLocks noChangeAspect="1"/>
            </p:cNvGraphicFramePr>
            <p:nvPr/>
          </p:nvGraphicFramePr>
          <p:xfrm>
            <a:off x="1828730" y="4277511"/>
            <a:ext cx="630486" cy="302633"/>
          </p:xfrm>
          <a:graphic>
            <a:graphicData uri="http://schemas.openxmlformats.org/presentationml/2006/ole">
              <mc:AlternateContent xmlns:mc="http://schemas.openxmlformats.org/markup-compatibility/2006">
                <mc:Choice xmlns:v="urn:schemas-microsoft-com:vml" Requires="v">
                  <p:oleObj spid="_x0000_s157894" name="Equation" r:id="rId23" imgW="393871" imgH="190583" progId="Equation.DSMT4">
                    <p:embed/>
                  </p:oleObj>
                </mc:Choice>
                <mc:Fallback>
                  <p:oleObj name="Equation" r:id="rId23" imgW="393871" imgH="190583" progId="Equation.DSMT4">
                    <p:embed/>
                    <p:pic>
                      <p:nvPicPr>
                        <p:cNvPr id="45094" name="对象 36">
                          <a:extLst>
                            <a:ext uri="{FF2B5EF4-FFF2-40B4-BE49-F238E27FC236}">
                              <a16:creationId xmlns:a16="http://schemas.microsoft.com/office/drawing/2014/main" id="{CC4AB2BF-C0AC-44A6-8F01-264379C100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730" y="4277511"/>
                          <a:ext cx="630486"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对象 37">
              <a:extLst>
                <a:ext uri="{FF2B5EF4-FFF2-40B4-BE49-F238E27FC236}">
                  <a16:creationId xmlns:a16="http://schemas.microsoft.com/office/drawing/2014/main" id="{136779C6-279A-4FA1-AE1E-FF7D5D398CDC}"/>
                </a:ext>
              </a:extLst>
            </p:cNvPr>
            <p:cNvGraphicFramePr>
              <a:graphicFrameLocks noChangeAspect="1"/>
            </p:cNvGraphicFramePr>
            <p:nvPr/>
          </p:nvGraphicFramePr>
          <p:xfrm>
            <a:off x="3262434" y="4290713"/>
            <a:ext cx="482382" cy="290323"/>
          </p:xfrm>
          <a:graphic>
            <a:graphicData uri="http://schemas.openxmlformats.org/presentationml/2006/ole">
              <mc:AlternateContent xmlns:mc="http://schemas.openxmlformats.org/markup-compatibility/2006">
                <mc:Choice xmlns:v="urn:schemas-microsoft-com:vml" Requires="v">
                  <p:oleObj spid="_x0000_s157895" name="Equation" r:id="rId24" imgW="343049" imgH="203288" progId="Equation.DSMT4">
                    <p:embed/>
                  </p:oleObj>
                </mc:Choice>
                <mc:Fallback>
                  <p:oleObj name="Equation" r:id="rId24" imgW="343049" imgH="203288" progId="Equation.DSMT4">
                    <p:embed/>
                    <p:pic>
                      <p:nvPicPr>
                        <p:cNvPr id="45095" name="对象 37">
                          <a:extLst>
                            <a:ext uri="{FF2B5EF4-FFF2-40B4-BE49-F238E27FC236}">
                              <a16:creationId xmlns:a16="http://schemas.microsoft.com/office/drawing/2014/main" id="{AE842E35-9742-4FB2-BAB7-2595755DB3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2434" y="4290713"/>
                          <a:ext cx="482382" cy="29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417946402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9AF5CE-BC34-4949-9A53-5FE01DFDF043}"/>
              </a:ext>
            </a:extLst>
          </p:cNvPr>
          <p:cNvSpPr>
            <a:spLocks noGrp="1"/>
          </p:cNvSpPr>
          <p:nvPr>
            <p:ph type="title"/>
          </p:nvPr>
        </p:nvSpPr>
        <p:spPr/>
        <p:txBody>
          <a:bodyPr/>
          <a:lstStyle/>
          <a:p>
            <a:r>
              <a:rPr lang="zh-CN" altLang="en-US" sz="3600" dirty="0">
                <a:latin typeface="+mn-ea"/>
                <a:ea typeface="+mn-ea"/>
              </a:rPr>
              <a:t>线性反馈移位寄存器的一元多项式表示</a:t>
            </a:r>
            <a:endParaRPr lang="zh-CN" altLang="en-US" dirty="0"/>
          </a:p>
        </p:txBody>
      </p:sp>
      <p:sp>
        <p:nvSpPr>
          <p:cNvPr id="3" name="内容占位符 2">
            <a:extLst>
              <a:ext uri="{FF2B5EF4-FFF2-40B4-BE49-F238E27FC236}">
                <a16:creationId xmlns:a16="http://schemas.microsoft.com/office/drawing/2014/main" id="{F9B9DA2E-1622-4FEF-9C43-882FDFE0C615}"/>
              </a:ext>
            </a:extLst>
          </p:cNvPr>
          <p:cNvSpPr>
            <a:spLocks noGrp="1"/>
          </p:cNvSpPr>
          <p:nvPr>
            <p:ph idx="1"/>
          </p:nvPr>
        </p:nvSpPr>
        <p:spPr>
          <a:xfrm>
            <a:off x="6629400" y="1219201"/>
            <a:ext cx="4953000" cy="563562"/>
          </a:xfrm>
        </p:spPr>
        <p:txBody>
          <a:bodyPr/>
          <a:lstStyle/>
          <a:p>
            <a:endParaRPr lang="zh-CN" altLang="en-US" dirty="0"/>
          </a:p>
        </p:txBody>
      </p:sp>
      <p:sp>
        <p:nvSpPr>
          <p:cNvPr id="4" name="日期占位符 3">
            <a:extLst>
              <a:ext uri="{FF2B5EF4-FFF2-40B4-BE49-F238E27FC236}">
                <a16:creationId xmlns:a16="http://schemas.microsoft.com/office/drawing/2014/main" id="{7C41E71A-1F22-4A6E-BCA9-7F472FFB70FE}"/>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A2D46C97-6DBE-4C71-8DE2-3AF6C9082DAF}"/>
              </a:ext>
            </a:extLst>
          </p:cNvPr>
          <p:cNvSpPr>
            <a:spLocks noGrp="1"/>
          </p:cNvSpPr>
          <p:nvPr>
            <p:ph type="sldNum" sz="quarter" idx="11"/>
          </p:nvPr>
        </p:nvSpPr>
        <p:spPr/>
        <p:txBody>
          <a:bodyPr/>
          <a:lstStyle/>
          <a:p>
            <a:fld id="{A420A89F-6092-44FA-AA4D-72ED0B6A316D}" type="slidenum">
              <a:rPr lang="en-US" altLang="zh-CN" smtClean="0"/>
              <a:pPr/>
              <a:t>17</a:t>
            </a:fld>
            <a:endParaRPr lang="en-US" altLang="zh-CN"/>
          </a:p>
        </p:txBody>
      </p:sp>
      <p:sp>
        <p:nvSpPr>
          <p:cNvPr id="6" name="文本框 5">
            <a:extLst>
              <a:ext uri="{FF2B5EF4-FFF2-40B4-BE49-F238E27FC236}">
                <a16:creationId xmlns:a16="http://schemas.microsoft.com/office/drawing/2014/main" id="{1CDF27B0-8981-4BEE-B0DD-4305C3B6C03F}"/>
              </a:ext>
            </a:extLst>
          </p:cNvPr>
          <p:cNvSpPr txBox="1"/>
          <p:nvPr/>
        </p:nvSpPr>
        <p:spPr>
          <a:xfrm>
            <a:off x="731838" y="1333500"/>
            <a:ext cx="1655762" cy="461963"/>
          </a:xfrm>
          <a:prstGeom prst="rect">
            <a:avLst/>
          </a:prstGeom>
          <a:noFill/>
        </p:spPr>
        <p:txBody>
          <a:bodyPr>
            <a:spAutoFit/>
          </a:bodyPr>
          <a:lstStyle/>
          <a:p>
            <a:pPr>
              <a:defRPr/>
            </a:pPr>
            <a:r>
              <a:rPr lang="zh-CN" altLang="en-US" sz="2400" dirty="0">
                <a:latin typeface="+mn-ea"/>
                <a:ea typeface="+mn-ea"/>
              </a:rPr>
              <a:t>例</a:t>
            </a:r>
            <a:r>
              <a:rPr lang="en-US" altLang="zh-CN" sz="2400" dirty="0">
                <a:latin typeface="+mn-ea"/>
                <a:ea typeface="+mn-ea"/>
              </a:rPr>
              <a:t>4-2</a:t>
            </a:r>
            <a:endParaRPr lang="zh-CN" altLang="en-US" sz="2400" dirty="0">
              <a:latin typeface="+mn-ea"/>
              <a:ea typeface="+mn-ea"/>
            </a:endParaRPr>
          </a:p>
        </p:txBody>
      </p:sp>
      <p:grpSp>
        <p:nvGrpSpPr>
          <p:cNvPr id="7" name="组合 30">
            <a:extLst>
              <a:ext uri="{FF2B5EF4-FFF2-40B4-BE49-F238E27FC236}">
                <a16:creationId xmlns:a16="http://schemas.microsoft.com/office/drawing/2014/main" id="{CF3B1027-A0B9-4B2C-A39B-CEFC8F68688C}"/>
              </a:ext>
            </a:extLst>
          </p:cNvPr>
          <p:cNvGrpSpPr>
            <a:grpSpLocks/>
          </p:cNvGrpSpPr>
          <p:nvPr/>
        </p:nvGrpSpPr>
        <p:grpSpPr bwMode="auto">
          <a:xfrm>
            <a:off x="935038" y="1871663"/>
            <a:ext cx="7273925" cy="1570037"/>
            <a:chOff x="971600" y="2132856"/>
            <a:chExt cx="7272808" cy="1569660"/>
          </a:xfrm>
        </p:grpSpPr>
        <p:sp>
          <p:nvSpPr>
            <p:cNvPr id="8" name="文本框 7">
              <a:extLst>
                <a:ext uri="{FF2B5EF4-FFF2-40B4-BE49-F238E27FC236}">
                  <a16:creationId xmlns:a16="http://schemas.microsoft.com/office/drawing/2014/main" id="{588454D9-30A7-42D1-B183-8D3E8A47E212}"/>
                </a:ext>
              </a:extLst>
            </p:cNvPr>
            <p:cNvSpPr txBox="1"/>
            <p:nvPr/>
          </p:nvSpPr>
          <p:spPr>
            <a:xfrm>
              <a:off x="971600" y="2132856"/>
              <a:ext cx="7272808" cy="1569660"/>
            </a:xfrm>
            <a:prstGeom prst="rect">
              <a:avLst/>
            </a:prstGeom>
            <a:noFill/>
          </p:spPr>
          <p:txBody>
            <a:bodyPr>
              <a:spAutoFit/>
            </a:bodyPr>
            <a:lstStyle/>
            <a:p>
              <a:pPr>
                <a:defRPr/>
              </a:pPr>
              <a:r>
                <a:rPr lang="zh-CN" altLang="en-US" sz="2400" dirty="0">
                  <a:latin typeface="+mn-ea"/>
                  <a:ea typeface="+mn-ea"/>
                </a:rPr>
                <a:t>设          ，由于       ，但不存在小于</a:t>
              </a:r>
              <a:r>
                <a:rPr lang="en-US" altLang="zh-CN" sz="2400" dirty="0">
                  <a:latin typeface="+mn-ea"/>
                  <a:ea typeface="+mn-ea"/>
                </a:rPr>
                <a:t>15</a:t>
              </a:r>
              <a:r>
                <a:rPr lang="zh-CN" altLang="en-US" sz="2400" dirty="0">
                  <a:latin typeface="+mn-ea"/>
                  <a:ea typeface="+mn-ea"/>
                </a:rPr>
                <a:t>的常数  ，使得       ，所以   的阶为</a:t>
              </a:r>
              <a:r>
                <a:rPr lang="en-US" altLang="zh-CN" sz="2400" dirty="0">
                  <a:latin typeface="+mn-ea"/>
                  <a:ea typeface="+mn-ea"/>
                </a:rPr>
                <a:t>15</a:t>
              </a:r>
              <a:r>
                <a:rPr lang="zh-CN" altLang="en-US" sz="2400" dirty="0">
                  <a:latin typeface="+mn-ea"/>
                  <a:ea typeface="+mn-ea"/>
                </a:rPr>
                <a:t>。类似于例</a:t>
              </a:r>
              <a:r>
                <a:rPr lang="en-US" altLang="zh-CN" sz="2400" dirty="0">
                  <a:latin typeface="+mn-ea"/>
                  <a:ea typeface="+mn-ea"/>
                </a:rPr>
                <a:t>4-1</a:t>
              </a:r>
              <a:r>
                <a:rPr lang="zh-CN" altLang="en-US" sz="2400" dirty="0">
                  <a:latin typeface="+mn-ea"/>
                  <a:ea typeface="+mn-ea"/>
                </a:rPr>
                <a:t>，   的不可约性可由           都不能整除    得到，所以    是本原多项式。</a:t>
              </a:r>
            </a:p>
          </p:txBody>
        </p:sp>
        <p:graphicFrame>
          <p:nvGraphicFramePr>
            <p:cNvPr id="9" name="对象 6">
              <a:extLst>
                <a:ext uri="{FF2B5EF4-FFF2-40B4-BE49-F238E27FC236}">
                  <a16:creationId xmlns:a16="http://schemas.microsoft.com/office/drawing/2014/main" id="{D886653D-E1A3-46A0-A282-6E0A8E5E96CA}"/>
                </a:ext>
              </a:extLst>
            </p:cNvPr>
            <p:cNvGraphicFramePr>
              <a:graphicFrameLocks noChangeAspect="1"/>
            </p:cNvGraphicFramePr>
            <p:nvPr/>
          </p:nvGraphicFramePr>
          <p:xfrm>
            <a:off x="1403648" y="2204864"/>
            <a:ext cx="1368152" cy="304034"/>
          </p:xfrm>
          <a:graphic>
            <a:graphicData uri="http://schemas.openxmlformats.org/presentationml/2006/ole">
              <mc:AlternateContent xmlns:mc="http://schemas.openxmlformats.org/markup-compatibility/2006">
                <mc:Choice xmlns:v="urn:schemas-microsoft-com:vml" Requires="v">
                  <p:oleObj spid="_x0000_s158830" name="Equation" r:id="rId3" imgW="1029147" imgH="228699" progId="Equation.DSMT4">
                    <p:embed/>
                  </p:oleObj>
                </mc:Choice>
                <mc:Fallback>
                  <p:oleObj name="Equation" r:id="rId3" imgW="1029147" imgH="228699" progId="Equation.DSMT4">
                    <p:embed/>
                    <p:pic>
                      <p:nvPicPr>
                        <p:cNvPr id="46103" name="对象 6">
                          <a:extLst>
                            <a:ext uri="{FF2B5EF4-FFF2-40B4-BE49-F238E27FC236}">
                              <a16:creationId xmlns:a16="http://schemas.microsoft.com/office/drawing/2014/main" id="{C3C22DF2-B45D-4F27-89C1-859E973B71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2204864"/>
                          <a:ext cx="1368152" cy="304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8">
              <a:extLst>
                <a:ext uri="{FF2B5EF4-FFF2-40B4-BE49-F238E27FC236}">
                  <a16:creationId xmlns:a16="http://schemas.microsoft.com/office/drawing/2014/main" id="{0AB20076-ADFF-4B3F-A884-6C0F7536E577}"/>
                </a:ext>
              </a:extLst>
            </p:cNvPr>
            <p:cNvGraphicFramePr>
              <a:graphicFrameLocks noChangeAspect="1"/>
            </p:cNvGraphicFramePr>
            <p:nvPr/>
          </p:nvGraphicFramePr>
          <p:xfrm>
            <a:off x="3851920" y="2204864"/>
            <a:ext cx="980120" cy="346153"/>
          </p:xfrm>
          <a:graphic>
            <a:graphicData uri="http://schemas.openxmlformats.org/presentationml/2006/ole">
              <mc:AlternateContent xmlns:mc="http://schemas.openxmlformats.org/markup-compatibility/2006">
                <mc:Choice xmlns:v="urn:schemas-microsoft-com:vml" Requires="v">
                  <p:oleObj spid="_x0000_s158831" name="Equation" r:id="rId5" imgW="800100" imgH="279400" progId="Equation.DSMT4">
                    <p:embed/>
                  </p:oleObj>
                </mc:Choice>
                <mc:Fallback>
                  <p:oleObj name="Equation" r:id="rId5" imgW="800100" imgH="279400" progId="Equation.DSMT4">
                    <p:embed/>
                    <p:pic>
                      <p:nvPicPr>
                        <p:cNvPr id="46104" name="对象 8">
                          <a:extLst>
                            <a:ext uri="{FF2B5EF4-FFF2-40B4-BE49-F238E27FC236}">
                              <a16:creationId xmlns:a16="http://schemas.microsoft.com/office/drawing/2014/main" id="{BD6869F4-8F42-4771-8BE5-9CF24EF97F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920" y="2204864"/>
                          <a:ext cx="980120" cy="34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a:extLst>
                <a:ext uri="{FF2B5EF4-FFF2-40B4-BE49-F238E27FC236}">
                  <a16:creationId xmlns:a16="http://schemas.microsoft.com/office/drawing/2014/main" id="{28B212A5-3F83-4225-B5C8-D94055E11242}"/>
                </a:ext>
              </a:extLst>
            </p:cNvPr>
            <p:cNvGraphicFramePr>
              <a:graphicFrameLocks noChangeAspect="1"/>
            </p:cNvGraphicFramePr>
            <p:nvPr/>
          </p:nvGraphicFramePr>
          <p:xfrm>
            <a:off x="1431895" y="2618290"/>
            <a:ext cx="176223" cy="312653"/>
          </p:xfrm>
          <a:graphic>
            <a:graphicData uri="http://schemas.openxmlformats.org/presentationml/2006/ole">
              <mc:AlternateContent xmlns:mc="http://schemas.openxmlformats.org/markup-compatibility/2006">
                <mc:Choice xmlns:v="urn:schemas-microsoft-com:vml" Requires="v">
                  <p:oleObj spid="_x0000_s158832" name="Equation" r:id="rId7" imgW="101644" imgH="177877" progId="Equation.DSMT4">
                    <p:embed/>
                  </p:oleObj>
                </mc:Choice>
                <mc:Fallback>
                  <p:oleObj name="Equation" r:id="rId7" imgW="101644" imgH="177877" progId="Equation.DSMT4">
                    <p:embed/>
                    <p:pic>
                      <p:nvPicPr>
                        <p:cNvPr id="46105" name="对象 10">
                          <a:extLst>
                            <a:ext uri="{FF2B5EF4-FFF2-40B4-BE49-F238E27FC236}">
                              <a16:creationId xmlns:a16="http://schemas.microsoft.com/office/drawing/2014/main" id="{0DF19E53-CAA5-4B58-AE36-37C7FEE4A8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1895" y="2618290"/>
                          <a:ext cx="176223" cy="31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2">
              <a:extLst>
                <a:ext uri="{FF2B5EF4-FFF2-40B4-BE49-F238E27FC236}">
                  <a16:creationId xmlns:a16="http://schemas.microsoft.com/office/drawing/2014/main" id="{2CE34E5C-6F12-4D64-A2EB-4DE4E86FD148}"/>
                </a:ext>
              </a:extLst>
            </p:cNvPr>
            <p:cNvGraphicFramePr>
              <a:graphicFrameLocks noChangeAspect="1"/>
            </p:cNvGraphicFramePr>
            <p:nvPr/>
          </p:nvGraphicFramePr>
          <p:xfrm>
            <a:off x="2627784" y="2603690"/>
            <a:ext cx="864096" cy="327253"/>
          </p:xfrm>
          <a:graphic>
            <a:graphicData uri="http://schemas.openxmlformats.org/presentationml/2006/ole">
              <mc:AlternateContent xmlns:mc="http://schemas.openxmlformats.org/markup-compatibility/2006">
                <mc:Choice xmlns:v="urn:schemas-microsoft-com:vml" Requires="v">
                  <p:oleObj spid="_x0000_s158833" name="Equation" r:id="rId9" imgW="749625" imgH="279521" progId="Equation.DSMT4">
                    <p:embed/>
                  </p:oleObj>
                </mc:Choice>
                <mc:Fallback>
                  <p:oleObj name="Equation" r:id="rId9" imgW="749625" imgH="279521" progId="Equation.DSMT4">
                    <p:embed/>
                    <p:pic>
                      <p:nvPicPr>
                        <p:cNvPr id="46106" name="对象 12">
                          <a:extLst>
                            <a:ext uri="{FF2B5EF4-FFF2-40B4-BE49-F238E27FC236}">
                              <a16:creationId xmlns:a16="http://schemas.microsoft.com/office/drawing/2014/main" id="{9FEA158E-0E11-46AE-A12B-97F1C2B5F8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7784" y="2603690"/>
                          <a:ext cx="864096" cy="327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4">
              <a:extLst>
                <a:ext uri="{FF2B5EF4-FFF2-40B4-BE49-F238E27FC236}">
                  <a16:creationId xmlns:a16="http://schemas.microsoft.com/office/drawing/2014/main" id="{3F564D43-AFAD-4899-9D36-274779DEC203}"/>
                </a:ext>
              </a:extLst>
            </p:cNvPr>
            <p:cNvGraphicFramePr>
              <a:graphicFrameLocks noChangeAspect="1"/>
            </p:cNvGraphicFramePr>
            <p:nvPr/>
          </p:nvGraphicFramePr>
          <p:xfrm>
            <a:off x="4608004" y="2618257"/>
            <a:ext cx="396044" cy="262722"/>
          </p:xfrm>
          <a:graphic>
            <a:graphicData uri="http://schemas.openxmlformats.org/presentationml/2006/ole">
              <mc:AlternateContent xmlns:mc="http://schemas.openxmlformats.org/markup-compatibility/2006">
                <mc:Choice xmlns:v="urn:schemas-microsoft-com:vml" Requires="v">
                  <p:oleObj spid="_x0000_s158834" name="Equation" r:id="rId11" imgW="317500" imgH="215900" progId="Equation.DSMT4">
                    <p:embed/>
                  </p:oleObj>
                </mc:Choice>
                <mc:Fallback>
                  <p:oleObj name="Equation" r:id="rId11" imgW="317500" imgH="215900" progId="Equation.DSMT4">
                    <p:embed/>
                    <p:pic>
                      <p:nvPicPr>
                        <p:cNvPr id="46107" name="对象 14">
                          <a:extLst>
                            <a:ext uri="{FF2B5EF4-FFF2-40B4-BE49-F238E27FC236}">
                              <a16:creationId xmlns:a16="http://schemas.microsoft.com/office/drawing/2014/main" id="{78690BBB-986B-4CDA-9831-282810D2A9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8004" y="2618257"/>
                          <a:ext cx="396044" cy="26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6">
              <a:extLst>
                <a:ext uri="{FF2B5EF4-FFF2-40B4-BE49-F238E27FC236}">
                  <a16:creationId xmlns:a16="http://schemas.microsoft.com/office/drawing/2014/main" id="{4D862FD3-62A6-46F7-94A0-EFACF9EACB69}"/>
                </a:ext>
              </a:extLst>
            </p:cNvPr>
            <p:cNvGraphicFramePr>
              <a:graphicFrameLocks noChangeAspect="1"/>
            </p:cNvGraphicFramePr>
            <p:nvPr/>
          </p:nvGraphicFramePr>
          <p:xfrm>
            <a:off x="1431895" y="2963700"/>
            <a:ext cx="459924" cy="305098"/>
          </p:xfrm>
          <a:graphic>
            <a:graphicData uri="http://schemas.openxmlformats.org/presentationml/2006/ole">
              <mc:AlternateContent xmlns:mc="http://schemas.openxmlformats.org/markup-compatibility/2006">
                <mc:Choice xmlns:v="urn:schemas-microsoft-com:vml" Requires="v">
                  <p:oleObj spid="_x0000_s158835" name="Equation" r:id="rId13" imgW="317500" imgH="215900" progId="Equation.DSMT4">
                    <p:embed/>
                  </p:oleObj>
                </mc:Choice>
                <mc:Fallback>
                  <p:oleObj name="Equation" r:id="rId13" imgW="317500" imgH="215900" progId="Equation.DSMT4">
                    <p:embed/>
                    <p:pic>
                      <p:nvPicPr>
                        <p:cNvPr id="46108" name="对象 16">
                          <a:extLst>
                            <a:ext uri="{FF2B5EF4-FFF2-40B4-BE49-F238E27FC236}">
                              <a16:creationId xmlns:a16="http://schemas.microsoft.com/office/drawing/2014/main" id="{C6AD43EE-BD32-4F76-B0E7-76A115F527E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31895" y="2963700"/>
                          <a:ext cx="459924" cy="305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8">
              <a:extLst>
                <a:ext uri="{FF2B5EF4-FFF2-40B4-BE49-F238E27FC236}">
                  <a16:creationId xmlns:a16="http://schemas.microsoft.com/office/drawing/2014/main" id="{AA0EC693-83C4-4FB2-82F3-6D4C23D74CEA}"/>
                </a:ext>
              </a:extLst>
            </p:cNvPr>
            <p:cNvGraphicFramePr>
              <a:graphicFrameLocks noChangeAspect="1"/>
            </p:cNvGraphicFramePr>
            <p:nvPr/>
          </p:nvGraphicFramePr>
          <p:xfrm>
            <a:off x="4227214" y="2962707"/>
            <a:ext cx="1553667" cy="328047"/>
          </p:xfrm>
          <a:graphic>
            <a:graphicData uri="http://schemas.openxmlformats.org/presentationml/2006/ole">
              <mc:AlternateContent xmlns:mc="http://schemas.openxmlformats.org/markup-compatibility/2006">
                <mc:Choice xmlns:v="urn:schemas-microsoft-com:vml" Requires="v">
                  <p:oleObj spid="_x0000_s158836" name="Equation" r:id="rId14" imgW="1079969" imgH="228699" progId="Equation.DSMT4">
                    <p:embed/>
                  </p:oleObj>
                </mc:Choice>
                <mc:Fallback>
                  <p:oleObj name="Equation" r:id="rId14" imgW="1079969" imgH="228699" progId="Equation.DSMT4">
                    <p:embed/>
                    <p:pic>
                      <p:nvPicPr>
                        <p:cNvPr id="46109" name="对象 18">
                          <a:extLst>
                            <a:ext uri="{FF2B5EF4-FFF2-40B4-BE49-F238E27FC236}">
                              <a16:creationId xmlns:a16="http://schemas.microsoft.com/office/drawing/2014/main" id="{B5047E64-6E0B-4AF0-A6CC-056A0B4A12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27214" y="2962707"/>
                          <a:ext cx="1553667" cy="32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20">
              <a:extLst>
                <a:ext uri="{FF2B5EF4-FFF2-40B4-BE49-F238E27FC236}">
                  <a16:creationId xmlns:a16="http://schemas.microsoft.com/office/drawing/2014/main" id="{F2B00A4C-792B-422D-ADEA-A3175B9E2CA9}"/>
                </a:ext>
              </a:extLst>
            </p:cNvPr>
            <p:cNvGraphicFramePr>
              <a:graphicFrameLocks noChangeAspect="1"/>
            </p:cNvGraphicFramePr>
            <p:nvPr/>
          </p:nvGraphicFramePr>
          <p:xfrm>
            <a:off x="7364412" y="2962707"/>
            <a:ext cx="458147" cy="303919"/>
          </p:xfrm>
          <a:graphic>
            <a:graphicData uri="http://schemas.openxmlformats.org/presentationml/2006/ole">
              <mc:AlternateContent xmlns:mc="http://schemas.openxmlformats.org/markup-compatibility/2006">
                <mc:Choice xmlns:v="urn:schemas-microsoft-com:vml" Requires="v">
                  <p:oleObj spid="_x0000_s158837" name="Equation" r:id="rId16" imgW="317500" imgH="215900" progId="Equation.DSMT4">
                    <p:embed/>
                  </p:oleObj>
                </mc:Choice>
                <mc:Fallback>
                  <p:oleObj name="Equation" r:id="rId16" imgW="317500" imgH="215900" progId="Equation.DSMT4">
                    <p:embed/>
                    <p:pic>
                      <p:nvPicPr>
                        <p:cNvPr id="46110" name="对象 20">
                          <a:extLst>
                            <a:ext uri="{FF2B5EF4-FFF2-40B4-BE49-F238E27FC236}">
                              <a16:creationId xmlns:a16="http://schemas.microsoft.com/office/drawing/2014/main" id="{A112B058-D581-4AD0-8511-43B25C5489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4412" y="2962707"/>
                          <a:ext cx="458147" cy="30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21">
              <a:extLst>
                <a:ext uri="{FF2B5EF4-FFF2-40B4-BE49-F238E27FC236}">
                  <a16:creationId xmlns:a16="http://schemas.microsoft.com/office/drawing/2014/main" id="{2BF06492-2882-4B1F-AFBB-1BEB795F7595}"/>
                </a:ext>
              </a:extLst>
            </p:cNvPr>
            <p:cNvGraphicFramePr>
              <a:graphicFrameLocks noChangeAspect="1"/>
            </p:cNvGraphicFramePr>
            <p:nvPr/>
          </p:nvGraphicFramePr>
          <p:xfrm>
            <a:off x="2605002" y="3352356"/>
            <a:ext cx="458147" cy="303919"/>
          </p:xfrm>
          <a:graphic>
            <a:graphicData uri="http://schemas.openxmlformats.org/presentationml/2006/ole">
              <mc:AlternateContent xmlns:mc="http://schemas.openxmlformats.org/markup-compatibility/2006">
                <mc:Choice xmlns:v="urn:schemas-microsoft-com:vml" Requires="v">
                  <p:oleObj spid="_x0000_s158838" name="Equation" r:id="rId17" imgW="317500" imgH="215900" progId="Equation.DSMT4">
                    <p:embed/>
                  </p:oleObj>
                </mc:Choice>
                <mc:Fallback>
                  <p:oleObj name="Equation" r:id="rId17" imgW="317500" imgH="215900" progId="Equation.DSMT4">
                    <p:embed/>
                    <p:pic>
                      <p:nvPicPr>
                        <p:cNvPr id="46111" name="对象 21">
                          <a:extLst>
                            <a:ext uri="{FF2B5EF4-FFF2-40B4-BE49-F238E27FC236}">
                              <a16:creationId xmlns:a16="http://schemas.microsoft.com/office/drawing/2014/main" id="{56B545F9-5D19-4FEE-B14E-FE17BF3E4C6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5002" y="3352356"/>
                          <a:ext cx="458147" cy="30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 name="组合 29">
            <a:extLst>
              <a:ext uri="{FF2B5EF4-FFF2-40B4-BE49-F238E27FC236}">
                <a16:creationId xmlns:a16="http://schemas.microsoft.com/office/drawing/2014/main" id="{CEF8D9E9-15D3-4082-935D-5E7BA20F9A16}"/>
              </a:ext>
            </a:extLst>
          </p:cNvPr>
          <p:cNvGrpSpPr>
            <a:grpSpLocks/>
          </p:cNvGrpSpPr>
          <p:nvPr/>
        </p:nvGrpSpPr>
        <p:grpSpPr bwMode="auto">
          <a:xfrm>
            <a:off x="935038" y="3716338"/>
            <a:ext cx="7273925" cy="1939925"/>
            <a:chOff x="1115616" y="4005064"/>
            <a:chExt cx="7272734" cy="1938992"/>
          </a:xfrm>
        </p:grpSpPr>
        <p:sp>
          <p:nvSpPr>
            <p:cNvPr id="19" name="文本框 18">
              <a:extLst>
                <a:ext uri="{FF2B5EF4-FFF2-40B4-BE49-F238E27FC236}">
                  <a16:creationId xmlns:a16="http://schemas.microsoft.com/office/drawing/2014/main" id="{D46C2C05-F683-47E8-A108-FCADD1216CAD}"/>
                </a:ext>
              </a:extLst>
            </p:cNvPr>
            <p:cNvSpPr txBox="1"/>
            <p:nvPr/>
          </p:nvSpPr>
          <p:spPr>
            <a:xfrm>
              <a:off x="1115616" y="4005064"/>
              <a:ext cx="7272734" cy="1938992"/>
            </a:xfrm>
            <a:prstGeom prst="rect">
              <a:avLst/>
            </a:prstGeom>
            <a:noFill/>
          </p:spPr>
          <p:txBody>
            <a:bodyPr>
              <a:spAutoFit/>
            </a:bodyPr>
            <a:lstStyle/>
            <a:p>
              <a:pPr>
                <a:defRPr/>
              </a:pPr>
              <a:r>
                <a:rPr lang="zh-CN" altLang="en-US" sz="2400" dirty="0">
                  <a:latin typeface="+mn-ea"/>
                  <a:ea typeface="+mn-ea"/>
                </a:rPr>
                <a:t>若</a:t>
              </a:r>
              <a:r>
                <a:rPr lang="en-US" altLang="zh-CN" sz="2400" dirty="0">
                  <a:latin typeface="+mn-ea"/>
                  <a:ea typeface="+mn-ea"/>
                </a:rPr>
                <a:t>LFSR</a:t>
              </a:r>
              <a:r>
                <a:rPr lang="zh-CN" altLang="en-US" sz="2400" dirty="0">
                  <a:latin typeface="+mn-ea"/>
                  <a:ea typeface="+mn-ea"/>
                </a:rPr>
                <a:t>以 为特征多项式，则输出序列的递推关系为</a:t>
              </a:r>
            </a:p>
            <a:p>
              <a:pPr>
                <a:defRPr/>
              </a:pPr>
              <a:r>
                <a:rPr lang="zh-CN" altLang="en-US" sz="2400" dirty="0">
                  <a:latin typeface="+mn-ea"/>
                  <a:ea typeface="+mn-ea"/>
                </a:rPr>
                <a:t> </a:t>
              </a:r>
            </a:p>
            <a:p>
              <a:pPr>
                <a:defRPr/>
              </a:pPr>
              <a:r>
                <a:rPr lang="zh-CN" altLang="en-US" sz="2400" dirty="0">
                  <a:latin typeface="+mn-ea"/>
                  <a:ea typeface="+mn-ea"/>
                </a:rPr>
                <a:t>若初始状态为</a:t>
              </a:r>
              <a:r>
                <a:rPr lang="en-US" altLang="zh-CN" sz="2400" dirty="0">
                  <a:latin typeface="+mn-ea"/>
                  <a:ea typeface="+mn-ea"/>
                </a:rPr>
                <a:t>1001</a:t>
              </a:r>
              <a:r>
                <a:rPr lang="zh-CN" altLang="en-US" sz="2400" dirty="0">
                  <a:latin typeface="+mn-ea"/>
                  <a:ea typeface="+mn-ea"/>
                </a:rPr>
                <a:t>，则输出为</a:t>
              </a:r>
            </a:p>
            <a:p>
              <a:pPr>
                <a:defRPr/>
              </a:pPr>
              <a:r>
                <a:rPr lang="en-US" altLang="zh-CN" sz="2400" dirty="0">
                  <a:latin typeface="+mn-ea"/>
                  <a:ea typeface="+mn-ea"/>
                </a:rPr>
                <a:t>           10010001111010110010001111010 </a:t>
              </a:r>
            </a:p>
            <a:p>
              <a:pPr>
                <a:defRPr/>
              </a:pPr>
              <a:r>
                <a:rPr lang="zh-CN" altLang="en-US" sz="2400" dirty="0">
                  <a:latin typeface="+mn-ea"/>
                  <a:ea typeface="+mn-ea"/>
                </a:rPr>
                <a:t>周期为       ，即输出序列为   序列。</a:t>
              </a:r>
            </a:p>
          </p:txBody>
        </p:sp>
        <p:graphicFrame>
          <p:nvGraphicFramePr>
            <p:cNvPr id="20" name="对象 24">
              <a:extLst>
                <a:ext uri="{FF2B5EF4-FFF2-40B4-BE49-F238E27FC236}">
                  <a16:creationId xmlns:a16="http://schemas.microsoft.com/office/drawing/2014/main" id="{696F78B2-3C66-4139-85F3-26F3D6A55CA1}"/>
                </a:ext>
              </a:extLst>
            </p:cNvPr>
            <p:cNvGraphicFramePr>
              <a:graphicFrameLocks noChangeAspect="1"/>
            </p:cNvGraphicFramePr>
            <p:nvPr/>
          </p:nvGraphicFramePr>
          <p:xfrm>
            <a:off x="3184604" y="4464786"/>
            <a:ext cx="2305647" cy="332679"/>
          </p:xfrm>
          <a:graphic>
            <a:graphicData uri="http://schemas.openxmlformats.org/presentationml/2006/ole">
              <mc:AlternateContent xmlns:mc="http://schemas.openxmlformats.org/markup-compatibility/2006">
                <mc:Choice xmlns:v="urn:schemas-microsoft-com:vml" Requires="v">
                  <p:oleObj spid="_x0000_s158839" name="Equation" r:id="rId18" imgW="1588189" imgH="228699" progId="Equation.DSMT4">
                    <p:embed/>
                  </p:oleObj>
                </mc:Choice>
                <mc:Fallback>
                  <p:oleObj name="Equation" r:id="rId18" imgW="1588189" imgH="228699" progId="Equation.DSMT4">
                    <p:embed/>
                    <p:pic>
                      <p:nvPicPr>
                        <p:cNvPr id="46099" name="对象 24">
                          <a:extLst>
                            <a:ext uri="{FF2B5EF4-FFF2-40B4-BE49-F238E27FC236}">
                              <a16:creationId xmlns:a16="http://schemas.microsoft.com/office/drawing/2014/main" id="{1BAEC04A-C303-4E28-809F-75C4AFACD44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84604" y="4464786"/>
                          <a:ext cx="2305647" cy="332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6">
              <a:extLst>
                <a:ext uri="{FF2B5EF4-FFF2-40B4-BE49-F238E27FC236}">
                  <a16:creationId xmlns:a16="http://schemas.microsoft.com/office/drawing/2014/main" id="{2D96CD9D-89F2-48C2-BFA5-05E875E66EC3}"/>
                </a:ext>
              </a:extLst>
            </p:cNvPr>
            <p:cNvGraphicFramePr>
              <a:graphicFrameLocks noChangeAspect="1"/>
            </p:cNvGraphicFramePr>
            <p:nvPr/>
          </p:nvGraphicFramePr>
          <p:xfrm>
            <a:off x="2192810" y="5576600"/>
            <a:ext cx="939029" cy="289274"/>
          </p:xfrm>
          <a:graphic>
            <a:graphicData uri="http://schemas.openxmlformats.org/presentationml/2006/ole">
              <mc:AlternateContent xmlns:mc="http://schemas.openxmlformats.org/markup-compatibility/2006">
                <mc:Choice xmlns:v="urn:schemas-microsoft-com:vml" Requires="v">
                  <p:oleObj spid="_x0000_s158840" name="Equation" r:id="rId20" imgW="673100" imgH="203200" progId="Equation.DSMT4">
                    <p:embed/>
                  </p:oleObj>
                </mc:Choice>
                <mc:Fallback>
                  <p:oleObj name="Equation" r:id="rId20" imgW="673100" imgH="203200" progId="Equation.DSMT4">
                    <p:embed/>
                    <p:pic>
                      <p:nvPicPr>
                        <p:cNvPr id="46100" name="对象 26">
                          <a:extLst>
                            <a:ext uri="{FF2B5EF4-FFF2-40B4-BE49-F238E27FC236}">
                              <a16:creationId xmlns:a16="http://schemas.microsoft.com/office/drawing/2014/main" id="{D4949149-DE95-423C-94F9-E626AFFE6FD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192810" y="5576600"/>
                          <a:ext cx="939029" cy="289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28">
              <a:extLst>
                <a:ext uri="{FF2B5EF4-FFF2-40B4-BE49-F238E27FC236}">
                  <a16:creationId xmlns:a16="http://schemas.microsoft.com/office/drawing/2014/main" id="{4B28D0D9-366A-46DC-ABDA-5377BA87B30D}"/>
                </a:ext>
              </a:extLst>
            </p:cNvPr>
            <p:cNvGraphicFramePr>
              <a:graphicFrameLocks noChangeAspect="1"/>
            </p:cNvGraphicFramePr>
            <p:nvPr/>
          </p:nvGraphicFramePr>
          <p:xfrm>
            <a:off x="5287600" y="5619186"/>
            <a:ext cx="292512" cy="237321"/>
          </p:xfrm>
          <a:graphic>
            <a:graphicData uri="http://schemas.openxmlformats.org/presentationml/2006/ole">
              <mc:AlternateContent xmlns:mc="http://schemas.openxmlformats.org/markup-compatibility/2006">
                <mc:Choice xmlns:v="urn:schemas-microsoft-com:vml" Requires="v">
                  <p:oleObj spid="_x0000_s158841" name="Equation" r:id="rId22" imgW="165243" imgH="139821" progId="Equation.DSMT4">
                    <p:embed/>
                  </p:oleObj>
                </mc:Choice>
                <mc:Fallback>
                  <p:oleObj name="Equation" r:id="rId22" imgW="165243" imgH="139821" progId="Equation.DSMT4">
                    <p:embed/>
                    <p:pic>
                      <p:nvPicPr>
                        <p:cNvPr id="46101" name="对象 28">
                          <a:extLst>
                            <a:ext uri="{FF2B5EF4-FFF2-40B4-BE49-F238E27FC236}">
                              <a16:creationId xmlns:a16="http://schemas.microsoft.com/office/drawing/2014/main" id="{02EFB325-40A9-477F-9E0F-B84FEDD4379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287600" y="5619186"/>
                          <a:ext cx="292512" cy="237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98468283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本讲第</a:t>
            </a:r>
            <a:r>
              <a:rPr lang="en-US" altLang="zh-CN" dirty="0">
                <a:ea typeface="宋体" panose="02010600030101010101" pitchFamily="2" charset="-122"/>
              </a:rPr>
              <a:t>2</a:t>
            </a:r>
            <a:r>
              <a:rPr lang="zh-CN" altLang="en-US" dirty="0">
                <a:ea typeface="宋体" panose="02010600030101010101" pitchFamily="2" charset="-122"/>
              </a:rPr>
              <a:t>部分内容</a:t>
            </a:r>
          </a:p>
        </p:txBody>
      </p:sp>
      <p:sp>
        <p:nvSpPr>
          <p:cNvPr id="23555"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6B555C8-5335-4BBB-9AFF-4A69C2834DEF}"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a:latin typeface="Arial" panose="020B0604020202020204" pitchFamily="34" charset="0"/>
              <a:ea typeface="宋体" panose="02010600030101010101" pitchFamily="2" charset="-122"/>
            </a:endParaRPr>
          </a:p>
        </p:txBody>
      </p:sp>
      <p:sp>
        <p:nvSpPr>
          <p:cNvPr id="23556"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DFD6A350-0D94-4EB5-BB4B-5D03023DA696}"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18</a:t>
            </a:fld>
            <a:endParaRPr lang="en-US" altLang="zh-CN" sz="1000" b="0">
              <a:latin typeface="Arial" panose="020B0604020202020204" pitchFamily="34" charset="0"/>
              <a:ea typeface="宋体" panose="02010600030101010101" pitchFamily="2" charset="-122"/>
            </a:endParaRPr>
          </a:p>
        </p:txBody>
      </p:sp>
      <p:sp>
        <p:nvSpPr>
          <p:cNvPr id="17411" name="AutoShape 3"/>
          <p:cNvSpPr>
            <a:spLocks noChangeArrowheads="1"/>
          </p:cNvSpPr>
          <p:nvPr/>
        </p:nvSpPr>
        <p:spPr bwMode="gray">
          <a:xfrm>
            <a:off x="4038600" y="1871663"/>
            <a:ext cx="4343400" cy="457200"/>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3558" name="AutoShape 4"/>
          <p:cNvSpPr>
            <a:spLocks noChangeArrowheads="1"/>
          </p:cNvSpPr>
          <p:nvPr/>
        </p:nvSpPr>
        <p:spPr bwMode="gray">
          <a:xfrm>
            <a:off x="3657600" y="1752600"/>
            <a:ext cx="685800" cy="685800"/>
          </a:xfrm>
          <a:prstGeom prst="diamond">
            <a:avLst/>
          </a:prstGeom>
          <a:solidFill>
            <a:schemeClr val="accent2"/>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3559" name="Text Box 5"/>
          <p:cNvSpPr txBox="1">
            <a:spLocks noChangeArrowheads="1"/>
          </p:cNvSpPr>
          <p:nvPr/>
        </p:nvSpPr>
        <p:spPr bwMode="gray">
          <a:xfrm>
            <a:off x="4267200" y="19050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rgbClr val="080808"/>
                </a:solidFill>
                <a:latin typeface="Arial" panose="020B0604020202020204" pitchFamily="34" charset="0"/>
                <a:ea typeface="宋体" panose="02010600030101010101" pitchFamily="2" charset="-122"/>
              </a:rPr>
              <a:t>数学基础</a:t>
            </a:r>
          </a:p>
        </p:txBody>
      </p:sp>
      <p:sp>
        <p:nvSpPr>
          <p:cNvPr id="23560" name="Text Box 6"/>
          <p:cNvSpPr txBox="1">
            <a:spLocks noChangeArrowheads="1"/>
          </p:cNvSpPr>
          <p:nvPr/>
        </p:nvSpPr>
        <p:spPr bwMode="gray">
          <a:xfrm>
            <a:off x="3811588" y="18510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dirty="0">
                <a:solidFill>
                  <a:srgbClr val="FEFEFE"/>
                </a:solidFill>
                <a:latin typeface="Arial" panose="020B0604020202020204" pitchFamily="34" charset="0"/>
                <a:ea typeface="宋体" panose="02010600030101010101" pitchFamily="2" charset="-122"/>
              </a:rPr>
              <a:t>1</a:t>
            </a:r>
          </a:p>
        </p:txBody>
      </p:sp>
      <p:sp>
        <p:nvSpPr>
          <p:cNvPr id="17415" name="AutoShape 7"/>
          <p:cNvSpPr>
            <a:spLocks noChangeArrowheads="1"/>
          </p:cNvSpPr>
          <p:nvPr/>
        </p:nvSpPr>
        <p:spPr bwMode="gray">
          <a:xfrm>
            <a:off x="3231866" y="2659062"/>
            <a:ext cx="6140733" cy="1292225"/>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3562" name="AutoShape 8"/>
          <p:cNvSpPr>
            <a:spLocks noChangeArrowheads="1"/>
          </p:cNvSpPr>
          <p:nvPr/>
        </p:nvSpPr>
        <p:spPr bwMode="gray">
          <a:xfrm>
            <a:off x="2008657" y="2438401"/>
            <a:ext cx="1223210" cy="1478898"/>
          </a:xfrm>
          <a:prstGeom prst="diamond">
            <a:avLst/>
          </a:prstGeom>
          <a:solidFill>
            <a:schemeClr val="accent1"/>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3563" name="Text Box 9"/>
          <p:cNvSpPr txBox="1">
            <a:spLocks noChangeArrowheads="1"/>
          </p:cNvSpPr>
          <p:nvPr/>
        </p:nvSpPr>
        <p:spPr bwMode="gray">
          <a:xfrm>
            <a:off x="2923676" y="3001795"/>
            <a:ext cx="611604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4000" dirty="0">
                <a:solidFill>
                  <a:srgbClr val="7030A0"/>
                </a:solidFill>
                <a:latin typeface="Arial" panose="020B0604020202020204" pitchFamily="34" charset="0"/>
                <a:ea typeface="宋体" panose="02010600030101010101" pitchFamily="2" charset="-122"/>
              </a:rPr>
              <a:t>流密码</a:t>
            </a:r>
            <a:r>
              <a:rPr lang="en-US" altLang="zh-CN" sz="4000" dirty="0">
                <a:solidFill>
                  <a:srgbClr val="7030A0"/>
                </a:solidFill>
                <a:latin typeface="Arial" panose="020B0604020202020204" pitchFamily="34" charset="0"/>
                <a:ea typeface="宋体" panose="02010600030101010101" pitchFamily="2" charset="-122"/>
              </a:rPr>
              <a:t>&amp;</a:t>
            </a:r>
            <a:r>
              <a:rPr lang="zh-CN" altLang="en-US" sz="4000" dirty="0">
                <a:solidFill>
                  <a:srgbClr val="7030A0"/>
                </a:solidFill>
                <a:latin typeface="Arial" panose="020B0604020202020204" pitchFamily="34" charset="0"/>
                <a:ea typeface="宋体" panose="02010600030101010101" pitchFamily="2" charset="-122"/>
              </a:rPr>
              <a:t>分组密码</a:t>
            </a:r>
          </a:p>
        </p:txBody>
      </p:sp>
      <p:sp>
        <p:nvSpPr>
          <p:cNvPr id="23564" name="Text Box 10"/>
          <p:cNvSpPr txBox="1">
            <a:spLocks noChangeArrowheads="1"/>
          </p:cNvSpPr>
          <p:nvPr/>
        </p:nvSpPr>
        <p:spPr bwMode="gray">
          <a:xfrm>
            <a:off x="2278243" y="2633840"/>
            <a:ext cx="63142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squar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6000" b="0" dirty="0">
                <a:solidFill>
                  <a:srgbClr val="FEFEFE"/>
                </a:solidFill>
                <a:latin typeface="Arial" panose="020B0604020202020204" pitchFamily="34" charset="0"/>
                <a:ea typeface="宋体" panose="02010600030101010101" pitchFamily="2" charset="-122"/>
              </a:rPr>
              <a:t>2</a:t>
            </a:r>
          </a:p>
        </p:txBody>
      </p:sp>
      <p:sp>
        <p:nvSpPr>
          <p:cNvPr id="17419" name="AutoShape 11"/>
          <p:cNvSpPr>
            <a:spLocks noChangeArrowheads="1"/>
          </p:cNvSpPr>
          <p:nvPr/>
        </p:nvSpPr>
        <p:spPr bwMode="gray">
          <a:xfrm>
            <a:off x="4038600" y="4310063"/>
            <a:ext cx="4343400" cy="457200"/>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3566" name="AutoShape 12"/>
          <p:cNvSpPr>
            <a:spLocks noChangeArrowheads="1"/>
          </p:cNvSpPr>
          <p:nvPr/>
        </p:nvSpPr>
        <p:spPr bwMode="gray">
          <a:xfrm>
            <a:off x="3657600" y="4191000"/>
            <a:ext cx="685800" cy="685800"/>
          </a:xfrm>
          <a:prstGeom prst="diamond">
            <a:avLst/>
          </a:prstGeom>
          <a:solidFill>
            <a:schemeClr va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3567" name="Text Box 13"/>
          <p:cNvSpPr txBox="1">
            <a:spLocks noChangeArrowheads="1"/>
          </p:cNvSpPr>
          <p:nvPr/>
        </p:nvSpPr>
        <p:spPr bwMode="gray">
          <a:xfrm>
            <a:off x="4495800" y="43434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dirty="0">
                <a:solidFill>
                  <a:srgbClr val="080808"/>
                </a:solidFill>
                <a:latin typeface="Arial" panose="020B0604020202020204" pitchFamily="34" charset="0"/>
                <a:ea typeface="宋体" panose="02010600030101010101" pitchFamily="2" charset="-122"/>
              </a:rPr>
              <a:t>DES</a:t>
            </a:r>
          </a:p>
        </p:txBody>
      </p:sp>
      <p:sp>
        <p:nvSpPr>
          <p:cNvPr id="23568" name="Text Box 14"/>
          <p:cNvSpPr txBox="1">
            <a:spLocks noChangeArrowheads="1"/>
          </p:cNvSpPr>
          <p:nvPr/>
        </p:nvSpPr>
        <p:spPr bwMode="gray">
          <a:xfrm>
            <a:off x="3811588" y="42894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dirty="0">
                <a:solidFill>
                  <a:srgbClr val="FEFEFE"/>
                </a:solidFill>
                <a:latin typeface="Arial" panose="020B0604020202020204" pitchFamily="34" charset="0"/>
                <a:ea typeface="宋体" panose="02010600030101010101" pitchFamily="2" charset="-122"/>
              </a:rPr>
              <a:t>3</a:t>
            </a:r>
          </a:p>
        </p:txBody>
      </p:sp>
      <p:sp>
        <p:nvSpPr>
          <p:cNvPr id="17423" name="AutoShape 15"/>
          <p:cNvSpPr>
            <a:spLocks noChangeArrowheads="1"/>
          </p:cNvSpPr>
          <p:nvPr/>
        </p:nvSpPr>
        <p:spPr bwMode="gray">
          <a:xfrm>
            <a:off x="4038600" y="5224463"/>
            <a:ext cx="4343400" cy="457200"/>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3570" name="AutoShape 16"/>
          <p:cNvSpPr>
            <a:spLocks noChangeArrowheads="1"/>
          </p:cNvSpPr>
          <p:nvPr/>
        </p:nvSpPr>
        <p:spPr bwMode="gray">
          <a:xfrm>
            <a:off x="3657600" y="5105400"/>
            <a:ext cx="685800" cy="685800"/>
          </a:xfrm>
          <a:prstGeom prst="diamond">
            <a:avLst/>
          </a:prstGeom>
          <a:solidFill>
            <a:schemeClr val="fo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3571" name="Text Box 17"/>
          <p:cNvSpPr txBox="1">
            <a:spLocks noChangeArrowheads="1"/>
          </p:cNvSpPr>
          <p:nvPr/>
        </p:nvSpPr>
        <p:spPr bwMode="gray">
          <a:xfrm>
            <a:off x="4495800" y="52578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dirty="0">
                <a:solidFill>
                  <a:srgbClr val="080808"/>
                </a:solidFill>
                <a:latin typeface="Arial" panose="020B0604020202020204" pitchFamily="34" charset="0"/>
                <a:ea typeface="宋体" panose="02010600030101010101" pitchFamily="2" charset="-122"/>
              </a:rPr>
              <a:t>AES</a:t>
            </a:r>
          </a:p>
        </p:txBody>
      </p:sp>
      <p:sp>
        <p:nvSpPr>
          <p:cNvPr id="23572" name="Text Box 18"/>
          <p:cNvSpPr txBox="1">
            <a:spLocks noChangeArrowheads="1"/>
          </p:cNvSpPr>
          <p:nvPr/>
        </p:nvSpPr>
        <p:spPr bwMode="gray">
          <a:xfrm>
            <a:off x="3811588" y="52038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4</a:t>
            </a:r>
          </a:p>
        </p:txBody>
      </p:sp>
    </p:spTree>
    <p:extLst>
      <p:ext uri="{BB962C8B-B14F-4D97-AF65-F5344CB8AC3E}">
        <p14:creationId xmlns:p14="http://schemas.microsoft.com/office/powerpoint/2010/main" val="217463820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a:ea typeface="宋体" panose="02010600030101010101" pitchFamily="2" charset="-122"/>
              </a:rPr>
              <a:t>对称密码原理</a:t>
            </a:r>
          </a:p>
        </p:txBody>
      </p:sp>
      <p:sp>
        <p:nvSpPr>
          <p:cNvPr id="24579" name="Rectangle 3"/>
          <p:cNvSpPr>
            <a:spLocks noGrp="1" noChangeArrowheads="1"/>
          </p:cNvSpPr>
          <p:nvPr>
            <p:ph idx="1"/>
          </p:nvPr>
        </p:nvSpPr>
        <p:spPr/>
        <p:txBody>
          <a:bodyPr/>
          <a:lstStyle/>
          <a:p>
            <a:pPr eaLnBrk="1" hangingPunct="1"/>
            <a:r>
              <a:rPr lang="zh-CN" altLang="en-US" dirty="0">
                <a:ea typeface="宋体" panose="02010600030101010101" pitchFamily="2" charset="-122"/>
              </a:rPr>
              <a:t>对称密码技术也叫做单钥或传统密码技术</a:t>
            </a:r>
          </a:p>
          <a:p>
            <a:pPr eaLnBrk="1" hangingPunct="1"/>
            <a:r>
              <a:rPr lang="zh-CN" altLang="en-US" dirty="0">
                <a:ea typeface="宋体" panose="02010600030101010101" pitchFamily="2" charset="-122"/>
              </a:rPr>
              <a:t>特点：加密和解密时所用的密钥是相同的或者类似的，即由加密密钥可以很容易推导出解密密钥</a:t>
            </a:r>
          </a:p>
          <a:p>
            <a:pPr lvl="1" eaLnBrk="1" hangingPunct="1"/>
            <a:r>
              <a:rPr lang="zh-CN" altLang="en-US" dirty="0">
                <a:ea typeface="宋体" panose="02010600030101010101" pitchFamily="2" charset="-122"/>
              </a:rPr>
              <a:t>分组密码技术</a:t>
            </a:r>
          </a:p>
          <a:p>
            <a:pPr lvl="1" eaLnBrk="1" hangingPunct="1"/>
            <a:r>
              <a:rPr lang="zh-CN" altLang="en-US" dirty="0">
                <a:ea typeface="宋体" panose="02010600030101010101" pitchFamily="2" charset="-122"/>
              </a:rPr>
              <a:t>流密码技术</a:t>
            </a:r>
          </a:p>
          <a:p>
            <a:pPr eaLnBrk="1" hangingPunct="1"/>
            <a:r>
              <a:rPr lang="zh-CN" altLang="en-US" dirty="0">
                <a:ea typeface="宋体" panose="02010600030101010101" pitchFamily="2" charset="-122"/>
              </a:rPr>
              <a:t>在公钥密码技术出现之前，它是唯一的加密类型。</a:t>
            </a:r>
          </a:p>
        </p:txBody>
      </p:sp>
      <p:sp>
        <p:nvSpPr>
          <p:cNvPr id="24580"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D2F16638-53A2-4856-A532-527C75E3FDBF}"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dirty="0">
              <a:latin typeface="Arial" panose="020B0604020202020204" pitchFamily="34" charset="0"/>
              <a:ea typeface="宋体" panose="02010600030101010101" pitchFamily="2" charset="-122"/>
            </a:endParaRPr>
          </a:p>
        </p:txBody>
      </p:sp>
      <p:sp>
        <p:nvSpPr>
          <p:cNvPr id="24581"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000942DF-946F-40F7-A24B-93727ABC6C24}"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19</a:t>
            </a:fld>
            <a:endParaRPr lang="en-US" altLang="zh-CN" sz="1000" b="0">
              <a:latin typeface="Arial" panose="020B0604020202020204" pitchFamily="34" charset="0"/>
              <a:ea typeface="宋体" panose="02010600030101010101" pitchFamily="2"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a:ea typeface="宋体" panose="02010600030101010101" pitchFamily="2" charset="-122"/>
              </a:rPr>
              <a:t>本讲内容</a:t>
            </a:r>
          </a:p>
        </p:txBody>
      </p:sp>
      <p:sp>
        <p:nvSpPr>
          <p:cNvPr id="23555"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6B555C8-5335-4BBB-9AFF-4A69C2834DEF}"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a:latin typeface="Arial" panose="020B0604020202020204" pitchFamily="34" charset="0"/>
              <a:ea typeface="宋体" panose="02010600030101010101" pitchFamily="2" charset="-122"/>
            </a:endParaRPr>
          </a:p>
        </p:txBody>
      </p:sp>
      <p:sp>
        <p:nvSpPr>
          <p:cNvPr id="23556"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DFD6A350-0D94-4EB5-BB4B-5D03023DA696}"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2</a:t>
            </a:fld>
            <a:endParaRPr lang="en-US" altLang="zh-CN" sz="1000" b="0">
              <a:latin typeface="Arial" panose="020B0604020202020204" pitchFamily="34" charset="0"/>
              <a:ea typeface="宋体" panose="02010600030101010101" pitchFamily="2" charset="-122"/>
            </a:endParaRPr>
          </a:p>
        </p:txBody>
      </p:sp>
      <p:sp>
        <p:nvSpPr>
          <p:cNvPr id="17411" name="AutoShape 3"/>
          <p:cNvSpPr>
            <a:spLocks noChangeArrowheads="1"/>
          </p:cNvSpPr>
          <p:nvPr/>
        </p:nvSpPr>
        <p:spPr bwMode="gray">
          <a:xfrm>
            <a:off x="4038600" y="2176463"/>
            <a:ext cx="4343400" cy="457200"/>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3558" name="AutoShape 4"/>
          <p:cNvSpPr>
            <a:spLocks noChangeArrowheads="1"/>
          </p:cNvSpPr>
          <p:nvPr/>
        </p:nvSpPr>
        <p:spPr bwMode="gray">
          <a:xfrm>
            <a:off x="3657600" y="2057400"/>
            <a:ext cx="685800" cy="685800"/>
          </a:xfrm>
          <a:prstGeom prst="diamond">
            <a:avLst/>
          </a:prstGeom>
          <a:solidFill>
            <a:schemeClr val="accent2"/>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3559" name="Text Box 5"/>
          <p:cNvSpPr txBox="1">
            <a:spLocks noChangeArrowheads="1"/>
          </p:cNvSpPr>
          <p:nvPr/>
        </p:nvSpPr>
        <p:spPr bwMode="gray">
          <a:xfrm>
            <a:off x="4267200" y="22098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rgbClr val="080808"/>
                </a:solidFill>
                <a:latin typeface="Arial" panose="020B0604020202020204" pitchFamily="34" charset="0"/>
                <a:ea typeface="宋体" panose="02010600030101010101" pitchFamily="2" charset="-122"/>
              </a:rPr>
              <a:t>流密码数学基础</a:t>
            </a:r>
          </a:p>
        </p:txBody>
      </p:sp>
      <p:sp>
        <p:nvSpPr>
          <p:cNvPr id="23560" name="Text Box 6"/>
          <p:cNvSpPr txBox="1">
            <a:spLocks noChangeArrowheads="1"/>
          </p:cNvSpPr>
          <p:nvPr/>
        </p:nvSpPr>
        <p:spPr bwMode="gray">
          <a:xfrm>
            <a:off x="3811588" y="21558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dirty="0">
                <a:solidFill>
                  <a:srgbClr val="FEFEFE"/>
                </a:solidFill>
                <a:latin typeface="Arial" panose="020B0604020202020204" pitchFamily="34" charset="0"/>
                <a:ea typeface="宋体" panose="02010600030101010101" pitchFamily="2" charset="-122"/>
              </a:rPr>
              <a:t>1</a:t>
            </a:r>
          </a:p>
        </p:txBody>
      </p:sp>
      <p:sp>
        <p:nvSpPr>
          <p:cNvPr id="17415" name="AutoShape 7"/>
          <p:cNvSpPr>
            <a:spLocks noChangeArrowheads="1"/>
          </p:cNvSpPr>
          <p:nvPr/>
        </p:nvSpPr>
        <p:spPr bwMode="gray">
          <a:xfrm>
            <a:off x="4038600" y="3014663"/>
            <a:ext cx="4343400" cy="457200"/>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3562" name="AutoShape 8"/>
          <p:cNvSpPr>
            <a:spLocks noChangeArrowheads="1"/>
          </p:cNvSpPr>
          <p:nvPr/>
        </p:nvSpPr>
        <p:spPr bwMode="gray">
          <a:xfrm>
            <a:off x="3657600" y="2895600"/>
            <a:ext cx="685800" cy="685800"/>
          </a:xfrm>
          <a:prstGeom prst="diamond">
            <a:avLst/>
          </a:prstGeom>
          <a:solidFill>
            <a:schemeClr val="accent1"/>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3563" name="Text Box 9"/>
          <p:cNvSpPr txBox="1">
            <a:spLocks noChangeArrowheads="1"/>
          </p:cNvSpPr>
          <p:nvPr/>
        </p:nvSpPr>
        <p:spPr bwMode="gray">
          <a:xfrm>
            <a:off x="4267200" y="30480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rgbClr val="080808"/>
                </a:solidFill>
                <a:latin typeface="Arial" panose="020B0604020202020204" pitchFamily="34" charset="0"/>
                <a:ea typeface="宋体" panose="02010600030101010101" pitchFamily="2" charset="-122"/>
              </a:rPr>
              <a:t>流密码</a:t>
            </a:r>
            <a:r>
              <a:rPr lang="en-US" altLang="zh-CN" sz="2400" dirty="0">
                <a:solidFill>
                  <a:srgbClr val="080808"/>
                </a:solidFill>
                <a:latin typeface="Arial" panose="020B0604020202020204" pitchFamily="34" charset="0"/>
                <a:ea typeface="宋体" panose="02010600030101010101" pitchFamily="2" charset="-122"/>
              </a:rPr>
              <a:t>&amp;</a:t>
            </a:r>
            <a:r>
              <a:rPr lang="zh-CN" altLang="en-US" sz="2400" dirty="0">
                <a:solidFill>
                  <a:srgbClr val="080808"/>
                </a:solidFill>
                <a:latin typeface="Arial" panose="020B0604020202020204" pitchFamily="34" charset="0"/>
                <a:ea typeface="宋体" panose="02010600030101010101" pitchFamily="2" charset="-122"/>
              </a:rPr>
              <a:t>分组密码</a:t>
            </a:r>
          </a:p>
        </p:txBody>
      </p:sp>
      <p:sp>
        <p:nvSpPr>
          <p:cNvPr id="23564" name="Text Box 10"/>
          <p:cNvSpPr txBox="1">
            <a:spLocks noChangeArrowheads="1"/>
          </p:cNvSpPr>
          <p:nvPr/>
        </p:nvSpPr>
        <p:spPr bwMode="gray">
          <a:xfrm>
            <a:off x="3811588" y="29940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2</a:t>
            </a:r>
          </a:p>
        </p:txBody>
      </p:sp>
      <p:sp>
        <p:nvSpPr>
          <p:cNvPr id="17419" name="AutoShape 11"/>
          <p:cNvSpPr>
            <a:spLocks noChangeArrowheads="1"/>
          </p:cNvSpPr>
          <p:nvPr/>
        </p:nvSpPr>
        <p:spPr bwMode="gray">
          <a:xfrm>
            <a:off x="4038600" y="3852863"/>
            <a:ext cx="4343400" cy="457200"/>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3566" name="AutoShape 12"/>
          <p:cNvSpPr>
            <a:spLocks noChangeArrowheads="1"/>
          </p:cNvSpPr>
          <p:nvPr/>
        </p:nvSpPr>
        <p:spPr bwMode="gray">
          <a:xfrm>
            <a:off x="3657600" y="3733800"/>
            <a:ext cx="685800" cy="685800"/>
          </a:xfrm>
          <a:prstGeom prst="diamond">
            <a:avLst/>
          </a:prstGeom>
          <a:solidFill>
            <a:schemeClr va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3567" name="Text Box 13"/>
          <p:cNvSpPr txBox="1">
            <a:spLocks noChangeArrowheads="1"/>
          </p:cNvSpPr>
          <p:nvPr/>
        </p:nvSpPr>
        <p:spPr bwMode="gray">
          <a:xfrm>
            <a:off x="4495800" y="38862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dirty="0">
                <a:solidFill>
                  <a:srgbClr val="080808"/>
                </a:solidFill>
                <a:latin typeface="Arial" panose="020B0604020202020204" pitchFamily="34" charset="0"/>
                <a:ea typeface="宋体" panose="02010600030101010101" pitchFamily="2" charset="-122"/>
              </a:rPr>
              <a:t>DES</a:t>
            </a:r>
          </a:p>
        </p:txBody>
      </p:sp>
      <p:sp>
        <p:nvSpPr>
          <p:cNvPr id="23568" name="Text Box 14"/>
          <p:cNvSpPr txBox="1">
            <a:spLocks noChangeArrowheads="1"/>
          </p:cNvSpPr>
          <p:nvPr/>
        </p:nvSpPr>
        <p:spPr bwMode="gray">
          <a:xfrm>
            <a:off x="3811588" y="38322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dirty="0">
                <a:solidFill>
                  <a:srgbClr val="FEFEFE"/>
                </a:solidFill>
                <a:latin typeface="Arial" panose="020B0604020202020204" pitchFamily="34" charset="0"/>
                <a:ea typeface="宋体" panose="02010600030101010101" pitchFamily="2" charset="-122"/>
              </a:rPr>
              <a:t>3</a:t>
            </a:r>
          </a:p>
        </p:txBody>
      </p:sp>
      <p:sp>
        <p:nvSpPr>
          <p:cNvPr id="17423" name="AutoShape 15"/>
          <p:cNvSpPr>
            <a:spLocks noChangeArrowheads="1"/>
          </p:cNvSpPr>
          <p:nvPr/>
        </p:nvSpPr>
        <p:spPr bwMode="gray">
          <a:xfrm>
            <a:off x="4038600" y="4767263"/>
            <a:ext cx="4343400" cy="457200"/>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3570" name="AutoShape 16"/>
          <p:cNvSpPr>
            <a:spLocks noChangeArrowheads="1"/>
          </p:cNvSpPr>
          <p:nvPr/>
        </p:nvSpPr>
        <p:spPr bwMode="gray">
          <a:xfrm>
            <a:off x="3657600" y="4648200"/>
            <a:ext cx="685800" cy="685800"/>
          </a:xfrm>
          <a:prstGeom prst="diamond">
            <a:avLst/>
          </a:prstGeom>
          <a:solidFill>
            <a:schemeClr val="fo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3571" name="Text Box 17"/>
          <p:cNvSpPr txBox="1">
            <a:spLocks noChangeArrowheads="1"/>
          </p:cNvSpPr>
          <p:nvPr/>
        </p:nvSpPr>
        <p:spPr bwMode="gray">
          <a:xfrm>
            <a:off x="4495800" y="48006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dirty="0">
                <a:solidFill>
                  <a:srgbClr val="080808"/>
                </a:solidFill>
                <a:latin typeface="Arial" panose="020B0604020202020204" pitchFamily="34" charset="0"/>
                <a:ea typeface="宋体" panose="02010600030101010101" pitchFamily="2" charset="-122"/>
              </a:rPr>
              <a:t>AES</a:t>
            </a:r>
          </a:p>
        </p:txBody>
      </p:sp>
      <p:sp>
        <p:nvSpPr>
          <p:cNvPr id="23572" name="Text Box 18"/>
          <p:cNvSpPr txBox="1">
            <a:spLocks noChangeArrowheads="1"/>
          </p:cNvSpPr>
          <p:nvPr/>
        </p:nvSpPr>
        <p:spPr bwMode="gray">
          <a:xfrm>
            <a:off x="3811588" y="47466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4</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zh-CN" altLang="en-US">
                <a:ea typeface="宋体" panose="02010600030101010101" pitchFamily="2" charset="-122"/>
              </a:rPr>
              <a:t>对称密码体制</a:t>
            </a:r>
          </a:p>
        </p:txBody>
      </p:sp>
      <p:sp>
        <p:nvSpPr>
          <p:cNvPr id="25603" name="Rectangle 3"/>
          <p:cNvSpPr>
            <a:spLocks noGrp="1" noChangeArrowheads="1"/>
          </p:cNvSpPr>
          <p:nvPr>
            <p:ph idx="1"/>
          </p:nvPr>
        </p:nvSpPr>
        <p:spPr>
          <a:xfrm>
            <a:off x="3124200" y="5257800"/>
            <a:ext cx="7010400" cy="685800"/>
          </a:xfrm>
        </p:spPr>
        <p:txBody>
          <a:bodyPr/>
          <a:lstStyle/>
          <a:p>
            <a:pPr eaLnBrk="1" hangingPunct="1">
              <a:buFont typeface="Wingdings" panose="05000000000000000000" pitchFamily="2" charset="2"/>
              <a:buNone/>
            </a:pPr>
            <a:r>
              <a:rPr lang="en-US" altLang="zh-CN" dirty="0">
                <a:ea typeface="宋体" panose="02010600030101010101" pitchFamily="2" charset="-122"/>
              </a:rPr>
              <a:t>               </a:t>
            </a:r>
          </a:p>
        </p:txBody>
      </p:sp>
      <p:sp>
        <p:nvSpPr>
          <p:cNvPr id="25604"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AEC474DE-F9CC-401B-8947-6840E37B1E61}"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a:latin typeface="Arial" panose="020B0604020202020204" pitchFamily="34" charset="0"/>
              <a:ea typeface="宋体" panose="02010600030101010101" pitchFamily="2" charset="-122"/>
            </a:endParaRPr>
          </a:p>
        </p:txBody>
      </p:sp>
      <p:sp>
        <p:nvSpPr>
          <p:cNvPr id="25605"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DA17CC68-AEB5-46BD-A945-8485E6B6863A}"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20</a:t>
            </a:fld>
            <a:endParaRPr lang="en-US" altLang="zh-CN" sz="1000" b="0">
              <a:latin typeface="Arial" panose="020B0604020202020204" pitchFamily="34" charset="0"/>
              <a:ea typeface="宋体" panose="02010600030101010101" pitchFamily="2" charset="-122"/>
            </a:endParaRPr>
          </a:p>
        </p:txBody>
      </p:sp>
      <p:sp>
        <p:nvSpPr>
          <p:cNvPr id="25606" name="Rectangle 4"/>
          <p:cNvSpPr>
            <a:spLocks noChangeArrowheads="1"/>
          </p:cNvSpPr>
          <p:nvPr/>
        </p:nvSpPr>
        <p:spPr bwMode="auto">
          <a:xfrm>
            <a:off x="3657600" y="3581400"/>
            <a:ext cx="1143000" cy="838200"/>
          </a:xfrm>
          <a:prstGeom prst="rect">
            <a:avLst/>
          </a:prstGeom>
          <a:solidFill>
            <a:schemeClr val="tx2">
              <a:alpha val="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5607" name="Rectangle 5"/>
          <p:cNvSpPr>
            <a:spLocks noChangeArrowheads="1"/>
          </p:cNvSpPr>
          <p:nvPr/>
        </p:nvSpPr>
        <p:spPr bwMode="auto">
          <a:xfrm>
            <a:off x="7354888" y="3581400"/>
            <a:ext cx="1219200" cy="914400"/>
          </a:xfrm>
          <a:prstGeom prst="rect">
            <a:avLst/>
          </a:prstGeom>
          <a:solidFill>
            <a:schemeClr val="tx2">
              <a:alpha val="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5608" name="Rectangle 6"/>
          <p:cNvSpPr>
            <a:spLocks noChangeArrowheads="1"/>
          </p:cNvSpPr>
          <p:nvPr/>
        </p:nvSpPr>
        <p:spPr bwMode="auto">
          <a:xfrm>
            <a:off x="2057400" y="3668713"/>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400" b="0"/>
              <a:t>明文</a:t>
            </a:r>
          </a:p>
        </p:txBody>
      </p:sp>
      <p:sp>
        <p:nvSpPr>
          <p:cNvPr id="25609" name="Rectangle 7"/>
          <p:cNvSpPr>
            <a:spLocks noChangeArrowheads="1"/>
          </p:cNvSpPr>
          <p:nvPr/>
        </p:nvSpPr>
        <p:spPr bwMode="auto">
          <a:xfrm>
            <a:off x="7467600" y="228600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400" b="0"/>
              <a:t>密钥</a:t>
            </a:r>
            <a:r>
              <a:rPr lang="en-US" altLang="zh-CN" sz="2400" b="0"/>
              <a:t>k</a:t>
            </a:r>
          </a:p>
        </p:txBody>
      </p:sp>
      <p:sp>
        <p:nvSpPr>
          <p:cNvPr id="25610" name="Rectangle 8"/>
          <p:cNvSpPr>
            <a:spLocks noChangeArrowheads="1"/>
          </p:cNvSpPr>
          <p:nvPr/>
        </p:nvSpPr>
        <p:spPr bwMode="auto">
          <a:xfrm>
            <a:off x="3886200" y="2301875"/>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400" b="0"/>
              <a:t>密钥</a:t>
            </a:r>
            <a:r>
              <a:rPr lang="en-US" altLang="zh-CN" sz="2400" b="0"/>
              <a:t>k</a:t>
            </a:r>
          </a:p>
        </p:txBody>
      </p:sp>
      <p:sp>
        <p:nvSpPr>
          <p:cNvPr id="25611" name="Rectangle 9"/>
          <p:cNvSpPr>
            <a:spLocks noChangeArrowheads="1"/>
          </p:cNvSpPr>
          <p:nvPr/>
        </p:nvSpPr>
        <p:spPr bwMode="auto">
          <a:xfrm>
            <a:off x="9372600" y="36576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400" b="0"/>
              <a:t>明文</a:t>
            </a:r>
          </a:p>
        </p:txBody>
      </p:sp>
      <p:sp>
        <p:nvSpPr>
          <p:cNvPr id="25612" name="Rectangle 10"/>
          <p:cNvSpPr>
            <a:spLocks noChangeArrowheads="1"/>
          </p:cNvSpPr>
          <p:nvPr/>
        </p:nvSpPr>
        <p:spPr bwMode="auto">
          <a:xfrm>
            <a:off x="5334000" y="41148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zh-CN" altLang="en-US" sz="2400" b="0" dirty="0"/>
              <a:t>密文</a:t>
            </a:r>
          </a:p>
        </p:txBody>
      </p:sp>
      <p:sp>
        <p:nvSpPr>
          <p:cNvPr id="25613" name="Line 11"/>
          <p:cNvSpPr>
            <a:spLocks noChangeShapeType="1"/>
          </p:cNvSpPr>
          <p:nvPr/>
        </p:nvSpPr>
        <p:spPr bwMode="auto">
          <a:xfrm>
            <a:off x="2819400" y="3886200"/>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4" name="Line 12"/>
          <p:cNvSpPr>
            <a:spLocks noChangeShapeType="1"/>
          </p:cNvSpPr>
          <p:nvPr/>
        </p:nvSpPr>
        <p:spPr bwMode="auto">
          <a:xfrm>
            <a:off x="8570913" y="3886200"/>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5" name="Line 13"/>
          <p:cNvSpPr>
            <a:spLocks noChangeShapeType="1"/>
          </p:cNvSpPr>
          <p:nvPr/>
        </p:nvSpPr>
        <p:spPr bwMode="auto">
          <a:xfrm>
            <a:off x="4267200" y="274320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6" name="Line 14"/>
          <p:cNvSpPr>
            <a:spLocks noChangeShapeType="1"/>
          </p:cNvSpPr>
          <p:nvPr/>
        </p:nvSpPr>
        <p:spPr bwMode="auto">
          <a:xfrm>
            <a:off x="7924800" y="274320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7" name="Rectangle 15"/>
          <p:cNvSpPr>
            <a:spLocks noChangeArrowheads="1"/>
          </p:cNvSpPr>
          <p:nvPr/>
        </p:nvSpPr>
        <p:spPr bwMode="auto">
          <a:xfrm>
            <a:off x="3703638" y="3636964"/>
            <a:ext cx="946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000" b="0"/>
              <a:t>加密器</a:t>
            </a:r>
          </a:p>
          <a:p>
            <a:pPr eaLnBrk="1" hangingPunct="1">
              <a:spcBef>
                <a:spcPct val="0"/>
              </a:spcBef>
              <a:buClrTx/>
              <a:buFontTx/>
              <a:buNone/>
            </a:pPr>
            <a:r>
              <a:rPr lang="zh-CN" altLang="en-US" sz="2000" b="0"/>
              <a:t>   </a:t>
            </a:r>
            <a:r>
              <a:rPr lang="en-US" altLang="zh-CN" sz="2000" b="0"/>
              <a:t>Ek</a:t>
            </a:r>
          </a:p>
        </p:txBody>
      </p:sp>
      <p:sp>
        <p:nvSpPr>
          <p:cNvPr id="25618" name="Rectangle 16"/>
          <p:cNvSpPr>
            <a:spLocks noChangeArrowheads="1"/>
          </p:cNvSpPr>
          <p:nvPr/>
        </p:nvSpPr>
        <p:spPr bwMode="auto">
          <a:xfrm>
            <a:off x="7421563" y="3648076"/>
            <a:ext cx="946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000" b="0"/>
              <a:t>解密器</a:t>
            </a:r>
          </a:p>
          <a:p>
            <a:pPr eaLnBrk="1" hangingPunct="1">
              <a:spcBef>
                <a:spcPct val="0"/>
              </a:spcBef>
              <a:buClrTx/>
              <a:buFontTx/>
              <a:buNone/>
            </a:pPr>
            <a:r>
              <a:rPr lang="zh-CN" altLang="en-US" sz="2000" b="0"/>
              <a:t>  </a:t>
            </a:r>
            <a:r>
              <a:rPr lang="en-US" altLang="zh-CN" sz="2000" b="0"/>
              <a:t>Dk</a:t>
            </a:r>
          </a:p>
        </p:txBody>
      </p:sp>
      <p:sp>
        <p:nvSpPr>
          <p:cNvPr id="25619" name="Line 17"/>
          <p:cNvSpPr>
            <a:spLocks noChangeShapeType="1"/>
          </p:cNvSpPr>
          <p:nvPr/>
        </p:nvSpPr>
        <p:spPr bwMode="auto">
          <a:xfrm>
            <a:off x="4800600" y="3886200"/>
            <a:ext cx="3810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0" name="Line 18"/>
          <p:cNvSpPr>
            <a:spLocks noChangeShapeType="1"/>
          </p:cNvSpPr>
          <p:nvPr/>
        </p:nvSpPr>
        <p:spPr bwMode="auto">
          <a:xfrm flipV="1">
            <a:off x="6970713" y="3886200"/>
            <a:ext cx="3810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1" name="Line 19"/>
          <p:cNvSpPr>
            <a:spLocks noChangeShapeType="1"/>
          </p:cNvSpPr>
          <p:nvPr/>
        </p:nvSpPr>
        <p:spPr bwMode="auto">
          <a:xfrm flipV="1">
            <a:off x="5181600" y="381000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2" name="Line 20"/>
          <p:cNvSpPr>
            <a:spLocks noChangeShapeType="1"/>
          </p:cNvSpPr>
          <p:nvPr/>
        </p:nvSpPr>
        <p:spPr bwMode="auto">
          <a:xfrm flipV="1">
            <a:off x="5773738" y="381000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3" name="Line 21"/>
          <p:cNvSpPr>
            <a:spLocks noChangeShapeType="1"/>
          </p:cNvSpPr>
          <p:nvPr/>
        </p:nvSpPr>
        <p:spPr bwMode="auto">
          <a:xfrm flipV="1">
            <a:off x="6386513" y="3811588"/>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4" name="Line 22"/>
          <p:cNvSpPr>
            <a:spLocks noChangeShapeType="1"/>
          </p:cNvSpPr>
          <p:nvPr/>
        </p:nvSpPr>
        <p:spPr bwMode="auto">
          <a:xfrm>
            <a:off x="5481638" y="382905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5" name="Line 23"/>
          <p:cNvSpPr>
            <a:spLocks noChangeShapeType="1"/>
          </p:cNvSpPr>
          <p:nvPr/>
        </p:nvSpPr>
        <p:spPr bwMode="auto">
          <a:xfrm>
            <a:off x="6075363" y="382905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6" name="Line 24"/>
          <p:cNvSpPr>
            <a:spLocks noChangeShapeType="1"/>
          </p:cNvSpPr>
          <p:nvPr/>
        </p:nvSpPr>
        <p:spPr bwMode="auto">
          <a:xfrm>
            <a:off x="6688138" y="382905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61" name="Line 25"/>
          <p:cNvSpPr>
            <a:spLocks noChangeShapeType="1"/>
          </p:cNvSpPr>
          <p:nvPr/>
        </p:nvSpPr>
        <p:spPr bwMode="ltGray">
          <a:xfrm>
            <a:off x="5029200" y="2590800"/>
            <a:ext cx="2286000" cy="0"/>
          </a:xfrm>
          <a:prstGeom prst="line">
            <a:avLst/>
          </a:prstGeom>
          <a:ln>
            <a:headEnd/>
            <a:tailEnd type="stealth" w="lg" len="lg"/>
          </a:ln>
        </p:spPr>
        <p:style>
          <a:lnRef idx="1">
            <a:schemeClr val="accent1"/>
          </a:lnRef>
          <a:fillRef idx="0">
            <a:schemeClr val="accent1"/>
          </a:fillRef>
          <a:effectRef idx="0">
            <a:schemeClr val="accent1"/>
          </a:effectRef>
          <a:fontRef idx="minor">
            <a:schemeClr val="tx1"/>
          </a:fontRef>
        </p:style>
        <p:txBody>
          <a:bodyPr/>
          <a:lstStyle/>
          <a:p>
            <a:pPr>
              <a:defRPr/>
            </a:pPr>
            <a:endParaRPr lang="zh-CN" altLang="en-US"/>
          </a:p>
        </p:txBody>
      </p:sp>
      <p:sp>
        <p:nvSpPr>
          <p:cNvPr id="116762" name="Rectangle 26"/>
          <p:cNvSpPr>
            <a:spLocks noChangeArrowheads="1"/>
          </p:cNvSpPr>
          <p:nvPr/>
        </p:nvSpPr>
        <p:spPr bwMode="auto">
          <a:xfrm>
            <a:off x="5410200" y="19812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400" b="0" dirty="0">
                <a:solidFill>
                  <a:srgbClr val="C00000"/>
                </a:solidFill>
              </a:rPr>
              <a:t>安全信道</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16761"/>
                                        </p:tgtEl>
                                        <p:attrNameLst>
                                          <p:attrName>style.visibility</p:attrName>
                                        </p:attrNameLst>
                                      </p:cBhvr>
                                      <p:to>
                                        <p:strVal val="visible"/>
                                      </p:to>
                                    </p:set>
                                    <p:animEffect transition="in" filter="box(in)">
                                      <p:cBhvr>
                                        <p:cTn id="7" dur="500"/>
                                        <p:tgtEl>
                                          <p:spTgt spid="116761"/>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16762"/>
                                        </p:tgtEl>
                                        <p:attrNameLst>
                                          <p:attrName>style.visibility</p:attrName>
                                        </p:attrNameLst>
                                      </p:cBhvr>
                                      <p:to>
                                        <p:strVal val="visible"/>
                                      </p:to>
                                    </p:set>
                                    <p:animEffect transition="in" filter="box(in)">
                                      <p:cBhvr>
                                        <p:cTn id="10" dur="500"/>
                                        <p:tgtEl>
                                          <p:spTgt spid="116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6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a:ea typeface="宋体" panose="02010600030101010101" pitchFamily="2" charset="-122"/>
              </a:rPr>
              <a:t> </a:t>
            </a:r>
            <a:r>
              <a:rPr lang="zh-CN" altLang="en-US">
                <a:ea typeface="宋体" panose="02010600030101010101" pitchFamily="2" charset="-122"/>
              </a:rPr>
              <a:t>公开密码体制</a:t>
            </a:r>
          </a:p>
        </p:txBody>
      </p:sp>
      <p:sp>
        <p:nvSpPr>
          <p:cNvPr id="26627" name="Rectangle 3"/>
          <p:cNvSpPr>
            <a:spLocks noGrp="1" noChangeArrowheads="1"/>
          </p:cNvSpPr>
          <p:nvPr>
            <p:ph idx="1"/>
          </p:nvPr>
        </p:nvSpPr>
        <p:spPr>
          <a:xfrm>
            <a:off x="3124200" y="5257800"/>
            <a:ext cx="7010400" cy="685800"/>
          </a:xfrm>
        </p:spPr>
        <p:txBody>
          <a:bodyPr/>
          <a:lstStyle/>
          <a:p>
            <a:pPr eaLnBrk="1" hangingPunct="1">
              <a:buFont typeface="Wingdings" panose="05000000000000000000" pitchFamily="2" charset="2"/>
              <a:buNone/>
            </a:pPr>
            <a:r>
              <a:rPr lang="en-US" altLang="zh-CN">
                <a:ea typeface="宋体" panose="02010600030101010101" pitchFamily="2" charset="-122"/>
              </a:rPr>
              <a:t>               </a:t>
            </a:r>
          </a:p>
        </p:txBody>
      </p:sp>
      <p:sp>
        <p:nvSpPr>
          <p:cNvPr id="26628"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547F4F81-476D-4C6E-8925-2F3FDC73C642}"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a:latin typeface="Arial" panose="020B0604020202020204" pitchFamily="34" charset="0"/>
              <a:ea typeface="宋体" panose="02010600030101010101" pitchFamily="2" charset="-122"/>
            </a:endParaRPr>
          </a:p>
        </p:txBody>
      </p:sp>
      <p:sp>
        <p:nvSpPr>
          <p:cNvPr id="26629"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4B62343C-8116-46A2-AA82-4F127C45CF8A}"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21</a:t>
            </a:fld>
            <a:endParaRPr lang="en-US" altLang="zh-CN" sz="1000" b="0">
              <a:latin typeface="Arial" panose="020B0604020202020204" pitchFamily="34" charset="0"/>
              <a:ea typeface="宋体" panose="02010600030101010101" pitchFamily="2" charset="-122"/>
            </a:endParaRPr>
          </a:p>
        </p:txBody>
      </p:sp>
      <p:sp>
        <p:nvSpPr>
          <p:cNvPr id="26630" name="Rectangle 4"/>
          <p:cNvSpPr>
            <a:spLocks noChangeArrowheads="1"/>
          </p:cNvSpPr>
          <p:nvPr/>
        </p:nvSpPr>
        <p:spPr bwMode="auto">
          <a:xfrm>
            <a:off x="3657600" y="3581400"/>
            <a:ext cx="1143000" cy="838200"/>
          </a:xfrm>
          <a:prstGeom prst="rect">
            <a:avLst/>
          </a:prstGeom>
          <a:solidFill>
            <a:schemeClr val="tx2">
              <a:alpha val="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6631" name="Rectangle 5"/>
          <p:cNvSpPr>
            <a:spLocks noChangeArrowheads="1"/>
          </p:cNvSpPr>
          <p:nvPr/>
        </p:nvSpPr>
        <p:spPr bwMode="auto">
          <a:xfrm>
            <a:off x="7354888" y="3581400"/>
            <a:ext cx="1219200" cy="914400"/>
          </a:xfrm>
          <a:prstGeom prst="rect">
            <a:avLst/>
          </a:prstGeom>
          <a:solidFill>
            <a:schemeClr val="tx2">
              <a:alpha val="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6632" name="Rectangle 6"/>
          <p:cNvSpPr>
            <a:spLocks noChangeArrowheads="1"/>
          </p:cNvSpPr>
          <p:nvPr/>
        </p:nvSpPr>
        <p:spPr bwMode="auto">
          <a:xfrm>
            <a:off x="2057400" y="3668713"/>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400" b="0"/>
              <a:t>明文</a:t>
            </a:r>
          </a:p>
        </p:txBody>
      </p:sp>
      <p:sp>
        <p:nvSpPr>
          <p:cNvPr id="26633" name="Rectangle 7"/>
          <p:cNvSpPr>
            <a:spLocks noChangeArrowheads="1"/>
          </p:cNvSpPr>
          <p:nvPr/>
        </p:nvSpPr>
        <p:spPr bwMode="auto">
          <a:xfrm>
            <a:off x="7467600" y="228600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400" b="0">
                <a:solidFill>
                  <a:schemeClr val="accent1"/>
                </a:solidFill>
              </a:rPr>
              <a:t>私钥</a:t>
            </a:r>
            <a:r>
              <a:rPr lang="en-US" altLang="zh-CN" sz="2400" b="0">
                <a:solidFill>
                  <a:schemeClr val="accent1"/>
                </a:solidFill>
              </a:rPr>
              <a:t>d</a:t>
            </a:r>
          </a:p>
        </p:txBody>
      </p:sp>
      <p:sp>
        <p:nvSpPr>
          <p:cNvPr id="26634" name="Rectangle 8"/>
          <p:cNvSpPr>
            <a:spLocks noChangeArrowheads="1"/>
          </p:cNvSpPr>
          <p:nvPr/>
        </p:nvSpPr>
        <p:spPr bwMode="auto">
          <a:xfrm>
            <a:off x="3886200" y="2301875"/>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400" b="0">
                <a:solidFill>
                  <a:schemeClr val="folHlink"/>
                </a:solidFill>
              </a:rPr>
              <a:t>公钥</a:t>
            </a:r>
            <a:r>
              <a:rPr lang="en-US" altLang="zh-CN" sz="2400" b="0">
                <a:solidFill>
                  <a:schemeClr val="folHlink"/>
                </a:solidFill>
              </a:rPr>
              <a:t>e</a:t>
            </a:r>
          </a:p>
        </p:txBody>
      </p:sp>
      <p:sp>
        <p:nvSpPr>
          <p:cNvPr id="26635" name="Rectangle 9"/>
          <p:cNvSpPr>
            <a:spLocks noChangeArrowheads="1"/>
          </p:cNvSpPr>
          <p:nvPr/>
        </p:nvSpPr>
        <p:spPr bwMode="auto">
          <a:xfrm>
            <a:off x="9372600" y="36576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400" b="0"/>
              <a:t>明文</a:t>
            </a:r>
          </a:p>
        </p:txBody>
      </p:sp>
      <p:sp>
        <p:nvSpPr>
          <p:cNvPr id="26636" name="Rectangle 10"/>
          <p:cNvSpPr>
            <a:spLocks noChangeArrowheads="1"/>
          </p:cNvSpPr>
          <p:nvPr/>
        </p:nvSpPr>
        <p:spPr bwMode="auto">
          <a:xfrm>
            <a:off x="5334000" y="41148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zh-CN" altLang="en-US" sz="2400" b="0"/>
              <a:t>密文</a:t>
            </a:r>
          </a:p>
        </p:txBody>
      </p:sp>
      <p:sp>
        <p:nvSpPr>
          <p:cNvPr id="26637" name="Line 11"/>
          <p:cNvSpPr>
            <a:spLocks noChangeShapeType="1"/>
          </p:cNvSpPr>
          <p:nvPr/>
        </p:nvSpPr>
        <p:spPr bwMode="auto">
          <a:xfrm>
            <a:off x="2819400" y="3886200"/>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8" name="Line 12"/>
          <p:cNvSpPr>
            <a:spLocks noChangeShapeType="1"/>
          </p:cNvSpPr>
          <p:nvPr/>
        </p:nvSpPr>
        <p:spPr bwMode="auto">
          <a:xfrm>
            <a:off x="8570913" y="3886200"/>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9" name="Line 13"/>
          <p:cNvSpPr>
            <a:spLocks noChangeShapeType="1"/>
          </p:cNvSpPr>
          <p:nvPr/>
        </p:nvSpPr>
        <p:spPr bwMode="auto">
          <a:xfrm>
            <a:off x="4267200" y="274320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0" name="Line 14"/>
          <p:cNvSpPr>
            <a:spLocks noChangeShapeType="1"/>
          </p:cNvSpPr>
          <p:nvPr/>
        </p:nvSpPr>
        <p:spPr bwMode="auto">
          <a:xfrm>
            <a:off x="7924800" y="274320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1" name="Rectangle 15"/>
          <p:cNvSpPr>
            <a:spLocks noChangeArrowheads="1"/>
          </p:cNvSpPr>
          <p:nvPr/>
        </p:nvSpPr>
        <p:spPr bwMode="auto">
          <a:xfrm>
            <a:off x="3703638" y="3636964"/>
            <a:ext cx="946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000" b="0"/>
              <a:t>加密器</a:t>
            </a:r>
          </a:p>
          <a:p>
            <a:pPr eaLnBrk="1" hangingPunct="1">
              <a:spcBef>
                <a:spcPct val="0"/>
              </a:spcBef>
              <a:buClrTx/>
              <a:buFontTx/>
              <a:buNone/>
            </a:pPr>
            <a:r>
              <a:rPr lang="zh-CN" altLang="en-US" sz="2000" b="0"/>
              <a:t>   </a:t>
            </a:r>
            <a:r>
              <a:rPr lang="en-US" altLang="zh-CN" sz="2000" b="0"/>
              <a:t>Ek</a:t>
            </a:r>
          </a:p>
        </p:txBody>
      </p:sp>
      <p:sp>
        <p:nvSpPr>
          <p:cNvPr id="26642" name="Rectangle 16"/>
          <p:cNvSpPr>
            <a:spLocks noChangeArrowheads="1"/>
          </p:cNvSpPr>
          <p:nvPr/>
        </p:nvSpPr>
        <p:spPr bwMode="auto">
          <a:xfrm>
            <a:off x="7421563" y="3648076"/>
            <a:ext cx="946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000" b="0"/>
              <a:t>解密器</a:t>
            </a:r>
          </a:p>
          <a:p>
            <a:pPr eaLnBrk="1" hangingPunct="1">
              <a:spcBef>
                <a:spcPct val="0"/>
              </a:spcBef>
              <a:buClrTx/>
              <a:buFontTx/>
              <a:buNone/>
            </a:pPr>
            <a:r>
              <a:rPr lang="zh-CN" altLang="en-US" sz="2000" b="0"/>
              <a:t>  </a:t>
            </a:r>
            <a:r>
              <a:rPr lang="en-US" altLang="zh-CN" sz="2000" b="0"/>
              <a:t>Dk</a:t>
            </a:r>
          </a:p>
        </p:txBody>
      </p:sp>
      <p:sp>
        <p:nvSpPr>
          <p:cNvPr id="26643" name="Line 17"/>
          <p:cNvSpPr>
            <a:spLocks noChangeShapeType="1"/>
          </p:cNvSpPr>
          <p:nvPr/>
        </p:nvSpPr>
        <p:spPr bwMode="auto">
          <a:xfrm>
            <a:off x="4800600" y="3886200"/>
            <a:ext cx="3810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4" name="Line 18"/>
          <p:cNvSpPr>
            <a:spLocks noChangeShapeType="1"/>
          </p:cNvSpPr>
          <p:nvPr/>
        </p:nvSpPr>
        <p:spPr bwMode="auto">
          <a:xfrm flipV="1">
            <a:off x="6970713" y="3886200"/>
            <a:ext cx="3810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5" name="Line 19"/>
          <p:cNvSpPr>
            <a:spLocks noChangeShapeType="1"/>
          </p:cNvSpPr>
          <p:nvPr/>
        </p:nvSpPr>
        <p:spPr bwMode="auto">
          <a:xfrm flipV="1">
            <a:off x="5181600" y="381000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6" name="Line 20"/>
          <p:cNvSpPr>
            <a:spLocks noChangeShapeType="1"/>
          </p:cNvSpPr>
          <p:nvPr/>
        </p:nvSpPr>
        <p:spPr bwMode="auto">
          <a:xfrm flipV="1">
            <a:off x="5773738" y="381000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7" name="Line 21"/>
          <p:cNvSpPr>
            <a:spLocks noChangeShapeType="1"/>
          </p:cNvSpPr>
          <p:nvPr/>
        </p:nvSpPr>
        <p:spPr bwMode="auto">
          <a:xfrm flipV="1">
            <a:off x="6386513" y="3811588"/>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8" name="Line 22"/>
          <p:cNvSpPr>
            <a:spLocks noChangeShapeType="1"/>
          </p:cNvSpPr>
          <p:nvPr/>
        </p:nvSpPr>
        <p:spPr bwMode="auto">
          <a:xfrm>
            <a:off x="5481638" y="382905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9" name="Line 23"/>
          <p:cNvSpPr>
            <a:spLocks noChangeShapeType="1"/>
          </p:cNvSpPr>
          <p:nvPr/>
        </p:nvSpPr>
        <p:spPr bwMode="auto">
          <a:xfrm>
            <a:off x="6075363" y="382905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0" name="Line 24"/>
          <p:cNvSpPr>
            <a:spLocks noChangeShapeType="1"/>
          </p:cNvSpPr>
          <p:nvPr/>
        </p:nvSpPr>
        <p:spPr bwMode="auto">
          <a:xfrm>
            <a:off x="6688138" y="382905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a:ea typeface="宋体" panose="02010600030101010101" pitchFamily="2" charset="-122"/>
              </a:rPr>
              <a:t>流密码与分组密码</a:t>
            </a:r>
          </a:p>
        </p:txBody>
      </p:sp>
      <p:sp>
        <p:nvSpPr>
          <p:cNvPr id="27651" name="Rectangle 3"/>
          <p:cNvSpPr>
            <a:spLocks noGrp="1" noChangeArrowheads="1"/>
          </p:cNvSpPr>
          <p:nvPr>
            <p:ph idx="1"/>
          </p:nvPr>
        </p:nvSpPr>
        <p:spPr/>
        <p:txBody>
          <a:bodyPr/>
          <a:lstStyle/>
          <a:p>
            <a:pPr eaLnBrk="1" hangingPunct="1">
              <a:lnSpc>
                <a:spcPct val="110000"/>
              </a:lnSpc>
            </a:pPr>
            <a:r>
              <a:rPr lang="zh-CN" altLang="en-US" sz="3200" dirty="0">
                <a:ea typeface="宋体" panose="02010600030101010101" pitchFamily="2" charset="-122"/>
              </a:rPr>
              <a:t>流密码 </a:t>
            </a:r>
            <a:r>
              <a:rPr lang="zh-CN" altLang="en-US" sz="3200" dirty="0">
                <a:ea typeface="宋体" panose="02010600030101010101" pitchFamily="2" charset="-122"/>
                <a:sym typeface="Symbol" panose="05050102010706020507" pitchFamily="18" charset="2"/>
              </a:rPr>
              <a:t></a:t>
            </a:r>
            <a:r>
              <a:rPr lang="zh-CN" altLang="en-US" sz="3200" dirty="0">
                <a:ea typeface="宋体" panose="02010600030101010101" pitchFamily="2" charset="-122"/>
              </a:rPr>
              <a:t>使用方法与</a:t>
            </a:r>
            <a:r>
              <a:rPr lang="zh-CN" altLang="en-US" sz="3200" dirty="0">
                <a:latin typeface="Verdana" panose="020B0604030504040204" pitchFamily="34" charset="0"/>
                <a:ea typeface="宋体" panose="02010600030101010101" pitchFamily="2" charset="-122"/>
              </a:rPr>
              <a:t>“</a:t>
            </a:r>
            <a:r>
              <a:rPr lang="zh-CN" altLang="en-US" sz="3200" dirty="0">
                <a:solidFill>
                  <a:srgbClr val="C00000"/>
                </a:solidFill>
                <a:ea typeface="宋体" panose="02010600030101010101" pitchFamily="2" charset="-122"/>
              </a:rPr>
              <a:t>一次一密</a:t>
            </a:r>
            <a:r>
              <a:rPr lang="zh-CN" altLang="en-US" sz="3200" dirty="0">
                <a:latin typeface="Verdana" panose="020B0604030504040204" pitchFamily="34" charset="0"/>
                <a:ea typeface="宋体" panose="02010600030101010101" pitchFamily="2" charset="-122"/>
              </a:rPr>
              <a:t>”</a:t>
            </a:r>
            <a:r>
              <a:rPr lang="zh-CN" altLang="en-US" sz="3200" dirty="0">
                <a:ea typeface="宋体" panose="02010600030101010101" pitchFamily="2" charset="-122"/>
              </a:rPr>
              <a:t>相同</a:t>
            </a:r>
          </a:p>
          <a:p>
            <a:pPr lvl="1" eaLnBrk="1" hangingPunct="1">
              <a:lnSpc>
                <a:spcPct val="110000"/>
              </a:lnSpc>
            </a:pPr>
            <a:r>
              <a:rPr lang="zh-CN" altLang="en-US" dirty="0">
                <a:ea typeface="宋体" panose="02010600030101010101" pitchFamily="2" charset="-122"/>
              </a:rPr>
              <a:t>密钥相对较短</a:t>
            </a:r>
          </a:p>
          <a:p>
            <a:pPr lvl="1" eaLnBrk="1" hangingPunct="1">
              <a:lnSpc>
                <a:spcPct val="110000"/>
              </a:lnSpc>
            </a:pPr>
            <a:r>
              <a:rPr lang="zh-CN" altLang="en-US" dirty="0">
                <a:ea typeface="宋体" panose="02010600030101010101" pitchFamily="2" charset="-122"/>
              </a:rPr>
              <a:t>密钥被</a:t>
            </a:r>
            <a:r>
              <a:rPr lang="zh-CN" altLang="en-US" dirty="0">
                <a:latin typeface="Comic Sans MS" panose="030F0702030302020204" pitchFamily="66" charset="0"/>
                <a:ea typeface="宋体" panose="02010600030101010101" pitchFamily="2" charset="-122"/>
              </a:rPr>
              <a:t>“</a:t>
            </a:r>
            <a:r>
              <a:rPr lang="zh-CN" altLang="en-US" dirty="0">
                <a:ea typeface="宋体" panose="02010600030101010101" pitchFamily="2" charset="-122"/>
              </a:rPr>
              <a:t>扩展</a:t>
            </a:r>
            <a:r>
              <a:rPr lang="zh-CN" altLang="en-US" dirty="0">
                <a:latin typeface="Comic Sans MS" panose="030F0702030302020204" pitchFamily="66" charset="0"/>
                <a:ea typeface="宋体" panose="02010600030101010101" pitchFamily="2" charset="-122"/>
              </a:rPr>
              <a:t>”</a:t>
            </a:r>
            <a:r>
              <a:rPr lang="zh-CN" altLang="en-US" dirty="0">
                <a:ea typeface="宋体" panose="02010600030101010101" pitchFamily="2" charset="-122"/>
              </a:rPr>
              <a:t>成二进制的</a:t>
            </a:r>
            <a:r>
              <a:rPr lang="zh-CN" altLang="en-US" dirty="0">
                <a:solidFill>
                  <a:srgbClr val="C00000"/>
                </a:solidFill>
                <a:ea typeface="宋体" panose="02010600030101010101" pitchFamily="2" charset="-122"/>
              </a:rPr>
              <a:t>密码流</a:t>
            </a:r>
          </a:p>
          <a:p>
            <a:pPr eaLnBrk="1" hangingPunct="1">
              <a:lnSpc>
                <a:spcPct val="110000"/>
              </a:lnSpc>
            </a:pPr>
            <a:r>
              <a:rPr lang="zh-CN" altLang="en-US" sz="3200" dirty="0">
                <a:ea typeface="宋体" panose="02010600030101010101" pitchFamily="2" charset="-122"/>
              </a:rPr>
              <a:t>分组密码 </a:t>
            </a:r>
            <a:r>
              <a:rPr lang="zh-CN" altLang="en-US" sz="3200" dirty="0">
                <a:ea typeface="宋体" panose="02010600030101010101" pitchFamily="2" charset="-122"/>
                <a:sym typeface="Symbol" panose="05050102010706020507" pitchFamily="18" charset="2"/>
              </a:rPr>
              <a:t></a:t>
            </a:r>
            <a:r>
              <a:rPr lang="zh-CN" altLang="en-US" sz="3200" dirty="0">
                <a:ea typeface="宋体" panose="02010600030101010101" pitchFamily="2" charset="-122"/>
              </a:rPr>
              <a:t> 基于</a:t>
            </a:r>
            <a:r>
              <a:rPr lang="zh-CN" altLang="en-US" sz="3200" dirty="0">
                <a:solidFill>
                  <a:srgbClr val="C00000"/>
                </a:solidFill>
                <a:ea typeface="宋体" panose="02010600030101010101" pitchFamily="2" charset="-122"/>
              </a:rPr>
              <a:t>电码本</a:t>
            </a:r>
            <a:r>
              <a:rPr lang="zh-CN" altLang="en-US" sz="3200" dirty="0">
                <a:ea typeface="宋体" panose="02010600030101010101" pitchFamily="2" charset="-122"/>
              </a:rPr>
              <a:t>的思想</a:t>
            </a:r>
          </a:p>
          <a:p>
            <a:pPr lvl="1" eaLnBrk="1" hangingPunct="1">
              <a:lnSpc>
                <a:spcPct val="110000"/>
              </a:lnSpc>
            </a:pPr>
            <a:r>
              <a:rPr lang="zh-CN" altLang="en-US" dirty="0">
                <a:ea typeface="宋体" panose="02010600030101010101" pitchFamily="2" charset="-122"/>
              </a:rPr>
              <a:t>分组密钥确定了</a:t>
            </a:r>
            <a:r>
              <a:rPr lang="zh-CN" altLang="en-US" dirty="0">
                <a:latin typeface="Comic Sans MS" panose="030F0702030302020204" pitchFamily="66" charset="0"/>
                <a:ea typeface="宋体" panose="02010600030101010101" pitchFamily="2" charset="-122"/>
              </a:rPr>
              <a:t>“</a:t>
            </a:r>
            <a:r>
              <a:rPr lang="zh-CN" altLang="en-US" dirty="0">
                <a:ea typeface="宋体" panose="02010600030101010101" pitchFamily="2" charset="-122"/>
              </a:rPr>
              <a:t>电码本</a:t>
            </a:r>
            <a:r>
              <a:rPr lang="zh-CN" altLang="en-US" dirty="0">
                <a:latin typeface="Comic Sans MS" panose="030F0702030302020204" pitchFamily="66" charset="0"/>
                <a:ea typeface="宋体" panose="02010600030101010101" pitchFamily="2" charset="-122"/>
              </a:rPr>
              <a:t>”</a:t>
            </a:r>
            <a:endParaRPr lang="zh-CN" altLang="en-US" dirty="0">
              <a:ea typeface="宋体" panose="02010600030101010101" pitchFamily="2" charset="-122"/>
            </a:endParaRPr>
          </a:p>
          <a:p>
            <a:pPr lvl="1" eaLnBrk="1" hangingPunct="1">
              <a:lnSpc>
                <a:spcPct val="110000"/>
              </a:lnSpc>
            </a:pPr>
            <a:r>
              <a:rPr lang="zh-CN" altLang="en-US" dirty="0">
                <a:ea typeface="宋体" panose="02010600030101010101" pitchFamily="2" charset="-122"/>
              </a:rPr>
              <a:t>每一个密钥确定不同的</a:t>
            </a:r>
            <a:r>
              <a:rPr lang="zh-CN" altLang="en-US" dirty="0">
                <a:latin typeface="Comic Sans MS" panose="030F0702030302020204" pitchFamily="66" charset="0"/>
                <a:ea typeface="宋体" panose="02010600030101010101" pitchFamily="2" charset="-122"/>
              </a:rPr>
              <a:t>“</a:t>
            </a:r>
            <a:r>
              <a:rPr lang="zh-CN" altLang="en-US" dirty="0">
                <a:ea typeface="宋体" panose="02010600030101010101" pitchFamily="2" charset="-122"/>
              </a:rPr>
              <a:t>电码本</a:t>
            </a:r>
            <a:r>
              <a:rPr lang="zh-CN" altLang="en-US" dirty="0">
                <a:latin typeface="Comic Sans MS" panose="030F0702030302020204" pitchFamily="66" charset="0"/>
                <a:ea typeface="宋体" panose="02010600030101010101" pitchFamily="2" charset="-122"/>
              </a:rPr>
              <a:t>”</a:t>
            </a:r>
            <a:endParaRPr lang="zh-CN" altLang="en-US" dirty="0">
              <a:ea typeface="宋体" panose="02010600030101010101" pitchFamily="2" charset="-122"/>
            </a:endParaRPr>
          </a:p>
          <a:p>
            <a:pPr lvl="1" eaLnBrk="1" hangingPunct="1">
              <a:lnSpc>
                <a:spcPct val="110000"/>
              </a:lnSpc>
            </a:pPr>
            <a:r>
              <a:rPr lang="zh-CN" altLang="en-US" dirty="0">
                <a:ea typeface="宋体" panose="02010600030101010101" pitchFamily="2" charset="-122"/>
              </a:rPr>
              <a:t>同时使用了</a:t>
            </a:r>
            <a:r>
              <a:rPr lang="zh-CN" altLang="en-US" dirty="0">
                <a:latin typeface="Comic Sans MS" panose="030F0702030302020204" pitchFamily="66" charset="0"/>
                <a:ea typeface="宋体" panose="02010600030101010101" pitchFamily="2" charset="-122"/>
              </a:rPr>
              <a:t>“</a:t>
            </a:r>
            <a:r>
              <a:rPr lang="zh-CN" altLang="en-US" dirty="0">
                <a:ea typeface="宋体" panose="02010600030101010101" pitchFamily="2" charset="-122"/>
              </a:rPr>
              <a:t>混淆</a:t>
            </a:r>
            <a:r>
              <a:rPr lang="zh-CN" altLang="en-US" dirty="0">
                <a:latin typeface="Comic Sans MS" panose="030F0702030302020204" pitchFamily="66" charset="0"/>
                <a:ea typeface="宋体" panose="02010600030101010101" pitchFamily="2" charset="-122"/>
              </a:rPr>
              <a:t>”</a:t>
            </a:r>
            <a:r>
              <a:rPr lang="zh-CN" altLang="en-US" dirty="0">
                <a:ea typeface="宋体" panose="02010600030101010101" pitchFamily="2" charset="-122"/>
              </a:rPr>
              <a:t>和</a:t>
            </a:r>
            <a:r>
              <a:rPr lang="zh-CN" altLang="en-US" dirty="0">
                <a:latin typeface="Comic Sans MS" panose="030F0702030302020204" pitchFamily="66" charset="0"/>
                <a:ea typeface="宋体" panose="02010600030101010101" pitchFamily="2" charset="-122"/>
              </a:rPr>
              <a:t>“</a:t>
            </a:r>
            <a:r>
              <a:rPr lang="zh-CN" altLang="en-US" dirty="0">
                <a:ea typeface="宋体" panose="02010600030101010101" pitchFamily="2" charset="-122"/>
              </a:rPr>
              <a:t>扩散</a:t>
            </a:r>
            <a:r>
              <a:rPr lang="zh-CN" altLang="en-US" dirty="0">
                <a:latin typeface="Comic Sans MS" panose="030F0702030302020204" pitchFamily="66" charset="0"/>
                <a:ea typeface="宋体" panose="02010600030101010101" pitchFamily="2" charset="-122"/>
              </a:rPr>
              <a:t>”</a:t>
            </a:r>
            <a:endParaRPr lang="zh-CN" altLang="en-US" dirty="0">
              <a:ea typeface="宋体" panose="02010600030101010101" pitchFamily="2" charset="-122"/>
            </a:endParaRPr>
          </a:p>
        </p:txBody>
      </p:sp>
      <p:sp>
        <p:nvSpPr>
          <p:cNvPr id="27652"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A1D7EB54-6B07-48E7-9BFA-E8022B3F71C6}"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2024/4/1</a:t>
            </a:fld>
            <a:endParaRPr lang="en-US" altLang="zh-CN" sz="1000">
              <a:solidFill>
                <a:schemeClr val="bg1"/>
              </a:solidFill>
              <a:latin typeface="Verdana" panose="020B0604030504040204" pitchFamily="34" charset="0"/>
              <a:ea typeface="宋体" panose="02010600030101010101" pitchFamily="2" charset="-122"/>
            </a:endParaRPr>
          </a:p>
        </p:txBody>
      </p:sp>
      <p:sp>
        <p:nvSpPr>
          <p:cNvPr id="27653"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1CBC7171-F594-42A1-9144-5FE214DD8A58}"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22</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544A7-D155-4066-A4F9-6AFB62AB38BD}"/>
              </a:ext>
            </a:extLst>
          </p:cNvPr>
          <p:cNvSpPr>
            <a:spLocks noGrp="1"/>
          </p:cNvSpPr>
          <p:nvPr>
            <p:ph type="title"/>
          </p:nvPr>
        </p:nvSpPr>
        <p:spPr/>
        <p:txBody>
          <a:bodyPr/>
          <a:lstStyle/>
          <a:p>
            <a:r>
              <a:rPr lang="zh-CN" altLang="en-US" sz="3600" dirty="0">
                <a:latin typeface="+mn-ea"/>
                <a:ea typeface="+mn-ea"/>
              </a:rPr>
              <a:t>流密码的基本概念</a:t>
            </a:r>
            <a:endParaRPr lang="zh-CN" altLang="en-US" dirty="0"/>
          </a:p>
        </p:txBody>
      </p:sp>
      <p:sp>
        <p:nvSpPr>
          <p:cNvPr id="4" name="日期占位符 3">
            <a:extLst>
              <a:ext uri="{FF2B5EF4-FFF2-40B4-BE49-F238E27FC236}">
                <a16:creationId xmlns:a16="http://schemas.microsoft.com/office/drawing/2014/main" id="{29CEABEB-2616-42DF-9D2B-0371EAE17693}"/>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ACCEF35C-9C47-4176-91B3-B70F2D7D666A}"/>
              </a:ext>
            </a:extLst>
          </p:cNvPr>
          <p:cNvSpPr>
            <a:spLocks noGrp="1"/>
          </p:cNvSpPr>
          <p:nvPr>
            <p:ph type="sldNum" sz="quarter" idx="11"/>
          </p:nvPr>
        </p:nvSpPr>
        <p:spPr/>
        <p:txBody>
          <a:bodyPr/>
          <a:lstStyle/>
          <a:p>
            <a:fld id="{A420A89F-6092-44FA-AA4D-72ED0B6A316D}" type="slidenum">
              <a:rPr lang="en-US" altLang="zh-CN" smtClean="0"/>
              <a:pPr/>
              <a:t>23</a:t>
            </a:fld>
            <a:endParaRPr lang="en-US" altLang="zh-CN"/>
          </a:p>
        </p:txBody>
      </p:sp>
      <p:grpSp>
        <p:nvGrpSpPr>
          <p:cNvPr id="6" name="组合 5">
            <a:extLst>
              <a:ext uri="{FF2B5EF4-FFF2-40B4-BE49-F238E27FC236}">
                <a16:creationId xmlns:a16="http://schemas.microsoft.com/office/drawing/2014/main" id="{6ADF93C9-A7B9-4C5E-9703-65FA89E3E37A}"/>
              </a:ext>
            </a:extLst>
          </p:cNvPr>
          <p:cNvGrpSpPr>
            <a:grpSpLocks/>
          </p:cNvGrpSpPr>
          <p:nvPr/>
        </p:nvGrpSpPr>
        <p:grpSpPr bwMode="auto">
          <a:xfrm>
            <a:off x="1371600" y="1139109"/>
            <a:ext cx="7937500" cy="1938336"/>
            <a:chOff x="738850" y="2292100"/>
            <a:chExt cx="7937606" cy="1938991"/>
          </a:xfrm>
        </p:grpSpPr>
        <p:graphicFrame>
          <p:nvGraphicFramePr>
            <p:cNvPr id="7" name="对象 23">
              <a:extLst>
                <a:ext uri="{FF2B5EF4-FFF2-40B4-BE49-F238E27FC236}">
                  <a16:creationId xmlns:a16="http://schemas.microsoft.com/office/drawing/2014/main" id="{931092FF-D70F-44EA-97AD-2FADFE611602}"/>
                </a:ext>
              </a:extLst>
            </p:cNvPr>
            <p:cNvGraphicFramePr>
              <a:graphicFrameLocks noChangeAspect="1"/>
            </p:cNvGraphicFramePr>
            <p:nvPr/>
          </p:nvGraphicFramePr>
          <p:xfrm>
            <a:off x="4514850" y="3338513"/>
            <a:ext cx="114300" cy="177800"/>
          </p:xfrm>
          <a:graphic>
            <a:graphicData uri="http://schemas.openxmlformats.org/presentationml/2006/ole">
              <mc:AlternateContent xmlns:mc="http://schemas.openxmlformats.org/markup-compatibility/2006">
                <mc:Choice xmlns:v="urn:schemas-microsoft-com:vml" Requires="v">
                  <p:oleObj spid="_x0000_s159854" name="Equation" r:id="rId3" imgW="114102" imgH="177492" progId="Equation.DSMT4">
                    <p:embed/>
                  </p:oleObj>
                </mc:Choice>
                <mc:Fallback>
                  <p:oleObj name="Equation" r:id="rId3" imgW="114102" imgH="177492" progId="Equation.DSMT4">
                    <p:embed/>
                    <p:pic>
                      <p:nvPicPr>
                        <p:cNvPr id="8209" name="对象 23">
                          <a:extLst>
                            <a:ext uri="{FF2B5EF4-FFF2-40B4-BE49-F238E27FC236}">
                              <a16:creationId xmlns:a16="http://schemas.microsoft.com/office/drawing/2014/main" id="{4B4594BF-3E6E-42E1-9E1E-652900947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38513"/>
                          <a:ext cx="1143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 name="组合 28">
              <a:extLst>
                <a:ext uri="{FF2B5EF4-FFF2-40B4-BE49-F238E27FC236}">
                  <a16:creationId xmlns:a16="http://schemas.microsoft.com/office/drawing/2014/main" id="{CC84118D-B56C-41CF-9B48-E3C8C3751450}"/>
                </a:ext>
              </a:extLst>
            </p:cNvPr>
            <p:cNvGrpSpPr>
              <a:grpSpLocks/>
            </p:cNvGrpSpPr>
            <p:nvPr/>
          </p:nvGrpSpPr>
          <p:grpSpPr bwMode="auto">
            <a:xfrm>
              <a:off x="738850" y="2292100"/>
              <a:ext cx="7937606" cy="1938991"/>
              <a:chOff x="687360" y="2473143"/>
              <a:chExt cx="7560840" cy="1878518"/>
            </a:xfrm>
          </p:grpSpPr>
          <p:sp>
            <p:nvSpPr>
              <p:cNvPr id="10" name="文本框 2">
                <a:extLst>
                  <a:ext uri="{FF2B5EF4-FFF2-40B4-BE49-F238E27FC236}">
                    <a16:creationId xmlns:a16="http://schemas.microsoft.com/office/drawing/2014/main" id="{F3FCEB15-C8B2-44BC-A241-3B7AD8DDC923}"/>
                  </a:ext>
                </a:extLst>
              </p:cNvPr>
              <p:cNvSpPr txBox="1">
                <a:spLocks noChangeArrowheads="1"/>
              </p:cNvSpPr>
              <p:nvPr/>
            </p:nvSpPr>
            <p:spPr bwMode="auto">
              <a:xfrm>
                <a:off x="687360" y="2473143"/>
                <a:ext cx="7560840" cy="187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dirty="0"/>
                  <a:t>           </a:t>
                </a:r>
                <a:r>
                  <a:rPr lang="zh-CN" altLang="en-US" sz="2400" dirty="0"/>
                  <a:t>流密码的基本思想是利用密钥   产生一个密钥流              ，并使用如下规则对明文串                 加密：                                         。密钥流由密钥流发生器   产生：           ，这里    是加密器中的记忆元件（存储器）在时刻   的状态， 是由密钥   和      产生的函数。</a:t>
                </a:r>
              </a:p>
            </p:txBody>
          </p:sp>
          <p:graphicFrame>
            <p:nvGraphicFramePr>
              <p:cNvPr id="11" name="对象 4">
                <a:extLst>
                  <a:ext uri="{FF2B5EF4-FFF2-40B4-BE49-F238E27FC236}">
                    <a16:creationId xmlns:a16="http://schemas.microsoft.com/office/drawing/2014/main" id="{B80787F7-906E-438E-92F0-356C6C435E71}"/>
                  </a:ext>
                </a:extLst>
              </p:cNvPr>
              <p:cNvGraphicFramePr>
                <a:graphicFrameLocks noChangeAspect="1"/>
              </p:cNvGraphicFramePr>
              <p:nvPr/>
            </p:nvGraphicFramePr>
            <p:xfrm>
              <a:off x="5297146" y="2574259"/>
              <a:ext cx="193799" cy="259974"/>
            </p:xfrm>
            <a:graphic>
              <a:graphicData uri="http://schemas.openxmlformats.org/presentationml/2006/ole">
                <mc:AlternateContent xmlns:mc="http://schemas.openxmlformats.org/markup-compatibility/2006">
                  <mc:Choice xmlns:v="urn:schemas-microsoft-com:vml" Requires="v">
                    <p:oleObj spid="_x0000_s159855" name="Equation" r:id="rId5" imgW="127000" imgH="177800" progId="Equation.DSMT4">
                      <p:embed/>
                    </p:oleObj>
                  </mc:Choice>
                  <mc:Fallback>
                    <p:oleObj name="Equation" r:id="rId5" imgW="127000" imgH="177800" progId="Equation.DSMT4">
                      <p:embed/>
                      <p:pic>
                        <p:nvPicPr>
                          <p:cNvPr id="8213" name="对象 4">
                            <a:extLst>
                              <a:ext uri="{FF2B5EF4-FFF2-40B4-BE49-F238E27FC236}">
                                <a16:creationId xmlns:a16="http://schemas.microsoft.com/office/drawing/2014/main" id="{3ABC4821-396A-42E6-A6C9-61EDEAF088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7146" y="2574259"/>
                            <a:ext cx="193799" cy="25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0">
                <a:extLst>
                  <a:ext uri="{FF2B5EF4-FFF2-40B4-BE49-F238E27FC236}">
                    <a16:creationId xmlns:a16="http://schemas.microsoft.com/office/drawing/2014/main" id="{0A850375-98D6-4151-9185-3D03977455D2}"/>
                  </a:ext>
                </a:extLst>
              </p:cNvPr>
              <p:cNvGraphicFramePr>
                <a:graphicFrameLocks noChangeAspect="1"/>
              </p:cNvGraphicFramePr>
              <p:nvPr/>
            </p:nvGraphicFramePr>
            <p:xfrm>
              <a:off x="1201843" y="2919515"/>
              <a:ext cx="936104" cy="312035"/>
            </p:xfrm>
            <a:graphic>
              <a:graphicData uri="http://schemas.openxmlformats.org/presentationml/2006/ole">
                <mc:AlternateContent xmlns:mc="http://schemas.openxmlformats.org/markup-compatibility/2006">
                  <mc:Choice xmlns:v="urn:schemas-microsoft-com:vml" Requires="v">
                    <p:oleObj spid="_x0000_s159856" name="Equation" r:id="rId7" imgW="686396" imgH="228799" progId="Equation.DSMT4">
                      <p:embed/>
                    </p:oleObj>
                  </mc:Choice>
                  <mc:Fallback>
                    <p:oleObj name="Equation" r:id="rId7" imgW="686396" imgH="228799" progId="Equation.DSMT4">
                      <p:embed/>
                      <p:pic>
                        <p:nvPicPr>
                          <p:cNvPr id="8214" name="对象 10">
                            <a:extLst>
                              <a:ext uri="{FF2B5EF4-FFF2-40B4-BE49-F238E27FC236}">
                                <a16:creationId xmlns:a16="http://schemas.microsoft.com/office/drawing/2014/main" id="{6FEF4228-94C9-4C6E-9817-4EE364202F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1843" y="2919515"/>
                            <a:ext cx="936104" cy="31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a:extLst>
                  <a:ext uri="{FF2B5EF4-FFF2-40B4-BE49-F238E27FC236}">
                    <a16:creationId xmlns:a16="http://schemas.microsoft.com/office/drawing/2014/main" id="{606BD950-5DD5-42DF-B8C0-23493059C64C}"/>
                  </a:ext>
                </a:extLst>
              </p:cNvPr>
              <p:cNvGraphicFramePr>
                <a:graphicFrameLocks noChangeAspect="1"/>
              </p:cNvGraphicFramePr>
              <p:nvPr/>
            </p:nvGraphicFramePr>
            <p:xfrm>
              <a:off x="5791957" y="2896503"/>
              <a:ext cx="1227933" cy="328666"/>
            </p:xfrm>
            <a:graphic>
              <a:graphicData uri="http://schemas.openxmlformats.org/presentationml/2006/ole">
                <mc:AlternateContent xmlns:mc="http://schemas.openxmlformats.org/markup-compatibility/2006">
                  <mc:Choice xmlns:v="urn:schemas-microsoft-com:vml" Requires="v">
                    <p:oleObj spid="_x0000_s159857" name="Equation" r:id="rId9" imgW="850900" imgH="228600" progId="Equation.DSMT4">
                      <p:embed/>
                    </p:oleObj>
                  </mc:Choice>
                  <mc:Fallback>
                    <p:oleObj name="Equation" r:id="rId9" imgW="850900" imgH="228600" progId="Equation.DSMT4">
                      <p:embed/>
                      <p:pic>
                        <p:nvPicPr>
                          <p:cNvPr id="8215" name="对象 12">
                            <a:extLst>
                              <a:ext uri="{FF2B5EF4-FFF2-40B4-BE49-F238E27FC236}">
                                <a16:creationId xmlns:a16="http://schemas.microsoft.com/office/drawing/2014/main" id="{7BD04A67-801A-4337-BA30-D9F410A938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1957" y="2896503"/>
                            <a:ext cx="1227933" cy="328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4">
                <a:extLst>
                  <a:ext uri="{FF2B5EF4-FFF2-40B4-BE49-F238E27FC236}">
                    <a16:creationId xmlns:a16="http://schemas.microsoft.com/office/drawing/2014/main" id="{FF55CB32-BA44-4D0E-95B6-A1833FC52236}"/>
                  </a:ext>
                </a:extLst>
              </p:cNvPr>
              <p:cNvGraphicFramePr>
                <a:graphicFrameLocks noChangeAspect="1"/>
              </p:cNvGraphicFramePr>
              <p:nvPr/>
            </p:nvGraphicFramePr>
            <p:xfrm>
              <a:off x="1300989" y="3263746"/>
              <a:ext cx="3104401" cy="297312"/>
            </p:xfrm>
            <a:graphic>
              <a:graphicData uri="http://schemas.openxmlformats.org/presentationml/2006/ole">
                <mc:AlternateContent xmlns:mc="http://schemas.openxmlformats.org/markup-compatibility/2006">
                  <mc:Choice xmlns:v="urn:schemas-microsoft-com:vml" Requires="v">
                    <p:oleObj spid="_x0000_s159858" name="Equation" r:id="rId11" imgW="2552700" imgH="241300" progId="Equation.DSMT4">
                      <p:embed/>
                    </p:oleObj>
                  </mc:Choice>
                  <mc:Fallback>
                    <p:oleObj name="Equation" r:id="rId11" imgW="2552700" imgH="241300" progId="Equation.DSMT4">
                      <p:embed/>
                      <p:pic>
                        <p:nvPicPr>
                          <p:cNvPr id="8216" name="对象 14">
                            <a:extLst>
                              <a:ext uri="{FF2B5EF4-FFF2-40B4-BE49-F238E27FC236}">
                                <a16:creationId xmlns:a16="http://schemas.microsoft.com/office/drawing/2014/main" id="{9356810A-8D55-483E-BB73-10B6AA3A55E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00989" y="3263746"/>
                            <a:ext cx="3104401" cy="2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6">
                <a:extLst>
                  <a:ext uri="{FF2B5EF4-FFF2-40B4-BE49-F238E27FC236}">
                    <a16:creationId xmlns:a16="http://schemas.microsoft.com/office/drawing/2014/main" id="{F232D087-B802-48B2-A6AA-8F32DB5D5E97}"/>
                  </a:ext>
                </a:extLst>
              </p:cNvPr>
              <p:cNvGraphicFramePr>
                <a:graphicFrameLocks noChangeAspect="1"/>
              </p:cNvGraphicFramePr>
              <p:nvPr/>
            </p:nvGraphicFramePr>
            <p:xfrm>
              <a:off x="2885842" y="3978343"/>
              <a:ext cx="207940" cy="281585"/>
            </p:xfrm>
            <a:graphic>
              <a:graphicData uri="http://schemas.openxmlformats.org/presentationml/2006/ole">
                <mc:AlternateContent xmlns:mc="http://schemas.openxmlformats.org/markup-compatibility/2006">
                  <mc:Choice xmlns:v="urn:schemas-microsoft-com:vml" Requires="v">
                    <p:oleObj spid="_x0000_s159859" name="Equation" r:id="rId13" imgW="152532" imgH="203377" progId="Equation.DSMT4">
                      <p:embed/>
                    </p:oleObj>
                  </mc:Choice>
                  <mc:Fallback>
                    <p:oleObj name="Equation" r:id="rId13" imgW="152532" imgH="203377" progId="Equation.DSMT4">
                      <p:embed/>
                      <p:pic>
                        <p:nvPicPr>
                          <p:cNvPr id="8217" name="对象 16">
                            <a:extLst>
                              <a:ext uri="{FF2B5EF4-FFF2-40B4-BE49-F238E27FC236}">
                                <a16:creationId xmlns:a16="http://schemas.microsoft.com/office/drawing/2014/main" id="{FE35E8B9-FF3B-4A12-BD76-28048EF6139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5842" y="3978343"/>
                            <a:ext cx="207940" cy="28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18">
                <a:extLst>
                  <a:ext uri="{FF2B5EF4-FFF2-40B4-BE49-F238E27FC236}">
                    <a16:creationId xmlns:a16="http://schemas.microsoft.com/office/drawing/2014/main" id="{4BDDF51E-111A-4581-978E-AA4AABA5ADD4}"/>
                  </a:ext>
                </a:extLst>
              </p:cNvPr>
              <p:cNvGraphicFramePr>
                <a:graphicFrameLocks noChangeAspect="1"/>
              </p:cNvGraphicFramePr>
              <p:nvPr/>
            </p:nvGraphicFramePr>
            <p:xfrm>
              <a:off x="1534461" y="3619516"/>
              <a:ext cx="944745" cy="269927"/>
            </p:xfrm>
            <a:graphic>
              <a:graphicData uri="http://schemas.openxmlformats.org/presentationml/2006/ole">
                <mc:AlternateContent xmlns:mc="http://schemas.openxmlformats.org/markup-compatibility/2006">
                  <mc:Choice xmlns:v="urn:schemas-microsoft-com:vml" Requires="v">
                    <p:oleObj spid="_x0000_s159860" name="Equation" r:id="rId15" imgW="800100" imgH="228600" progId="Equation.DSMT4">
                      <p:embed/>
                    </p:oleObj>
                  </mc:Choice>
                  <mc:Fallback>
                    <p:oleObj name="Equation" r:id="rId15" imgW="800100" imgH="228600" progId="Equation.DSMT4">
                      <p:embed/>
                      <p:pic>
                        <p:nvPicPr>
                          <p:cNvPr id="8218" name="对象 18">
                            <a:extLst>
                              <a:ext uri="{FF2B5EF4-FFF2-40B4-BE49-F238E27FC236}">
                                <a16:creationId xmlns:a16="http://schemas.microsoft.com/office/drawing/2014/main" id="{0C1A4EC7-5D5A-4061-9DB8-A69FDD5C6D5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34461" y="3619516"/>
                            <a:ext cx="944745" cy="26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20">
                <a:extLst>
                  <a:ext uri="{FF2B5EF4-FFF2-40B4-BE49-F238E27FC236}">
                    <a16:creationId xmlns:a16="http://schemas.microsoft.com/office/drawing/2014/main" id="{0E646B33-6DFE-4AC5-B6A0-5F9E4EC54B43}"/>
                  </a:ext>
                </a:extLst>
              </p:cNvPr>
              <p:cNvGraphicFramePr>
                <a:graphicFrameLocks noChangeAspect="1"/>
              </p:cNvGraphicFramePr>
              <p:nvPr/>
            </p:nvGraphicFramePr>
            <p:xfrm>
              <a:off x="4949141" y="3954958"/>
              <a:ext cx="255745" cy="334793"/>
            </p:xfrm>
            <a:graphic>
              <a:graphicData uri="http://schemas.openxmlformats.org/presentationml/2006/ole">
                <mc:AlternateContent xmlns:mc="http://schemas.openxmlformats.org/markup-compatibility/2006">
                  <mc:Choice xmlns:v="urn:schemas-microsoft-com:vml" Requires="v">
                    <p:oleObj spid="_x0000_s159861" name="Equation" r:id="rId17" imgW="177800" imgH="228600" progId="Equation.DSMT4">
                      <p:embed/>
                    </p:oleObj>
                  </mc:Choice>
                  <mc:Fallback>
                    <p:oleObj name="Equation" r:id="rId17" imgW="177800" imgH="228600" progId="Equation.DSMT4">
                      <p:embed/>
                      <p:pic>
                        <p:nvPicPr>
                          <p:cNvPr id="8219" name="对象 20">
                            <a:extLst>
                              <a:ext uri="{FF2B5EF4-FFF2-40B4-BE49-F238E27FC236}">
                                <a16:creationId xmlns:a16="http://schemas.microsoft.com/office/drawing/2014/main" id="{7B615A49-FC56-49F1-A4D4-502C14D7B32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49141" y="3954958"/>
                            <a:ext cx="255745" cy="334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21">
                <a:extLst>
                  <a:ext uri="{FF2B5EF4-FFF2-40B4-BE49-F238E27FC236}">
                    <a16:creationId xmlns:a16="http://schemas.microsoft.com/office/drawing/2014/main" id="{C36F2AAB-9A3B-4E9D-B885-E754A53298EF}"/>
                  </a:ext>
                </a:extLst>
              </p:cNvPr>
              <p:cNvGraphicFramePr>
                <a:graphicFrameLocks noChangeAspect="1"/>
              </p:cNvGraphicFramePr>
              <p:nvPr/>
            </p:nvGraphicFramePr>
            <p:xfrm>
              <a:off x="1708425" y="3999383"/>
              <a:ext cx="156352" cy="290368"/>
            </p:xfrm>
            <a:graphic>
              <a:graphicData uri="http://schemas.openxmlformats.org/presentationml/2006/ole">
                <mc:AlternateContent xmlns:mc="http://schemas.openxmlformats.org/markup-compatibility/2006">
                  <mc:Choice xmlns:v="urn:schemas-microsoft-com:vml" Requires="v">
                    <p:oleObj spid="_x0000_s159862" name="Equation" r:id="rId19" imgW="88707" imgH="164742" progId="Equation.DSMT4">
                      <p:embed/>
                    </p:oleObj>
                  </mc:Choice>
                  <mc:Fallback>
                    <p:oleObj name="Equation" r:id="rId19" imgW="88707" imgH="164742" progId="Equation.DSMT4">
                      <p:embed/>
                      <p:pic>
                        <p:nvPicPr>
                          <p:cNvPr id="8220" name="对象 21">
                            <a:extLst>
                              <a:ext uri="{FF2B5EF4-FFF2-40B4-BE49-F238E27FC236}">
                                <a16:creationId xmlns:a16="http://schemas.microsoft.com/office/drawing/2014/main" id="{8BB7DA19-F0B3-4AA1-9743-341BCE437BB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08425" y="3999383"/>
                            <a:ext cx="156352" cy="290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22">
                <a:extLst>
                  <a:ext uri="{FF2B5EF4-FFF2-40B4-BE49-F238E27FC236}">
                    <a16:creationId xmlns:a16="http://schemas.microsoft.com/office/drawing/2014/main" id="{A5342C6C-BF3D-46E2-9BE5-C655B5F0466B}"/>
                  </a:ext>
                </a:extLst>
              </p:cNvPr>
              <p:cNvGraphicFramePr>
                <a:graphicFrameLocks noChangeAspect="1"/>
              </p:cNvGraphicFramePr>
              <p:nvPr/>
            </p:nvGraphicFramePr>
            <p:xfrm>
              <a:off x="4338566" y="4001985"/>
              <a:ext cx="179041" cy="250657"/>
            </p:xfrm>
            <a:graphic>
              <a:graphicData uri="http://schemas.openxmlformats.org/presentationml/2006/ole">
                <mc:AlternateContent xmlns:mc="http://schemas.openxmlformats.org/markup-compatibility/2006">
                  <mc:Choice xmlns:v="urn:schemas-microsoft-com:vml" Requires="v">
                    <p:oleObj spid="_x0000_s159863" name="Equation" r:id="rId21" imgW="126725" imgH="177415" progId="Equation.DSMT4">
                      <p:embed/>
                    </p:oleObj>
                  </mc:Choice>
                  <mc:Fallback>
                    <p:oleObj name="Equation" r:id="rId21" imgW="126725" imgH="177415" progId="Equation.DSMT4">
                      <p:embed/>
                      <p:pic>
                        <p:nvPicPr>
                          <p:cNvPr id="8221" name="对象 22">
                            <a:extLst>
                              <a:ext uri="{FF2B5EF4-FFF2-40B4-BE49-F238E27FC236}">
                                <a16:creationId xmlns:a16="http://schemas.microsoft.com/office/drawing/2014/main" id="{CABB4946-9D53-47D9-AC5E-503091ABFB1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38566" y="4001985"/>
                            <a:ext cx="179041" cy="25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9" name="对象 2">
              <a:extLst>
                <a:ext uri="{FF2B5EF4-FFF2-40B4-BE49-F238E27FC236}">
                  <a16:creationId xmlns:a16="http://schemas.microsoft.com/office/drawing/2014/main" id="{37F984AD-7EC0-475D-9950-84C35A05E68F}"/>
                </a:ext>
              </a:extLst>
            </p:cNvPr>
            <p:cNvGraphicFramePr>
              <a:graphicFrameLocks noChangeAspect="1"/>
            </p:cNvGraphicFramePr>
            <p:nvPr/>
          </p:nvGraphicFramePr>
          <p:xfrm>
            <a:off x="3627505" y="3470542"/>
            <a:ext cx="224415" cy="293780"/>
          </p:xfrm>
          <a:graphic>
            <a:graphicData uri="http://schemas.openxmlformats.org/presentationml/2006/ole">
              <mc:AlternateContent xmlns:mc="http://schemas.openxmlformats.org/markup-compatibility/2006">
                <mc:Choice xmlns:v="urn:schemas-microsoft-com:vml" Requires="v">
                  <p:oleObj spid="_x0000_s159864" name="Equation" r:id="rId23" imgW="177800" imgH="228600" progId="Equation.DSMT4">
                    <p:embed/>
                  </p:oleObj>
                </mc:Choice>
                <mc:Fallback>
                  <p:oleObj name="Equation" r:id="rId23" imgW="177800" imgH="228600" progId="Equation.DSMT4">
                    <p:embed/>
                    <p:pic>
                      <p:nvPicPr>
                        <p:cNvPr id="8211" name="对象 2">
                          <a:extLst>
                            <a:ext uri="{FF2B5EF4-FFF2-40B4-BE49-F238E27FC236}">
                              <a16:creationId xmlns:a16="http://schemas.microsoft.com/office/drawing/2014/main" id="{880CD87E-C1EC-45A3-AC0C-A0B84A51136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27505" y="3470542"/>
                          <a:ext cx="224415" cy="293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0" name="文本框 29">
            <a:extLst>
              <a:ext uri="{FF2B5EF4-FFF2-40B4-BE49-F238E27FC236}">
                <a16:creationId xmlns:a16="http://schemas.microsoft.com/office/drawing/2014/main" id="{D4CDDA48-8C8E-4B68-B9F8-8D897A9CB976}"/>
              </a:ext>
            </a:extLst>
          </p:cNvPr>
          <p:cNvSpPr txBox="1">
            <a:spLocks noChangeArrowheads="1"/>
          </p:cNvSpPr>
          <p:nvPr/>
        </p:nvSpPr>
        <p:spPr bwMode="auto">
          <a:xfrm>
            <a:off x="990600" y="3169853"/>
            <a:ext cx="10608711" cy="531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lr>
                <a:schemeClr val="tx1"/>
              </a:buClr>
              <a:buFont typeface="Wingdings" panose="05000000000000000000" pitchFamily="2" charset="2"/>
              <a:buChar char="v"/>
              <a:defRPr sz="2800" b="1">
                <a:latin typeface="+mn-lt"/>
                <a:ea typeface="+mn-ea"/>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zh-CN" dirty="0"/>
              <a:t>分组密码与流密码的区别就在于有无记忆性</a:t>
            </a:r>
            <a:endParaRPr lang="zh-CN" altLang="en-US" dirty="0"/>
          </a:p>
        </p:txBody>
      </p:sp>
      <p:graphicFrame>
        <p:nvGraphicFramePr>
          <p:cNvPr id="21" name="对象 31">
            <a:extLst>
              <a:ext uri="{FF2B5EF4-FFF2-40B4-BE49-F238E27FC236}">
                <a16:creationId xmlns:a16="http://schemas.microsoft.com/office/drawing/2014/main" id="{0DCD92DC-E692-41F0-A57C-BBA0E6669EBB}"/>
              </a:ext>
            </a:extLst>
          </p:cNvPr>
          <p:cNvGraphicFramePr>
            <a:graphicFrameLocks noChangeAspect="1"/>
          </p:cNvGraphicFramePr>
          <p:nvPr>
            <p:extLst>
              <p:ext uri="{D42A27DB-BD31-4B8C-83A1-F6EECF244321}">
                <p14:modId xmlns:p14="http://schemas.microsoft.com/office/powerpoint/2010/main" val="1813811397"/>
              </p:ext>
            </p:extLst>
          </p:nvPr>
        </p:nvGraphicFramePr>
        <p:xfrm>
          <a:off x="2375806" y="3665925"/>
          <a:ext cx="7183437" cy="2303463"/>
        </p:xfrm>
        <a:graphic>
          <a:graphicData uri="http://schemas.openxmlformats.org/presentationml/2006/ole">
            <mc:AlternateContent xmlns:mc="http://schemas.openxmlformats.org/markup-compatibility/2006">
              <mc:Choice xmlns:v="urn:schemas-microsoft-com:vml" Requires="v">
                <p:oleObj spid="_x0000_s159865" name="Visio" r:id="rId24" imgW="4256532" imgH="571500" progId="Visio.Drawing.11">
                  <p:embed/>
                </p:oleObj>
              </mc:Choice>
              <mc:Fallback>
                <p:oleObj name="Visio" r:id="rId24" imgW="4256532" imgH="571500" progId="Visio.Drawing.11">
                  <p:embed/>
                  <p:pic>
                    <p:nvPicPr>
                      <p:cNvPr id="9218" name="对象 31">
                        <a:extLst>
                          <a:ext uri="{FF2B5EF4-FFF2-40B4-BE49-F238E27FC236}">
                            <a16:creationId xmlns:a16="http://schemas.microsoft.com/office/drawing/2014/main" id="{23DB41BC-DA01-4EED-AE96-DE093112CD2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375806" y="3665925"/>
                        <a:ext cx="7183437"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文本框 33">
            <a:extLst>
              <a:ext uri="{FF2B5EF4-FFF2-40B4-BE49-F238E27FC236}">
                <a16:creationId xmlns:a16="http://schemas.microsoft.com/office/drawing/2014/main" id="{12227F67-8FF9-4ECA-8B97-9B562BE762BA}"/>
              </a:ext>
            </a:extLst>
          </p:cNvPr>
          <p:cNvSpPr txBox="1">
            <a:spLocks noChangeArrowheads="1"/>
          </p:cNvSpPr>
          <p:nvPr/>
        </p:nvSpPr>
        <p:spPr bwMode="auto">
          <a:xfrm>
            <a:off x="3146879" y="6017565"/>
            <a:ext cx="1464673" cy="461963"/>
          </a:xfrm>
          <a:prstGeom prst="rect">
            <a:avLst/>
          </a:prstGeom>
          <a:solidFill>
            <a:srgbClr val="0070C0"/>
          </a:solidFill>
          <a:ln>
            <a:noFill/>
          </a:ln>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chemeClr val="bg1"/>
                </a:solidFill>
              </a:rPr>
              <a:t>分组密码</a:t>
            </a:r>
          </a:p>
        </p:txBody>
      </p:sp>
      <p:sp>
        <p:nvSpPr>
          <p:cNvPr id="23" name="文本框 47">
            <a:extLst>
              <a:ext uri="{FF2B5EF4-FFF2-40B4-BE49-F238E27FC236}">
                <a16:creationId xmlns:a16="http://schemas.microsoft.com/office/drawing/2014/main" id="{A4235287-2164-4744-A357-A37D56A5FA83}"/>
              </a:ext>
            </a:extLst>
          </p:cNvPr>
          <p:cNvSpPr txBox="1">
            <a:spLocks noChangeArrowheads="1"/>
          </p:cNvSpPr>
          <p:nvPr/>
        </p:nvSpPr>
        <p:spPr bwMode="auto">
          <a:xfrm>
            <a:off x="7281069" y="6015250"/>
            <a:ext cx="1862931" cy="460375"/>
          </a:xfrm>
          <a:prstGeom prst="rect">
            <a:avLst/>
          </a:prstGeom>
          <a:solidFill>
            <a:srgbClr val="0070C0"/>
          </a:solidFill>
          <a:ln>
            <a:noFill/>
          </a:ln>
        </p:spPr>
        <p:txBody>
          <a:bodyPr wrap="square">
            <a:spAutoFit/>
          </a:bodyPr>
          <a:lstStyle>
            <a:defPPr>
              <a:defRPr lang="zh-CN"/>
            </a:defPPr>
            <a:lvl1pPr eaLnBrk="1" hangingPunct="1">
              <a:buFontTx/>
              <a:buNone/>
              <a:defRPr sz="2400">
                <a:solidFill>
                  <a:schemeClr val="bg1"/>
                </a:solidFill>
              </a:defRPr>
            </a:lvl1pPr>
            <a:lvl2pPr marL="742950" indent="-285750">
              <a:spcBef>
                <a:spcPct val="20000"/>
              </a:spcBef>
              <a:buChar char="–"/>
              <a:defRPr sz="2800"/>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pPr algn="ctr"/>
            <a:r>
              <a:rPr lang="zh-CN" altLang="en-US" dirty="0"/>
              <a:t>流密码</a:t>
            </a:r>
          </a:p>
        </p:txBody>
      </p:sp>
    </p:spTree>
    <p:extLst>
      <p:ext uri="{BB962C8B-B14F-4D97-AF65-F5344CB8AC3E}">
        <p14:creationId xmlns:p14="http://schemas.microsoft.com/office/powerpoint/2010/main" val="347165754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a:ea typeface="宋体" panose="02010600030101010101" pitchFamily="2" charset="-122"/>
              </a:rPr>
              <a:t>4.1 </a:t>
            </a:r>
            <a:r>
              <a:rPr lang="zh-CN" altLang="en-US">
                <a:ea typeface="宋体" panose="02010600030101010101" pitchFamily="2" charset="-122"/>
              </a:rPr>
              <a:t>流密码</a:t>
            </a:r>
          </a:p>
        </p:txBody>
      </p:sp>
      <p:sp>
        <p:nvSpPr>
          <p:cNvPr id="28675" name="Rectangle 3"/>
          <p:cNvSpPr>
            <a:spLocks noGrp="1" noChangeArrowheads="1"/>
          </p:cNvSpPr>
          <p:nvPr>
            <p:ph idx="1"/>
          </p:nvPr>
        </p:nvSpPr>
        <p:spPr>
          <a:xfrm>
            <a:off x="1752600" y="1066800"/>
            <a:ext cx="9296400" cy="5038725"/>
          </a:xfrm>
        </p:spPr>
        <p:txBody>
          <a:bodyPr/>
          <a:lstStyle/>
          <a:p>
            <a:pPr eaLnBrk="1" hangingPunct="1"/>
            <a:r>
              <a:rPr lang="zh-CN" altLang="en-US" dirty="0">
                <a:ea typeface="宋体" panose="02010600030101010101" pitchFamily="2" charset="-122"/>
              </a:rPr>
              <a:t>密钥流的使用方法与</a:t>
            </a:r>
            <a:r>
              <a:rPr lang="zh-CN" altLang="en-US" dirty="0">
                <a:latin typeface="Verdana" panose="020B0604030504040204" pitchFamily="34" charset="0"/>
                <a:ea typeface="宋体" panose="02010600030101010101" pitchFamily="2" charset="-122"/>
              </a:rPr>
              <a:t>“</a:t>
            </a:r>
            <a:r>
              <a:rPr lang="zh-CN" altLang="en-US" dirty="0">
                <a:solidFill>
                  <a:srgbClr val="C00000"/>
                </a:solidFill>
                <a:ea typeface="宋体" panose="02010600030101010101" pitchFamily="2" charset="-122"/>
              </a:rPr>
              <a:t>一次一密</a:t>
            </a:r>
            <a:r>
              <a:rPr lang="zh-CN" altLang="en-US" dirty="0">
                <a:latin typeface="Verdana" panose="020B0604030504040204" pitchFamily="34" charset="0"/>
                <a:ea typeface="宋体" panose="02010600030101010101" pitchFamily="2" charset="-122"/>
              </a:rPr>
              <a:t>”</a:t>
            </a:r>
            <a:r>
              <a:rPr lang="zh-CN" altLang="en-US" dirty="0">
                <a:ea typeface="宋体" panose="02010600030101010101" pitchFamily="2" charset="-122"/>
              </a:rPr>
              <a:t>相同</a:t>
            </a:r>
          </a:p>
          <a:p>
            <a:pPr eaLnBrk="1" hangingPunct="1"/>
            <a:r>
              <a:rPr lang="zh-CN" altLang="en-US" dirty="0">
                <a:ea typeface="宋体" panose="02010600030101010101" pitchFamily="2" charset="-122"/>
              </a:rPr>
              <a:t>基本思想：</a:t>
            </a:r>
          </a:p>
          <a:p>
            <a:pPr lvl="1" eaLnBrk="1" hangingPunct="1"/>
            <a:r>
              <a:rPr lang="zh-CN" altLang="en-US" dirty="0">
                <a:ea typeface="宋体" panose="02010600030101010101" pitchFamily="2" charset="-122"/>
              </a:rPr>
              <a:t>首先利用密钥</a:t>
            </a:r>
            <a:r>
              <a:rPr lang="en-US" altLang="zh-CN" dirty="0">
                <a:ea typeface="宋体" panose="02010600030101010101" pitchFamily="2" charset="-122"/>
              </a:rPr>
              <a:t>K</a:t>
            </a:r>
            <a:r>
              <a:rPr lang="zh-CN" altLang="en-US" dirty="0">
                <a:ea typeface="宋体" panose="02010600030101010101" pitchFamily="2" charset="-122"/>
              </a:rPr>
              <a:t>产生一个密钥流</a:t>
            </a:r>
          </a:p>
          <a:p>
            <a:pPr lvl="1" eaLnBrk="1" hangingPunct="1"/>
            <a:r>
              <a:rPr lang="zh-CN" altLang="en-US" dirty="0">
                <a:ea typeface="宋体" panose="02010600030101010101" pitchFamily="2" charset="-122"/>
              </a:rPr>
              <a:t>然后使用如下规则对明文串</a:t>
            </a:r>
            <a:r>
              <a:rPr lang="en-US" altLang="zh-CN" dirty="0">
                <a:ea typeface="宋体" panose="02010600030101010101" pitchFamily="2" charset="-122"/>
              </a:rPr>
              <a:t>x=x</a:t>
            </a:r>
            <a:r>
              <a:rPr lang="en-US" altLang="zh-CN" baseline="-25000" dirty="0">
                <a:ea typeface="宋体" panose="02010600030101010101" pitchFamily="2" charset="-122"/>
              </a:rPr>
              <a:t>0</a:t>
            </a:r>
            <a:r>
              <a:rPr lang="en-US" altLang="zh-CN" dirty="0">
                <a:ea typeface="宋体" panose="02010600030101010101" pitchFamily="2" charset="-122"/>
              </a:rPr>
              <a:t>x</a:t>
            </a:r>
            <a:r>
              <a:rPr lang="en-US" altLang="zh-CN" baseline="-25000" dirty="0">
                <a:ea typeface="宋体" panose="02010600030101010101" pitchFamily="2" charset="-122"/>
              </a:rPr>
              <a:t>1</a:t>
            </a:r>
            <a:r>
              <a:rPr lang="en-US" altLang="zh-CN" dirty="0">
                <a:latin typeface="Verdana" panose="020B0604030504040204" pitchFamily="34" charset="0"/>
                <a:ea typeface="宋体" panose="02010600030101010101" pitchFamily="2" charset="-122"/>
              </a:rPr>
              <a:t>…</a:t>
            </a:r>
            <a:r>
              <a:rPr lang="zh-CN" altLang="en-US" dirty="0">
                <a:ea typeface="宋体" panose="02010600030101010101" pitchFamily="2" charset="-122"/>
              </a:rPr>
              <a:t>加密</a:t>
            </a:r>
          </a:p>
          <a:p>
            <a:pPr lvl="1" eaLnBrk="1" hangingPunct="1">
              <a:buFont typeface="Wingdings" panose="05000000000000000000" pitchFamily="2" charset="2"/>
              <a:buNone/>
            </a:pPr>
            <a:r>
              <a:rPr lang="zh-CN" altLang="en-US" dirty="0">
                <a:ea typeface="宋体" panose="02010600030101010101" pitchFamily="2" charset="-122"/>
              </a:rPr>
              <a:t>  </a:t>
            </a:r>
            <a:r>
              <a:rPr lang="en-US" altLang="zh-CN" dirty="0">
                <a:ea typeface="宋体" panose="02010600030101010101" pitchFamily="2" charset="-122"/>
              </a:rPr>
              <a:t>y=y</a:t>
            </a:r>
            <a:r>
              <a:rPr lang="en-US" altLang="zh-CN" baseline="-25000" dirty="0">
                <a:ea typeface="宋体" panose="02010600030101010101" pitchFamily="2" charset="-122"/>
              </a:rPr>
              <a:t>0</a:t>
            </a:r>
            <a:r>
              <a:rPr lang="en-US" altLang="zh-CN" dirty="0">
                <a:ea typeface="宋体" panose="02010600030101010101" pitchFamily="2" charset="-122"/>
              </a:rPr>
              <a:t>y</a:t>
            </a:r>
            <a:r>
              <a:rPr lang="en-US" altLang="zh-CN" baseline="-25000" dirty="0">
                <a:ea typeface="宋体" panose="02010600030101010101" pitchFamily="2" charset="-122"/>
              </a:rPr>
              <a:t>1</a:t>
            </a:r>
            <a:r>
              <a:rPr lang="en-US" altLang="zh-CN" dirty="0">
                <a:ea typeface="宋体" panose="02010600030101010101" pitchFamily="2" charset="-122"/>
              </a:rPr>
              <a:t>y</a:t>
            </a:r>
            <a:r>
              <a:rPr lang="en-US" altLang="zh-CN" baseline="-25000" dirty="0">
                <a:ea typeface="宋体" panose="02010600030101010101" pitchFamily="2" charset="-122"/>
              </a:rPr>
              <a:t>2</a:t>
            </a:r>
            <a:r>
              <a:rPr lang="en-US" altLang="zh-CN" dirty="0">
                <a:latin typeface="Verdana" panose="020B0604030504040204" pitchFamily="34" charset="0"/>
                <a:ea typeface="宋体" panose="02010600030101010101" pitchFamily="2" charset="-122"/>
              </a:rPr>
              <a:t>…</a:t>
            </a:r>
            <a:r>
              <a:rPr lang="en-US" altLang="zh-CN" dirty="0">
                <a:ea typeface="宋体" panose="02010600030101010101" pitchFamily="2" charset="-122"/>
              </a:rPr>
              <a:t>=E</a:t>
            </a:r>
            <a:r>
              <a:rPr lang="en-US" altLang="zh-CN" baseline="-25000" dirty="0">
                <a:ea typeface="宋体" panose="02010600030101010101" pitchFamily="2" charset="-122"/>
              </a:rPr>
              <a:t>z0</a:t>
            </a:r>
            <a:r>
              <a:rPr lang="en-US" altLang="zh-CN" dirty="0">
                <a:ea typeface="宋体" panose="02010600030101010101" pitchFamily="2" charset="-122"/>
              </a:rPr>
              <a:t>(x</a:t>
            </a:r>
            <a:r>
              <a:rPr lang="en-US" altLang="zh-CN" baseline="-25000" dirty="0">
                <a:ea typeface="宋体" panose="02010600030101010101" pitchFamily="2" charset="-122"/>
              </a:rPr>
              <a:t>0</a:t>
            </a:r>
            <a:r>
              <a:rPr lang="en-US" altLang="zh-CN" dirty="0">
                <a:ea typeface="宋体" panose="02010600030101010101" pitchFamily="2" charset="-122"/>
              </a:rPr>
              <a:t>)E</a:t>
            </a:r>
            <a:r>
              <a:rPr lang="en-US" altLang="zh-CN" baseline="-25000" dirty="0">
                <a:ea typeface="宋体" panose="02010600030101010101" pitchFamily="2" charset="-122"/>
              </a:rPr>
              <a:t>z1</a:t>
            </a:r>
            <a:r>
              <a:rPr lang="en-US" altLang="zh-CN" dirty="0">
                <a:ea typeface="宋体" panose="02010600030101010101" pitchFamily="2" charset="-122"/>
              </a:rPr>
              <a:t>(x</a:t>
            </a:r>
            <a:r>
              <a:rPr lang="en-US" altLang="zh-CN" baseline="-25000" dirty="0">
                <a:ea typeface="宋体" panose="02010600030101010101" pitchFamily="2" charset="-122"/>
              </a:rPr>
              <a:t>1</a:t>
            </a:r>
            <a:r>
              <a:rPr lang="en-US" altLang="zh-CN" dirty="0">
                <a:ea typeface="宋体" panose="02010600030101010101" pitchFamily="2" charset="-122"/>
              </a:rPr>
              <a:t>)E</a:t>
            </a:r>
            <a:r>
              <a:rPr lang="en-US" altLang="zh-CN" baseline="-25000" dirty="0">
                <a:ea typeface="宋体" panose="02010600030101010101" pitchFamily="2" charset="-122"/>
              </a:rPr>
              <a:t>z2</a:t>
            </a:r>
            <a:r>
              <a:rPr lang="en-US" altLang="zh-CN" dirty="0">
                <a:ea typeface="宋体" panose="02010600030101010101" pitchFamily="2" charset="-122"/>
              </a:rPr>
              <a:t>(x</a:t>
            </a:r>
            <a:r>
              <a:rPr lang="en-US" altLang="zh-CN" baseline="-25000" dirty="0">
                <a:ea typeface="宋体" panose="02010600030101010101" pitchFamily="2" charset="-122"/>
              </a:rPr>
              <a:t>2</a:t>
            </a:r>
            <a:r>
              <a:rPr lang="en-US" altLang="zh-CN" dirty="0">
                <a:ea typeface="宋体" panose="02010600030101010101" pitchFamily="2" charset="-122"/>
              </a:rPr>
              <a:t>)</a:t>
            </a:r>
            <a:r>
              <a:rPr lang="en-US" altLang="zh-CN" dirty="0">
                <a:latin typeface="Verdana" panose="020B0604030504040204" pitchFamily="34" charset="0"/>
                <a:ea typeface="宋体" panose="02010600030101010101" pitchFamily="2" charset="-122"/>
              </a:rPr>
              <a:t>…</a:t>
            </a:r>
            <a:endParaRPr lang="en-US" altLang="zh-CN" dirty="0">
              <a:ea typeface="宋体" panose="02010600030101010101" pitchFamily="2" charset="-122"/>
            </a:endParaRPr>
          </a:p>
          <a:p>
            <a:pPr eaLnBrk="1" hangingPunct="1"/>
            <a:r>
              <a:rPr lang="zh-CN" altLang="en-US" dirty="0">
                <a:ea typeface="宋体" panose="02010600030101010101" pitchFamily="2" charset="-122"/>
              </a:rPr>
              <a:t>解密时，使用相同的密钥流与密文做运算</a:t>
            </a:r>
            <a:r>
              <a:rPr lang="en-US" altLang="zh-CN" dirty="0">
                <a:ea typeface="宋体" panose="02010600030101010101" pitchFamily="2" charset="-122"/>
              </a:rPr>
              <a:t>(XOR)</a:t>
            </a:r>
          </a:p>
          <a:p>
            <a:pPr eaLnBrk="1" hangingPunct="1"/>
            <a:r>
              <a:rPr lang="zh-CN" altLang="en-US" dirty="0">
                <a:ea typeface="宋体" panose="02010600030101010101" pitchFamily="2" charset="-122"/>
              </a:rPr>
              <a:t>已经不如</a:t>
            </a:r>
            <a:r>
              <a:rPr lang="zh-CN" altLang="en-US" dirty="0">
                <a:solidFill>
                  <a:srgbClr val="C00000"/>
                </a:solidFill>
                <a:ea typeface="宋体" panose="02010600030101010101" pitchFamily="2" charset="-122"/>
              </a:rPr>
              <a:t>分组密码</a:t>
            </a:r>
            <a:r>
              <a:rPr lang="zh-CN" altLang="en-US" dirty="0">
                <a:ea typeface="宋体" panose="02010600030101010101" pitchFamily="2" charset="-122"/>
              </a:rPr>
              <a:t>流行了</a:t>
            </a:r>
          </a:p>
          <a:p>
            <a:pPr eaLnBrk="1" hangingPunct="1"/>
            <a:r>
              <a:rPr lang="zh-CN" altLang="en-US" dirty="0">
                <a:ea typeface="宋体" panose="02010600030101010101" pitchFamily="2" charset="-122"/>
              </a:rPr>
              <a:t>两个算法</a:t>
            </a:r>
          </a:p>
          <a:p>
            <a:pPr lvl="1" eaLnBrk="1" hangingPunct="1"/>
            <a:r>
              <a:rPr lang="en-US" altLang="zh-CN" dirty="0">
                <a:ea typeface="宋体" panose="02010600030101010101" pitchFamily="2" charset="-122"/>
              </a:rPr>
              <a:t>A5/1</a:t>
            </a:r>
          </a:p>
          <a:p>
            <a:pPr lvl="1" eaLnBrk="1" hangingPunct="1"/>
            <a:r>
              <a:rPr lang="en-US" altLang="zh-CN" dirty="0">
                <a:ea typeface="宋体" panose="02010600030101010101" pitchFamily="2" charset="-122"/>
              </a:rPr>
              <a:t>RC4</a:t>
            </a:r>
          </a:p>
        </p:txBody>
      </p:sp>
      <p:sp>
        <p:nvSpPr>
          <p:cNvPr id="28676"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C24A1E84-7676-415B-AC9C-6270597C242E}"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2024/4/1</a:t>
            </a:fld>
            <a:endParaRPr lang="en-US" altLang="zh-CN" sz="1000">
              <a:solidFill>
                <a:schemeClr val="bg1"/>
              </a:solidFill>
              <a:latin typeface="Verdana" panose="020B0604030504040204" pitchFamily="34" charset="0"/>
              <a:ea typeface="宋体" panose="02010600030101010101" pitchFamily="2" charset="-122"/>
            </a:endParaRPr>
          </a:p>
        </p:txBody>
      </p:sp>
      <p:sp>
        <p:nvSpPr>
          <p:cNvPr id="28677"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5AFD74F8-E898-4A8F-BEA3-3160F068AAD0}"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24</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a:ea typeface="宋体" panose="02010600030101010101" pitchFamily="2" charset="-122"/>
              </a:rPr>
              <a:t>4.1.2 RC-4</a:t>
            </a:r>
            <a:r>
              <a:rPr lang="zh-CN" altLang="en-US">
                <a:ea typeface="宋体" panose="02010600030101010101" pitchFamily="2" charset="-122"/>
              </a:rPr>
              <a:t>算法</a:t>
            </a:r>
          </a:p>
        </p:txBody>
      </p:sp>
      <p:sp>
        <p:nvSpPr>
          <p:cNvPr id="81923" name="Rectangle 3"/>
          <p:cNvSpPr>
            <a:spLocks noGrp="1" noChangeArrowheads="1"/>
          </p:cNvSpPr>
          <p:nvPr>
            <p:ph idx="1"/>
          </p:nvPr>
        </p:nvSpPr>
        <p:spPr/>
        <p:txBody>
          <a:bodyPr/>
          <a:lstStyle/>
          <a:p>
            <a:pPr eaLnBrk="1" hangingPunct="1"/>
            <a:r>
              <a:rPr lang="en-US" altLang="zh-CN" sz="3200">
                <a:ea typeface="宋体" panose="02010600030101010101" pitchFamily="2" charset="-122"/>
              </a:rPr>
              <a:t>1987</a:t>
            </a:r>
            <a:r>
              <a:rPr lang="zh-CN" altLang="en-US" sz="3200">
                <a:ea typeface="宋体" panose="02010600030101010101" pitchFamily="2" charset="-122"/>
              </a:rPr>
              <a:t>年</a:t>
            </a:r>
            <a:r>
              <a:rPr lang="en-US" altLang="zh-CN" sz="3200">
                <a:ea typeface="宋体" panose="02010600030101010101" pitchFamily="2" charset="-122"/>
              </a:rPr>
              <a:t>Rivest</a:t>
            </a:r>
            <a:r>
              <a:rPr lang="zh-CN" altLang="en-US" sz="3200">
                <a:ea typeface="宋体" panose="02010600030101010101" pitchFamily="2" charset="-122"/>
              </a:rPr>
              <a:t>提出的密钥长度可变流密码</a:t>
            </a:r>
          </a:p>
          <a:p>
            <a:pPr eaLnBrk="1" hangingPunct="1"/>
            <a:r>
              <a:rPr lang="zh-CN" altLang="en-US" sz="3200">
                <a:ea typeface="宋体" panose="02010600030101010101" pitchFamily="2" charset="-122"/>
              </a:rPr>
              <a:t>专门为软件实现优化</a:t>
            </a:r>
          </a:p>
          <a:p>
            <a:pPr eaLnBrk="1" hangingPunct="1"/>
            <a:r>
              <a:rPr lang="zh-CN" altLang="en-US" sz="3200">
                <a:ea typeface="宋体" panose="02010600030101010101" pitchFamily="2" charset="-122"/>
              </a:rPr>
              <a:t>每步产生一个密钥</a:t>
            </a:r>
            <a:r>
              <a:rPr lang="zh-CN" altLang="en-US" sz="3200">
                <a:solidFill>
                  <a:srgbClr val="C00000"/>
                </a:solidFill>
                <a:ea typeface="宋体" panose="02010600030101010101" pitchFamily="2" charset="-122"/>
              </a:rPr>
              <a:t>字节（</a:t>
            </a:r>
            <a:r>
              <a:rPr lang="en-US" altLang="zh-CN" sz="3200">
                <a:solidFill>
                  <a:srgbClr val="C00000"/>
                </a:solidFill>
                <a:ea typeface="宋体" panose="02010600030101010101" pitchFamily="2" charset="-122"/>
              </a:rPr>
              <a:t>byte</a:t>
            </a:r>
            <a:r>
              <a:rPr lang="zh-CN" altLang="en-US" sz="3200">
                <a:solidFill>
                  <a:srgbClr val="C00000"/>
                </a:solidFill>
                <a:ea typeface="宋体" panose="02010600030101010101" pitchFamily="2" charset="-122"/>
              </a:rPr>
              <a:t>），</a:t>
            </a:r>
            <a:r>
              <a:rPr lang="zh-CN" altLang="en-US" sz="3200">
                <a:ea typeface="宋体" panose="02010600030101010101" pitchFamily="2" charset="-122"/>
              </a:rPr>
              <a:t>而</a:t>
            </a:r>
            <a:r>
              <a:rPr lang="en-US" altLang="zh-CN" sz="3200">
                <a:ea typeface="宋体" panose="02010600030101010101" pitchFamily="2" charset="-122"/>
              </a:rPr>
              <a:t>A5/1</a:t>
            </a:r>
            <a:r>
              <a:rPr lang="zh-CN" altLang="en-US" sz="3200">
                <a:ea typeface="宋体" panose="02010600030101010101" pitchFamily="2" charset="-122"/>
              </a:rPr>
              <a:t>仅产生</a:t>
            </a:r>
            <a:r>
              <a:rPr lang="en-US" altLang="zh-CN" sz="3200">
                <a:ea typeface="宋体" panose="02010600030101010101" pitchFamily="2" charset="-122"/>
              </a:rPr>
              <a:t>1</a:t>
            </a:r>
            <a:r>
              <a:rPr lang="zh-CN" altLang="en-US" sz="3200">
                <a:ea typeface="宋体" panose="02010600030101010101" pitchFamily="2" charset="-122"/>
              </a:rPr>
              <a:t>个密钥流</a:t>
            </a:r>
            <a:r>
              <a:rPr lang="zh-CN" altLang="en-US" sz="3200">
                <a:solidFill>
                  <a:srgbClr val="C00000"/>
                </a:solidFill>
                <a:ea typeface="宋体" panose="02010600030101010101" pitchFamily="2" charset="-122"/>
              </a:rPr>
              <a:t>比特（</a:t>
            </a:r>
            <a:r>
              <a:rPr lang="en-US" altLang="zh-CN" sz="3200">
                <a:solidFill>
                  <a:srgbClr val="C00000"/>
                </a:solidFill>
                <a:ea typeface="宋体" panose="02010600030101010101" pitchFamily="2" charset="-122"/>
              </a:rPr>
              <a:t>bit</a:t>
            </a:r>
            <a:r>
              <a:rPr lang="zh-CN" altLang="en-US" sz="3200">
                <a:solidFill>
                  <a:srgbClr val="C00000"/>
                </a:solidFill>
                <a:ea typeface="宋体" panose="02010600030101010101" pitchFamily="2" charset="-122"/>
              </a:rPr>
              <a:t>）</a:t>
            </a:r>
          </a:p>
          <a:p>
            <a:pPr eaLnBrk="1" hangingPunct="1"/>
            <a:r>
              <a:rPr lang="en-US" altLang="zh-CN" sz="3200">
                <a:ea typeface="宋体" panose="02010600030101010101" pitchFamily="2" charset="-122"/>
              </a:rPr>
              <a:t>RC4</a:t>
            </a:r>
            <a:r>
              <a:rPr lang="zh-CN" altLang="en-US" sz="3200">
                <a:ea typeface="宋体" panose="02010600030101010101" pitchFamily="2" charset="-122"/>
              </a:rPr>
              <a:t>可以在包括</a:t>
            </a:r>
            <a:r>
              <a:rPr lang="en-US" altLang="zh-CN" sz="3200">
                <a:ea typeface="宋体" panose="02010600030101010101" pitchFamily="2" charset="-122"/>
              </a:rPr>
              <a:t>SSL</a:t>
            </a:r>
            <a:r>
              <a:rPr lang="zh-CN" altLang="en-US" sz="3200">
                <a:ea typeface="宋体" panose="02010600030101010101" pitchFamily="2" charset="-122"/>
              </a:rPr>
              <a:t>在内的很多应用中使用</a:t>
            </a:r>
          </a:p>
          <a:p>
            <a:pPr eaLnBrk="1" hangingPunct="1"/>
            <a:r>
              <a:rPr lang="zh-CN" altLang="en-US" sz="3200">
                <a:ea typeface="宋体" panose="02010600030101010101" pitchFamily="2" charset="-122"/>
              </a:rPr>
              <a:t>速度比</a:t>
            </a:r>
            <a:r>
              <a:rPr lang="en-US" altLang="zh-CN" sz="3200">
                <a:ea typeface="宋体" panose="02010600030101010101" pitchFamily="2" charset="-122"/>
              </a:rPr>
              <a:t>DES</a:t>
            </a:r>
            <a:r>
              <a:rPr lang="zh-CN" altLang="en-US" sz="3200">
                <a:ea typeface="宋体" panose="02010600030101010101" pitchFamily="2" charset="-122"/>
              </a:rPr>
              <a:t>快</a:t>
            </a:r>
            <a:r>
              <a:rPr lang="en-US" altLang="zh-CN" sz="3200">
                <a:ea typeface="宋体" panose="02010600030101010101" pitchFamily="2" charset="-122"/>
              </a:rPr>
              <a:t>10</a:t>
            </a:r>
            <a:r>
              <a:rPr lang="zh-CN" altLang="en-US" sz="3200">
                <a:ea typeface="宋体" panose="02010600030101010101" pitchFamily="2" charset="-122"/>
              </a:rPr>
              <a:t>倍，速度与钥长无关</a:t>
            </a:r>
          </a:p>
        </p:txBody>
      </p:sp>
      <p:sp>
        <p:nvSpPr>
          <p:cNvPr id="30724"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05083BD0-842F-41E2-AF55-9D0BD2E85554}"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2024/4/1</a:t>
            </a:fld>
            <a:endParaRPr lang="en-US" altLang="zh-CN" sz="1000">
              <a:solidFill>
                <a:schemeClr val="bg1"/>
              </a:solidFill>
              <a:latin typeface="Verdana" panose="020B0604030504040204" pitchFamily="34" charset="0"/>
              <a:ea typeface="宋体" panose="02010600030101010101" pitchFamily="2" charset="-122"/>
            </a:endParaRPr>
          </a:p>
        </p:txBody>
      </p:sp>
      <p:sp>
        <p:nvSpPr>
          <p:cNvPr id="30725"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86246392-6EC1-46B3-8D61-EE04D598F5AA}"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25</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1923">
                                            <p:txEl>
                                              <p:pRg st="1" end="1"/>
                                            </p:txEl>
                                          </p:spTgt>
                                        </p:tgtEl>
                                        <p:attrNameLst>
                                          <p:attrName>style.visibility</p:attrName>
                                        </p:attrNameLst>
                                      </p:cBhvr>
                                      <p:to>
                                        <p:strVal val="visible"/>
                                      </p:to>
                                    </p:set>
                                    <p:animEffect transition="in" filter="blinds(horizontal)">
                                      <p:cBhvr>
                                        <p:cTn id="7" dur="500"/>
                                        <p:tgtEl>
                                          <p:spTgt spid="8192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1923">
                                            <p:txEl>
                                              <p:pRg st="2" end="2"/>
                                            </p:txEl>
                                          </p:spTgt>
                                        </p:tgtEl>
                                        <p:attrNameLst>
                                          <p:attrName>style.visibility</p:attrName>
                                        </p:attrNameLst>
                                      </p:cBhvr>
                                      <p:to>
                                        <p:strVal val="visible"/>
                                      </p:to>
                                    </p:set>
                                    <p:animEffect transition="in" filter="blinds(horizontal)">
                                      <p:cBhvr>
                                        <p:cTn id="12" dur="500"/>
                                        <p:tgtEl>
                                          <p:spTgt spid="8192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1923">
                                            <p:txEl>
                                              <p:pRg st="3" end="3"/>
                                            </p:txEl>
                                          </p:spTgt>
                                        </p:tgtEl>
                                        <p:attrNameLst>
                                          <p:attrName>style.visibility</p:attrName>
                                        </p:attrNameLst>
                                      </p:cBhvr>
                                      <p:to>
                                        <p:strVal val="visible"/>
                                      </p:to>
                                    </p:set>
                                    <p:animEffect transition="in" filter="blinds(horizontal)">
                                      <p:cBhvr>
                                        <p:cTn id="17" dur="500"/>
                                        <p:tgtEl>
                                          <p:spTgt spid="8192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81923">
                                            <p:txEl>
                                              <p:pRg st="4" end="4"/>
                                            </p:txEl>
                                          </p:spTgt>
                                        </p:tgtEl>
                                        <p:attrNameLst>
                                          <p:attrName>style.visibility</p:attrName>
                                        </p:attrNameLst>
                                      </p:cBhvr>
                                      <p:to>
                                        <p:strVal val="visible"/>
                                      </p:to>
                                    </p:set>
                                    <p:animEffect transition="in" filter="blinds(horizontal)">
                                      <p:cBhvr>
                                        <p:cTn id="22" dur="500"/>
                                        <p:tgtEl>
                                          <p:spTgt spid="819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a:ea typeface="宋体" panose="02010600030101010101" pitchFamily="2" charset="-122"/>
              </a:rPr>
              <a:t>4.2 </a:t>
            </a:r>
            <a:r>
              <a:rPr lang="zh-CN" altLang="en-US">
                <a:ea typeface="宋体" panose="02010600030101010101" pitchFamily="2" charset="-122"/>
              </a:rPr>
              <a:t>分组密码</a:t>
            </a:r>
          </a:p>
        </p:txBody>
      </p:sp>
      <p:sp>
        <p:nvSpPr>
          <p:cNvPr id="33795" name="Rectangle 3"/>
          <p:cNvSpPr>
            <a:spLocks noGrp="1" noChangeArrowheads="1"/>
          </p:cNvSpPr>
          <p:nvPr>
            <p:ph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zh-CN" altLang="en-US" kern="1200" dirty="0">
                <a:ea typeface="宋体" panose="02010600030101010101" pitchFamily="2" charset="-122"/>
              </a:rPr>
              <a:t>类似“电码本密码”</a:t>
            </a:r>
          </a:p>
          <a:p>
            <a:pPr eaLnBrk="1" hangingPunct="1"/>
            <a:r>
              <a:rPr lang="zh-CN" altLang="en-US" kern="1200" dirty="0">
                <a:ea typeface="宋体" panose="02010600030101010101" pitchFamily="2" charset="-122"/>
              </a:rPr>
              <a:t>将明文编码后的数字序列划分成长为</a:t>
            </a:r>
            <a:r>
              <a:rPr lang="en-US" altLang="zh-CN" kern="1200" dirty="0">
                <a:ea typeface="宋体" panose="02010600030101010101" pitchFamily="2" charset="-122"/>
              </a:rPr>
              <a:t>m</a:t>
            </a:r>
            <a:r>
              <a:rPr lang="zh-CN" altLang="en-US" kern="1200" dirty="0">
                <a:ea typeface="宋体" panose="02010600030101010101" pitchFamily="2" charset="-122"/>
              </a:rPr>
              <a:t>的明文组</a:t>
            </a:r>
          </a:p>
          <a:p>
            <a:pPr eaLnBrk="1" hangingPunct="1"/>
            <a:r>
              <a:rPr lang="zh-CN" altLang="en-US" kern="1200" dirty="0">
                <a:ea typeface="宋体" panose="02010600030101010101" pitchFamily="2" charset="-122"/>
              </a:rPr>
              <a:t>各明文组在长为</a:t>
            </a:r>
            <a:r>
              <a:rPr lang="en-US" altLang="zh-CN" kern="1200" dirty="0" err="1">
                <a:ea typeface="宋体" panose="02010600030101010101" pitchFamily="2" charset="-122"/>
              </a:rPr>
              <a:t>i</a:t>
            </a:r>
            <a:r>
              <a:rPr lang="zh-CN" altLang="en-US" kern="1200" dirty="0">
                <a:ea typeface="宋体" panose="02010600030101010101" pitchFamily="2" charset="-122"/>
              </a:rPr>
              <a:t>的密钥组的控制下变换成长为</a:t>
            </a:r>
            <a:r>
              <a:rPr lang="en-US" altLang="zh-CN" kern="1200" dirty="0">
                <a:ea typeface="宋体" panose="02010600030101010101" pitchFamily="2" charset="-122"/>
              </a:rPr>
              <a:t>n</a:t>
            </a:r>
            <a:r>
              <a:rPr lang="zh-CN" altLang="en-US" kern="1200" dirty="0">
                <a:ea typeface="宋体" panose="02010600030101010101" pitchFamily="2" charset="-122"/>
              </a:rPr>
              <a:t>的密文组</a:t>
            </a:r>
          </a:p>
          <a:p>
            <a:pPr eaLnBrk="1" hangingPunct="1"/>
            <a:r>
              <a:rPr lang="zh-CN" altLang="en-US" kern="1200" dirty="0">
                <a:ea typeface="宋体" panose="02010600030101010101" pitchFamily="2" charset="-122"/>
              </a:rPr>
              <a:t>通常取</a:t>
            </a:r>
            <a:r>
              <a:rPr lang="en-US" altLang="zh-CN" kern="1200" dirty="0">
                <a:ea typeface="宋体" panose="02010600030101010101" pitchFamily="2" charset="-122"/>
              </a:rPr>
              <a:t>n</a:t>
            </a:r>
            <a:r>
              <a:rPr lang="zh-CN" altLang="en-US" kern="1200" dirty="0">
                <a:ea typeface="宋体" panose="02010600030101010101" pitchFamily="2" charset="-122"/>
              </a:rPr>
              <a:t>＝</a:t>
            </a:r>
            <a:r>
              <a:rPr lang="en-US" altLang="zh-CN" kern="1200" dirty="0">
                <a:ea typeface="宋体" panose="02010600030101010101" pitchFamily="2" charset="-122"/>
              </a:rPr>
              <a:t>m</a:t>
            </a:r>
          </a:p>
          <a:p>
            <a:pPr lvl="1" eaLnBrk="1" hangingPunct="1"/>
            <a:r>
              <a:rPr lang="en-US" altLang="zh-CN" kern="1200" dirty="0">
                <a:ea typeface="宋体" panose="02010600030101010101" pitchFamily="2" charset="-122"/>
                <a:cs typeface="+mn-cs"/>
              </a:rPr>
              <a:t>n&gt;m </a:t>
            </a:r>
            <a:r>
              <a:rPr lang="zh-CN" altLang="en-US" kern="1200" dirty="0">
                <a:ea typeface="宋体" panose="02010600030101010101" pitchFamily="2" charset="-122"/>
                <a:cs typeface="+mn-cs"/>
              </a:rPr>
              <a:t>扩展分组密码</a:t>
            </a:r>
          </a:p>
          <a:p>
            <a:pPr lvl="1" eaLnBrk="1" hangingPunct="1"/>
            <a:r>
              <a:rPr lang="en-US" altLang="zh-CN" kern="1200" dirty="0">
                <a:ea typeface="宋体" panose="02010600030101010101" pitchFamily="2" charset="-122"/>
                <a:cs typeface="+mn-cs"/>
              </a:rPr>
              <a:t>n&lt;m </a:t>
            </a:r>
            <a:r>
              <a:rPr lang="zh-CN" altLang="en-US" kern="1200" dirty="0">
                <a:ea typeface="宋体" panose="02010600030101010101" pitchFamily="2" charset="-122"/>
                <a:cs typeface="+mn-cs"/>
              </a:rPr>
              <a:t>压缩分组密码</a:t>
            </a:r>
          </a:p>
          <a:p>
            <a:pPr eaLnBrk="1" hangingPunct="1"/>
            <a:r>
              <a:rPr lang="zh-CN" altLang="en-US" kern="1200" dirty="0">
                <a:ea typeface="宋体" panose="02010600030101010101" pitchFamily="2" charset="-122"/>
              </a:rPr>
              <a:t>典型分析密码结构</a:t>
            </a:r>
            <a:r>
              <a:rPr lang="en-US" altLang="zh-CN" kern="1200" dirty="0">
                <a:ea typeface="宋体" panose="02010600030101010101" pitchFamily="2" charset="-122"/>
              </a:rPr>
              <a:t>-Feistel</a:t>
            </a:r>
          </a:p>
          <a:p>
            <a:pPr eaLnBrk="1" hangingPunct="1"/>
            <a:r>
              <a:rPr lang="zh-CN" altLang="en-US" kern="1200" dirty="0">
                <a:ea typeface="宋体" panose="02010600030101010101" pitchFamily="2" charset="-122"/>
              </a:rPr>
              <a:t>美国商用数据加密标准</a:t>
            </a:r>
            <a:r>
              <a:rPr lang="en-US" altLang="zh-CN" kern="1200" dirty="0">
                <a:ea typeface="宋体" panose="02010600030101010101" pitchFamily="2" charset="-122"/>
              </a:rPr>
              <a:t>DES</a:t>
            </a:r>
          </a:p>
          <a:p>
            <a:pPr lvl="1" eaLnBrk="1" hangingPunct="1"/>
            <a:r>
              <a:rPr lang="zh-CN" altLang="en-US" kern="1200" dirty="0">
                <a:ea typeface="宋体" panose="02010600030101010101" pitchFamily="2" charset="-122"/>
                <a:cs typeface="+mn-cs"/>
              </a:rPr>
              <a:t>（</a:t>
            </a:r>
            <a:r>
              <a:rPr lang="en-US" altLang="zh-CN" kern="1200" dirty="0">
                <a:ea typeface="宋体" panose="02010600030101010101" pitchFamily="2" charset="-122"/>
                <a:cs typeface="+mn-cs"/>
              </a:rPr>
              <a:t>Data Encryption Standard</a:t>
            </a:r>
            <a:r>
              <a:rPr lang="zh-CN" altLang="en-US" kern="1200" dirty="0">
                <a:ea typeface="宋体" panose="02010600030101010101" pitchFamily="2" charset="-122"/>
                <a:cs typeface="+mn-cs"/>
              </a:rPr>
              <a:t>）</a:t>
            </a:r>
          </a:p>
        </p:txBody>
      </p:sp>
      <p:sp>
        <p:nvSpPr>
          <p:cNvPr id="33796"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2286FD62-7237-4D4E-9052-F65AEEC1EEBC}"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2024/4/1</a:t>
            </a:fld>
            <a:endParaRPr lang="en-US" altLang="zh-CN" sz="1000">
              <a:solidFill>
                <a:schemeClr val="bg1"/>
              </a:solidFill>
              <a:latin typeface="Verdana" panose="020B0604030504040204" pitchFamily="34" charset="0"/>
              <a:ea typeface="宋体" panose="02010600030101010101" pitchFamily="2" charset="-122"/>
            </a:endParaRPr>
          </a:p>
        </p:txBody>
      </p:sp>
      <p:sp>
        <p:nvSpPr>
          <p:cNvPr id="33797"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1EE4E4E5-F4F9-487B-B9F3-CC923224A71A}"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26</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22960" y="408431"/>
            <a:ext cx="420623" cy="655320"/>
          </a:xfrm>
          <a:prstGeom prst="rect">
            <a:avLst/>
          </a:prstGeom>
        </p:spPr>
      </p:pic>
      <p:sp>
        <p:nvSpPr>
          <p:cNvPr id="3" name="object 3"/>
          <p:cNvSpPr/>
          <p:nvPr/>
        </p:nvSpPr>
        <p:spPr>
          <a:xfrm>
            <a:off x="1467611" y="1034796"/>
            <a:ext cx="9037955" cy="0"/>
          </a:xfrm>
          <a:custGeom>
            <a:avLst/>
            <a:gdLst/>
            <a:ahLst/>
            <a:cxnLst/>
            <a:rect l="l" t="t" r="r" b="b"/>
            <a:pathLst>
              <a:path w="9037955">
                <a:moveTo>
                  <a:pt x="0" y="0"/>
                </a:moveTo>
                <a:lnTo>
                  <a:pt x="9037573" y="0"/>
                </a:lnTo>
              </a:path>
            </a:pathLst>
          </a:custGeom>
          <a:ln w="27432">
            <a:solidFill>
              <a:srgbClr val="5B9BD4"/>
            </a:solidFill>
          </a:ln>
        </p:spPr>
        <p:txBody>
          <a:bodyPr wrap="square" lIns="0" tIns="0" rIns="0" bIns="0" rtlCol="0"/>
          <a:lstStyle/>
          <a:p>
            <a:endParaRPr/>
          </a:p>
        </p:txBody>
      </p:sp>
      <p:sp>
        <p:nvSpPr>
          <p:cNvPr id="5" name="object 5"/>
          <p:cNvSpPr txBox="1">
            <a:spLocks noGrp="1"/>
          </p:cNvSpPr>
          <p:nvPr>
            <p:ph type="title"/>
          </p:nvPr>
        </p:nvSpPr>
        <p:spPr>
          <a:xfrm>
            <a:off x="2667000" y="322258"/>
            <a:ext cx="5511800" cy="565539"/>
          </a:xfrm>
          <a:prstGeom prst="rect">
            <a:avLst/>
          </a:prstGeom>
        </p:spPr>
        <p:txBody>
          <a:bodyPr vert="horz" wrap="square" lIns="0" tIns="11430" rIns="0" bIns="0" rtlCol="0">
            <a:spAutoFit/>
          </a:bodyPr>
          <a:lstStyle/>
          <a:p>
            <a:pPr marL="12700">
              <a:lnSpc>
                <a:spcPct val="100000"/>
              </a:lnSpc>
              <a:spcBef>
                <a:spcPts val="90"/>
              </a:spcBef>
            </a:pPr>
            <a:r>
              <a:rPr b="0" spc="-45" dirty="0" err="1">
                <a:latin typeface="宋体"/>
                <a:cs typeface="宋体"/>
              </a:rPr>
              <a:t>分组密码的基本概念</a:t>
            </a:r>
            <a:endParaRPr b="0" spc="-45" dirty="0">
              <a:latin typeface="宋体"/>
              <a:cs typeface="宋体"/>
            </a:endParaRPr>
          </a:p>
        </p:txBody>
      </p:sp>
      <p:grpSp>
        <p:nvGrpSpPr>
          <p:cNvPr id="6" name="object 6"/>
          <p:cNvGrpSpPr/>
          <p:nvPr/>
        </p:nvGrpSpPr>
        <p:grpSpPr>
          <a:xfrm>
            <a:off x="2969005" y="1523364"/>
            <a:ext cx="6297295" cy="3785235"/>
            <a:chOff x="2969005" y="1523364"/>
            <a:chExt cx="6297295" cy="3785235"/>
          </a:xfrm>
        </p:grpSpPr>
        <p:sp>
          <p:nvSpPr>
            <p:cNvPr id="7" name="object 7"/>
            <p:cNvSpPr/>
            <p:nvPr/>
          </p:nvSpPr>
          <p:spPr>
            <a:xfrm>
              <a:off x="2972180" y="1526539"/>
              <a:ext cx="871855" cy="3778885"/>
            </a:xfrm>
            <a:custGeom>
              <a:avLst/>
              <a:gdLst/>
              <a:ahLst/>
              <a:cxnLst/>
              <a:rect l="l" t="t" r="r" b="b"/>
              <a:pathLst>
                <a:path w="871854" h="3778885">
                  <a:moveTo>
                    <a:pt x="0" y="0"/>
                  </a:moveTo>
                  <a:lnTo>
                    <a:pt x="35355" y="33519"/>
                  </a:lnTo>
                  <a:lnTo>
                    <a:pt x="69987" y="67523"/>
                  </a:lnTo>
                  <a:lnTo>
                    <a:pt x="103895" y="102001"/>
                  </a:lnTo>
                  <a:lnTo>
                    <a:pt x="137078" y="136943"/>
                  </a:lnTo>
                  <a:lnTo>
                    <a:pt x="169537" y="172339"/>
                  </a:lnTo>
                  <a:lnTo>
                    <a:pt x="201270" y="208179"/>
                  </a:lnTo>
                  <a:lnTo>
                    <a:pt x="232277" y="244454"/>
                  </a:lnTo>
                  <a:lnTo>
                    <a:pt x="262558" y="281153"/>
                  </a:lnTo>
                  <a:lnTo>
                    <a:pt x="292111" y="318265"/>
                  </a:lnTo>
                  <a:lnTo>
                    <a:pt x="320936" y="355782"/>
                  </a:lnTo>
                  <a:lnTo>
                    <a:pt x="349033" y="393693"/>
                  </a:lnTo>
                  <a:lnTo>
                    <a:pt x="376400" y="431988"/>
                  </a:lnTo>
                  <a:lnTo>
                    <a:pt x="403039" y="470657"/>
                  </a:lnTo>
                  <a:lnTo>
                    <a:pt x="428947" y="509690"/>
                  </a:lnTo>
                  <a:lnTo>
                    <a:pt x="454124" y="549076"/>
                  </a:lnTo>
                  <a:lnTo>
                    <a:pt x="478570" y="588807"/>
                  </a:lnTo>
                  <a:lnTo>
                    <a:pt x="502284" y="628872"/>
                  </a:lnTo>
                  <a:lnTo>
                    <a:pt x="525265" y="669260"/>
                  </a:lnTo>
                  <a:lnTo>
                    <a:pt x="547514" y="709962"/>
                  </a:lnTo>
                  <a:lnTo>
                    <a:pt x="569029" y="750968"/>
                  </a:lnTo>
                  <a:lnTo>
                    <a:pt x="589810" y="792268"/>
                  </a:lnTo>
                  <a:lnTo>
                    <a:pt x="609855" y="833852"/>
                  </a:lnTo>
                  <a:lnTo>
                    <a:pt x="629166" y="875710"/>
                  </a:lnTo>
                  <a:lnTo>
                    <a:pt x="647741" y="917831"/>
                  </a:lnTo>
                  <a:lnTo>
                    <a:pt x="665579" y="960206"/>
                  </a:lnTo>
                  <a:lnTo>
                    <a:pt x="682680" y="1002824"/>
                  </a:lnTo>
                  <a:lnTo>
                    <a:pt x="699043" y="1045676"/>
                  </a:lnTo>
                  <a:lnTo>
                    <a:pt x="714669" y="1088752"/>
                  </a:lnTo>
                  <a:lnTo>
                    <a:pt x="729555" y="1132042"/>
                  </a:lnTo>
                  <a:lnTo>
                    <a:pt x="743702" y="1175535"/>
                  </a:lnTo>
                  <a:lnTo>
                    <a:pt x="757109" y="1219222"/>
                  </a:lnTo>
                  <a:lnTo>
                    <a:pt x="769776" y="1263092"/>
                  </a:lnTo>
                  <a:lnTo>
                    <a:pt x="781701" y="1307136"/>
                  </a:lnTo>
                  <a:lnTo>
                    <a:pt x="792885" y="1351343"/>
                  </a:lnTo>
                  <a:lnTo>
                    <a:pt x="803326" y="1395704"/>
                  </a:lnTo>
                  <a:lnTo>
                    <a:pt x="813025" y="1440208"/>
                  </a:lnTo>
                  <a:lnTo>
                    <a:pt x="821980" y="1484846"/>
                  </a:lnTo>
                  <a:lnTo>
                    <a:pt x="830192" y="1529607"/>
                  </a:lnTo>
                  <a:lnTo>
                    <a:pt x="837658" y="1574481"/>
                  </a:lnTo>
                  <a:lnTo>
                    <a:pt x="844380" y="1619459"/>
                  </a:lnTo>
                  <a:lnTo>
                    <a:pt x="850356" y="1664530"/>
                  </a:lnTo>
                  <a:lnTo>
                    <a:pt x="855585" y="1709685"/>
                  </a:lnTo>
                  <a:lnTo>
                    <a:pt x="860068" y="1754912"/>
                  </a:lnTo>
                  <a:lnTo>
                    <a:pt x="863803" y="1800203"/>
                  </a:lnTo>
                  <a:lnTo>
                    <a:pt x="866790" y="1845548"/>
                  </a:lnTo>
                  <a:lnTo>
                    <a:pt x="869029" y="1890935"/>
                  </a:lnTo>
                  <a:lnTo>
                    <a:pt x="870518" y="1936356"/>
                  </a:lnTo>
                  <a:lnTo>
                    <a:pt x="871258" y="1981800"/>
                  </a:lnTo>
                  <a:lnTo>
                    <a:pt x="871248" y="2027257"/>
                  </a:lnTo>
                  <a:lnTo>
                    <a:pt x="870486" y="2072717"/>
                  </a:lnTo>
                  <a:lnTo>
                    <a:pt x="868973" y="2118170"/>
                  </a:lnTo>
                  <a:lnTo>
                    <a:pt x="866708" y="2163607"/>
                  </a:lnTo>
                  <a:lnTo>
                    <a:pt x="863690" y="2209016"/>
                  </a:lnTo>
                  <a:lnTo>
                    <a:pt x="859920" y="2254389"/>
                  </a:lnTo>
                  <a:lnTo>
                    <a:pt x="855395" y="2299714"/>
                  </a:lnTo>
                  <a:lnTo>
                    <a:pt x="850116" y="2344983"/>
                  </a:lnTo>
                  <a:lnTo>
                    <a:pt x="844082" y="2390184"/>
                  </a:lnTo>
                  <a:lnTo>
                    <a:pt x="837293" y="2435309"/>
                  </a:lnTo>
                  <a:lnTo>
                    <a:pt x="829747" y="2480346"/>
                  </a:lnTo>
                  <a:lnTo>
                    <a:pt x="821445" y="2525286"/>
                  </a:lnTo>
                  <a:lnTo>
                    <a:pt x="812386" y="2570119"/>
                  </a:lnTo>
                  <a:lnTo>
                    <a:pt x="802568" y="2614835"/>
                  </a:lnTo>
                  <a:lnTo>
                    <a:pt x="791993" y="2659424"/>
                  </a:lnTo>
                  <a:lnTo>
                    <a:pt x="780658" y="2703876"/>
                  </a:lnTo>
                  <a:lnTo>
                    <a:pt x="768564" y="2748180"/>
                  </a:lnTo>
                  <a:lnTo>
                    <a:pt x="755710" y="2792328"/>
                  </a:lnTo>
                  <a:lnTo>
                    <a:pt x="742095" y="2836308"/>
                  </a:lnTo>
                  <a:lnTo>
                    <a:pt x="727719" y="2880110"/>
                  </a:lnTo>
                  <a:lnTo>
                    <a:pt x="712581" y="2923726"/>
                  </a:lnTo>
                  <a:lnTo>
                    <a:pt x="696680" y="2967144"/>
                  </a:lnTo>
                  <a:lnTo>
                    <a:pt x="680017" y="3010354"/>
                  </a:lnTo>
                  <a:lnTo>
                    <a:pt x="662590" y="3053348"/>
                  </a:lnTo>
                  <a:lnTo>
                    <a:pt x="644399" y="3096114"/>
                  </a:lnTo>
                  <a:lnTo>
                    <a:pt x="625443" y="3138642"/>
                  </a:lnTo>
                  <a:lnTo>
                    <a:pt x="605722" y="3180923"/>
                  </a:lnTo>
                  <a:lnTo>
                    <a:pt x="585235" y="3222947"/>
                  </a:lnTo>
                  <a:lnTo>
                    <a:pt x="563981" y="3264703"/>
                  </a:lnTo>
                  <a:lnTo>
                    <a:pt x="541961" y="3306182"/>
                  </a:lnTo>
                  <a:lnTo>
                    <a:pt x="519173" y="3347373"/>
                  </a:lnTo>
                  <a:lnTo>
                    <a:pt x="495617" y="3388266"/>
                  </a:lnTo>
                  <a:lnTo>
                    <a:pt x="471292" y="3428852"/>
                  </a:lnTo>
                  <a:lnTo>
                    <a:pt x="446197" y="3469120"/>
                  </a:lnTo>
                  <a:lnTo>
                    <a:pt x="420333" y="3509061"/>
                  </a:lnTo>
                  <a:lnTo>
                    <a:pt x="393698" y="3548664"/>
                  </a:lnTo>
                  <a:lnTo>
                    <a:pt x="366292" y="3587920"/>
                  </a:lnTo>
                  <a:lnTo>
                    <a:pt x="338115" y="3626817"/>
                  </a:lnTo>
                  <a:lnTo>
                    <a:pt x="309165" y="3665347"/>
                  </a:lnTo>
                  <a:lnTo>
                    <a:pt x="279443" y="3703499"/>
                  </a:lnTo>
                  <a:lnTo>
                    <a:pt x="248947" y="3741264"/>
                  </a:lnTo>
                  <a:lnTo>
                    <a:pt x="217677" y="3778631"/>
                  </a:lnTo>
                  <a:lnTo>
                    <a:pt x="248947" y="3741264"/>
                  </a:lnTo>
                  <a:lnTo>
                    <a:pt x="279443" y="3703499"/>
                  </a:lnTo>
                  <a:lnTo>
                    <a:pt x="309165" y="3665347"/>
                  </a:lnTo>
                  <a:lnTo>
                    <a:pt x="338115" y="3626817"/>
                  </a:lnTo>
                  <a:lnTo>
                    <a:pt x="366292" y="3587920"/>
                  </a:lnTo>
                  <a:lnTo>
                    <a:pt x="393698" y="3548664"/>
                  </a:lnTo>
                  <a:lnTo>
                    <a:pt x="420333" y="3509061"/>
                  </a:lnTo>
                  <a:lnTo>
                    <a:pt x="446197" y="3469120"/>
                  </a:lnTo>
                  <a:lnTo>
                    <a:pt x="471292" y="3428852"/>
                  </a:lnTo>
                  <a:lnTo>
                    <a:pt x="495617" y="3388266"/>
                  </a:lnTo>
                  <a:lnTo>
                    <a:pt x="519173" y="3347373"/>
                  </a:lnTo>
                  <a:lnTo>
                    <a:pt x="541961" y="3306182"/>
                  </a:lnTo>
                  <a:lnTo>
                    <a:pt x="563981" y="3264703"/>
                  </a:lnTo>
                  <a:lnTo>
                    <a:pt x="585235" y="3222947"/>
                  </a:lnTo>
                  <a:lnTo>
                    <a:pt x="605722" y="3180923"/>
                  </a:lnTo>
                  <a:lnTo>
                    <a:pt x="625443" y="3138642"/>
                  </a:lnTo>
                  <a:lnTo>
                    <a:pt x="644399" y="3096114"/>
                  </a:lnTo>
                  <a:lnTo>
                    <a:pt x="662590" y="3053348"/>
                  </a:lnTo>
                  <a:lnTo>
                    <a:pt x="680017" y="3010354"/>
                  </a:lnTo>
                  <a:lnTo>
                    <a:pt x="696680" y="2967144"/>
                  </a:lnTo>
                  <a:lnTo>
                    <a:pt x="712581" y="2923726"/>
                  </a:lnTo>
                  <a:lnTo>
                    <a:pt x="727719" y="2880110"/>
                  </a:lnTo>
                  <a:lnTo>
                    <a:pt x="742095" y="2836308"/>
                  </a:lnTo>
                  <a:lnTo>
                    <a:pt x="755710" y="2792328"/>
                  </a:lnTo>
                  <a:lnTo>
                    <a:pt x="768564" y="2748180"/>
                  </a:lnTo>
                  <a:lnTo>
                    <a:pt x="780658" y="2703876"/>
                  </a:lnTo>
                  <a:lnTo>
                    <a:pt x="791993" y="2659424"/>
                  </a:lnTo>
                  <a:lnTo>
                    <a:pt x="802568" y="2614835"/>
                  </a:lnTo>
                  <a:lnTo>
                    <a:pt x="812386" y="2570119"/>
                  </a:lnTo>
                  <a:lnTo>
                    <a:pt x="821445" y="2525286"/>
                  </a:lnTo>
                  <a:lnTo>
                    <a:pt x="829747" y="2480346"/>
                  </a:lnTo>
                  <a:lnTo>
                    <a:pt x="837293" y="2435309"/>
                  </a:lnTo>
                  <a:lnTo>
                    <a:pt x="844082" y="2390184"/>
                  </a:lnTo>
                  <a:lnTo>
                    <a:pt x="850116" y="2344983"/>
                  </a:lnTo>
                  <a:lnTo>
                    <a:pt x="855395" y="2299714"/>
                  </a:lnTo>
                  <a:lnTo>
                    <a:pt x="859920" y="2254389"/>
                  </a:lnTo>
                  <a:lnTo>
                    <a:pt x="863690" y="2209016"/>
                  </a:lnTo>
                  <a:lnTo>
                    <a:pt x="866708" y="2163607"/>
                  </a:lnTo>
                  <a:lnTo>
                    <a:pt x="868973" y="2118170"/>
                  </a:lnTo>
                  <a:lnTo>
                    <a:pt x="870486" y="2072717"/>
                  </a:lnTo>
                  <a:lnTo>
                    <a:pt x="871248" y="2027257"/>
                  </a:lnTo>
                  <a:lnTo>
                    <a:pt x="871258" y="1981800"/>
                  </a:lnTo>
                  <a:lnTo>
                    <a:pt x="870518" y="1936356"/>
                  </a:lnTo>
                  <a:lnTo>
                    <a:pt x="869029" y="1890935"/>
                  </a:lnTo>
                  <a:lnTo>
                    <a:pt x="866790" y="1845548"/>
                  </a:lnTo>
                  <a:lnTo>
                    <a:pt x="863803" y="1800203"/>
                  </a:lnTo>
                  <a:lnTo>
                    <a:pt x="860068" y="1754912"/>
                  </a:lnTo>
                  <a:lnTo>
                    <a:pt x="855585" y="1709685"/>
                  </a:lnTo>
                  <a:lnTo>
                    <a:pt x="850356" y="1664530"/>
                  </a:lnTo>
                  <a:lnTo>
                    <a:pt x="844380" y="1619459"/>
                  </a:lnTo>
                  <a:lnTo>
                    <a:pt x="837658" y="1574481"/>
                  </a:lnTo>
                  <a:lnTo>
                    <a:pt x="830192" y="1529607"/>
                  </a:lnTo>
                  <a:lnTo>
                    <a:pt x="821980" y="1484846"/>
                  </a:lnTo>
                  <a:lnTo>
                    <a:pt x="813025" y="1440208"/>
                  </a:lnTo>
                  <a:lnTo>
                    <a:pt x="803326" y="1395704"/>
                  </a:lnTo>
                  <a:lnTo>
                    <a:pt x="792885" y="1351343"/>
                  </a:lnTo>
                  <a:lnTo>
                    <a:pt x="781701" y="1307136"/>
                  </a:lnTo>
                  <a:lnTo>
                    <a:pt x="769776" y="1263092"/>
                  </a:lnTo>
                  <a:lnTo>
                    <a:pt x="757109" y="1219222"/>
                  </a:lnTo>
                  <a:lnTo>
                    <a:pt x="743702" y="1175535"/>
                  </a:lnTo>
                  <a:lnTo>
                    <a:pt x="729555" y="1132042"/>
                  </a:lnTo>
                  <a:lnTo>
                    <a:pt x="714669" y="1088752"/>
                  </a:lnTo>
                  <a:lnTo>
                    <a:pt x="699043" y="1045676"/>
                  </a:lnTo>
                  <a:lnTo>
                    <a:pt x="682680" y="1002824"/>
                  </a:lnTo>
                  <a:lnTo>
                    <a:pt x="665579" y="960206"/>
                  </a:lnTo>
                  <a:lnTo>
                    <a:pt x="647741" y="917831"/>
                  </a:lnTo>
                  <a:lnTo>
                    <a:pt x="629166" y="875710"/>
                  </a:lnTo>
                  <a:lnTo>
                    <a:pt x="609855" y="833852"/>
                  </a:lnTo>
                  <a:lnTo>
                    <a:pt x="589810" y="792268"/>
                  </a:lnTo>
                  <a:lnTo>
                    <a:pt x="569029" y="750968"/>
                  </a:lnTo>
                  <a:lnTo>
                    <a:pt x="547514" y="709962"/>
                  </a:lnTo>
                  <a:lnTo>
                    <a:pt x="525265" y="669260"/>
                  </a:lnTo>
                  <a:lnTo>
                    <a:pt x="502284" y="628872"/>
                  </a:lnTo>
                  <a:lnTo>
                    <a:pt x="478570" y="588807"/>
                  </a:lnTo>
                  <a:lnTo>
                    <a:pt x="454124" y="549076"/>
                  </a:lnTo>
                  <a:lnTo>
                    <a:pt x="428947" y="509690"/>
                  </a:lnTo>
                  <a:lnTo>
                    <a:pt x="403039" y="470657"/>
                  </a:lnTo>
                  <a:lnTo>
                    <a:pt x="376400" y="431988"/>
                  </a:lnTo>
                  <a:lnTo>
                    <a:pt x="349033" y="393693"/>
                  </a:lnTo>
                  <a:lnTo>
                    <a:pt x="320936" y="355782"/>
                  </a:lnTo>
                  <a:lnTo>
                    <a:pt x="292111" y="318265"/>
                  </a:lnTo>
                  <a:lnTo>
                    <a:pt x="262558" y="281153"/>
                  </a:lnTo>
                  <a:lnTo>
                    <a:pt x="232277" y="244454"/>
                  </a:lnTo>
                  <a:lnTo>
                    <a:pt x="201270" y="208179"/>
                  </a:lnTo>
                  <a:lnTo>
                    <a:pt x="169537" y="172339"/>
                  </a:lnTo>
                  <a:lnTo>
                    <a:pt x="137078" y="136943"/>
                  </a:lnTo>
                  <a:lnTo>
                    <a:pt x="103895" y="102001"/>
                  </a:lnTo>
                  <a:lnTo>
                    <a:pt x="69987" y="67523"/>
                  </a:lnTo>
                  <a:lnTo>
                    <a:pt x="35355" y="33519"/>
                  </a:lnTo>
                  <a:lnTo>
                    <a:pt x="0" y="0"/>
                  </a:lnTo>
                  <a:close/>
                </a:path>
              </a:pathLst>
            </a:custGeom>
            <a:ln w="6096">
              <a:solidFill>
                <a:srgbClr val="467AA9"/>
              </a:solidFill>
            </a:ln>
          </p:spPr>
          <p:txBody>
            <a:bodyPr wrap="square" lIns="0" tIns="0" rIns="0" bIns="0" rtlCol="0"/>
            <a:lstStyle/>
            <a:p>
              <a:endParaRPr/>
            </a:p>
          </p:txBody>
        </p:sp>
        <p:pic>
          <p:nvPicPr>
            <p:cNvPr id="8" name="object 8"/>
            <p:cNvPicPr/>
            <p:nvPr/>
          </p:nvPicPr>
          <p:blipFill>
            <a:blip r:embed="rId3" cstate="print"/>
            <a:stretch>
              <a:fillRect/>
            </a:stretch>
          </p:blipFill>
          <p:spPr>
            <a:xfrm>
              <a:off x="3557015" y="2057399"/>
              <a:ext cx="5708903" cy="813815"/>
            </a:xfrm>
            <a:prstGeom prst="rect">
              <a:avLst/>
            </a:prstGeom>
          </p:spPr>
        </p:pic>
      </p:grpSp>
      <p:sp>
        <p:nvSpPr>
          <p:cNvPr id="9" name="object 9"/>
          <p:cNvSpPr txBox="1"/>
          <p:nvPr/>
        </p:nvSpPr>
        <p:spPr>
          <a:xfrm>
            <a:off x="4189603" y="2244674"/>
            <a:ext cx="1863089" cy="391795"/>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FFFFF"/>
                </a:solidFill>
                <a:latin typeface="Noto Sans SC"/>
                <a:cs typeface="Noto Sans SC"/>
              </a:rPr>
              <a:t>分组密码概述</a:t>
            </a:r>
            <a:endParaRPr sz="2400">
              <a:latin typeface="Noto Sans SC"/>
              <a:cs typeface="Noto Sans SC"/>
            </a:endParaRPr>
          </a:p>
        </p:txBody>
      </p:sp>
      <p:grpSp>
        <p:nvGrpSpPr>
          <p:cNvPr id="10" name="object 10"/>
          <p:cNvGrpSpPr/>
          <p:nvPr/>
        </p:nvGrpSpPr>
        <p:grpSpPr>
          <a:xfrm>
            <a:off x="3044825" y="1953641"/>
            <a:ext cx="6172835" cy="2746375"/>
            <a:chOff x="3044825" y="1953641"/>
            <a:chExt cx="6172835" cy="2746375"/>
          </a:xfrm>
        </p:grpSpPr>
        <p:sp>
          <p:nvSpPr>
            <p:cNvPr id="11" name="object 11"/>
            <p:cNvSpPr/>
            <p:nvPr/>
          </p:nvSpPr>
          <p:spPr>
            <a:xfrm>
              <a:off x="3048000" y="1956816"/>
              <a:ext cx="1015365" cy="1015365"/>
            </a:xfrm>
            <a:custGeom>
              <a:avLst/>
              <a:gdLst/>
              <a:ahLst/>
              <a:cxnLst/>
              <a:rect l="l" t="t" r="r" b="b"/>
              <a:pathLst>
                <a:path w="1015364" h="1015364">
                  <a:moveTo>
                    <a:pt x="507491" y="0"/>
                  </a:moveTo>
                  <a:lnTo>
                    <a:pt x="458615" y="2323"/>
                  </a:lnTo>
                  <a:lnTo>
                    <a:pt x="411054" y="9150"/>
                  </a:lnTo>
                  <a:lnTo>
                    <a:pt x="365020" y="20269"/>
                  </a:lnTo>
                  <a:lnTo>
                    <a:pt x="320726" y="35467"/>
                  </a:lnTo>
                  <a:lnTo>
                    <a:pt x="278384" y="54532"/>
                  </a:lnTo>
                  <a:lnTo>
                    <a:pt x="238208" y="77251"/>
                  </a:lnTo>
                  <a:lnTo>
                    <a:pt x="200410" y="103410"/>
                  </a:lnTo>
                  <a:lnTo>
                    <a:pt x="165203" y="132799"/>
                  </a:lnTo>
                  <a:lnTo>
                    <a:pt x="132799" y="165203"/>
                  </a:lnTo>
                  <a:lnTo>
                    <a:pt x="103410" y="200410"/>
                  </a:lnTo>
                  <a:lnTo>
                    <a:pt x="77251" y="238208"/>
                  </a:lnTo>
                  <a:lnTo>
                    <a:pt x="54532" y="278384"/>
                  </a:lnTo>
                  <a:lnTo>
                    <a:pt x="35467" y="320726"/>
                  </a:lnTo>
                  <a:lnTo>
                    <a:pt x="20269" y="365020"/>
                  </a:lnTo>
                  <a:lnTo>
                    <a:pt x="9150" y="411054"/>
                  </a:lnTo>
                  <a:lnTo>
                    <a:pt x="2323" y="458615"/>
                  </a:lnTo>
                  <a:lnTo>
                    <a:pt x="0" y="507492"/>
                  </a:lnTo>
                  <a:lnTo>
                    <a:pt x="2323" y="556368"/>
                  </a:lnTo>
                  <a:lnTo>
                    <a:pt x="9150" y="603929"/>
                  </a:lnTo>
                  <a:lnTo>
                    <a:pt x="20269" y="649963"/>
                  </a:lnTo>
                  <a:lnTo>
                    <a:pt x="35467" y="694257"/>
                  </a:lnTo>
                  <a:lnTo>
                    <a:pt x="54532" y="736599"/>
                  </a:lnTo>
                  <a:lnTo>
                    <a:pt x="77251" y="776775"/>
                  </a:lnTo>
                  <a:lnTo>
                    <a:pt x="103410" y="814573"/>
                  </a:lnTo>
                  <a:lnTo>
                    <a:pt x="132799" y="849780"/>
                  </a:lnTo>
                  <a:lnTo>
                    <a:pt x="165203" y="882184"/>
                  </a:lnTo>
                  <a:lnTo>
                    <a:pt x="200410" y="911573"/>
                  </a:lnTo>
                  <a:lnTo>
                    <a:pt x="238208" y="937732"/>
                  </a:lnTo>
                  <a:lnTo>
                    <a:pt x="278384" y="960451"/>
                  </a:lnTo>
                  <a:lnTo>
                    <a:pt x="320726" y="979516"/>
                  </a:lnTo>
                  <a:lnTo>
                    <a:pt x="365020" y="994714"/>
                  </a:lnTo>
                  <a:lnTo>
                    <a:pt x="411054" y="1005833"/>
                  </a:lnTo>
                  <a:lnTo>
                    <a:pt x="458615" y="1012660"/>
                  </a:lnTo>
                  <a:lnTo>
                    <a:pt x="507491" y="1014984"/>
                  </a:lnTo>
                  <a:lnTo>
                    <a:pt x="556368" y="1012660"/>
                  </a:lnTo>
                  <a:lnTo>
                    <a:pt x="603929" y="1005833"/>
                  </a:lnTo>
                  <a:lnTo>
                    <a:pt x="649963" y="994714"/>
                  </a:lnTo>
                  <a:lnTo>
                    <a:pt x="694257" y="979516"/>
                  </a:lnTo>
                  <a:lnTo>
                    <a:pt x="736599" y="960451"/>
                  </a:lnTo>
                  <a:lnTo>
                    <a:pt x="776775" y="937732"/>
                  </a:lnTo>
                  <a:lnTo>
                    <a:pt x="814573" y="911573"/>
                  </a:lnTo>
                  <a:lnTo>
                    <a:pt x="849780" y="882184"/>
                  </a:lnTo>
                  <a:lnTo>
                    <a:pt x="882184" y="849780"/>
                  </a:lnTo>
                  <a:lnTo>
                    <a:pt x="911573" y="814573"/>
                  </a:lnTo>
                  <a:lnTo>
                    <a:pt x="937732" y="776775"/>
                  </a:lnTo>
                  <a:lnTo>
                    <a:pt x="960451" y="736599"/>
                  </a:lnTo>
                  <a:lnTo>
                    <a:pt x="979516" y="694257"/>
                  </a:lnTo>
                  <a:lnTo>
                    <a:pt x="994714" y="649963"/>
                  </a:lnTo>
                  <a:lnTo>
                    <a:pt x="1005833" y="603929"/>
                  </a:lnTo>
                  <a:lnTo>
                    <a:pt x="1012660" y="556368"/>
                  </a:lnTo>
                  <a:lnTo>
                    <a:pt x="1014984" y="507492"/>
                  </a:lnTo>
                  <a:lnTo>
                    <a:pt x="1012660" y="458615"/>
                  </a:lnTo>
                  <a:lnTo>
                    <a:pt x="1005833" y="411054"/>
                  </a:lnTo>
                  <a:lnTo>
                    <a:pt x="994714" y="365020"/>
                  </a:lnTo>
                  <a:lnTo>
                    <a:pt x="979516" y="320726"/>
                  </a:lnTo>
                  <a:lnTo>
                    <a:pt x="960451" y="278384"/>
                  </a:lnTo>
                  <a:lnTo>
                    <a:pt x="937732" y="238208"/>
                  </a:lnTo>
                  <a:lnTo>
                    <a:pt x="911573" y="200410"/>
                  </a:lnTo>
                  <a:lnTo>
                    <a:pt x="882184" y="165203"/>
                  </a:lnTo>
                  <a:lnTo>
                    <a:pt x="849780" y="132799"/>
                  </a:lnTo>
                  <a:lnTo>
                    <a:pt x="814573" y="103410"/>
                  </a:lnTo>
                  <a:lnTo>
                    <a:pt x="776775" y="77251"/>
                  </a:lnTo>
                  <a:lnTo>
                    <a:pt x="736599" y="54532"/>
                  </a:lnTo>
                  <a:lnTo>
                    <a:pt x="694257" y="35467"/>
                  </a:lnTo>
                  <a:lnTo>
                    <a:pt x="649963" y="20269"/>
                  </a:lnTo>
                  <a:lnTo>
                    <a:pt x="603929" y="9150"/>
                  </a:lnTo>
                  <a:lnTo>
                    <a:pt x="556368" y="2323"/>
                  </a:lnTo>
                  <a:lnTo>
                    <a:pt x="507491" y="0"/>
                  </a:lnTo>
                  <a:close/>
                </a:path>
              </a:pathLst>
            </a:custGeom>
            <a:solidFill>
              <a:srgbClr val="FFFFFF"/>
            </a:solidFill>
          </p:spPr>
          <p:txBody>
            <a:bodyPr wrap="square" lIns="0" tIns="0" rIns="0" bIns="0" rtlCol="0"/>
            <a:lstStyle/>
            <a:p>
              <a:endParaRPr/>
            </a:p>
          </p:txBody>
        </p:sp>
        <p:sp>
          <p:nvSpPr>
            <p:cNvPr id="12" name="object 12"/>
            <p:cNvSpPr/>
            <p:nvPr/>
          </p:nvSpPr>
          <p:spPr>
            <a:xfrm>
              <a:off x="3048000" y="1956816"/>
              <a:ext cx="1015365" cy="1015365"/>
            </a:xfrm>
            <a:custGeom>
              <a:avLst/>
              <a:gdLst/>
              <a:ahLst/>
              <a:cxnLst/>
              <a:rect l="l" t="t" r="r" b="b"/>
              <a:pathLst>
                <a:path w="1015364" h="1015364">
                  <a:moveTo>
                    <a:pt x="0" y="507492"/>
                  </a:moveTo>
                  <a:lnTo>
                    <a:pt x="2323" y="458615"/>
                  </a:lnTo>
                  <a:lnTo>
                    <a:pt x="9150" y="411054"/>
                  </a:lnTo>
                  <a:lnTo>
                    <a:pt x="20269" y="365020"/>
                  </a:lnTo>
                  <a:lnTo>
                    <a:pt x="35467" y="320726"/>
                  </a:lnTo>
                  <a:lnTo>
                    <a:pt x="54532" y="278384"/>
                  </a:lnTo>
                  <a:lnTo>
                    <a:pt x="77251" y="238208"/>
                  </a:lnTo>
                  <a:lnTo>
                    <a:pt x="103410" y="200410"/>
                  </a:lnTo>
                  <a:lnTo>
                    <a:pt x="132799" y="165203"/>
                  </a:lnTo>
                  <a:lnTo>
                    <a:pt x="165203" y="132799"/>
                  </a:lnTo>
                  <a:lnTo>
                    <a:pt x="200410" y="103410"/>
                  </a:lnTo>
                  <a:lnTo>
                    <a:pt x="238208" y="77251"/>
                  </a:lnTo>
                  <a:lnTo>
                    <a:pt x="278384" y="54532"/>
                  </a:lnTo>
                  <a:lnTo>
                    <a:pt x="320726" y="35467"/>
                  </a:lnTo>
                  <a:lnTo>
                    <a:pt x="365020" y="20269"/>
                  </a:lnTo>
                  <a:lnTo>
                    <a:pt x="411054" y="9150"/>
                  </a:lnTo>
                  <a:lnTo>
                    <a:pt x="458615" y="2323"/>
                  </a:lnTo>
                  <a:lnTo>
                    <a:pt x="507491" y="0"/>
                  </a:lnTo>
                  <a:lnTo>
                    <a:pt x="556368" y="2323"/>
                  </a:lnTo>
                  <a:lnTo>
                    <a:pt x="603929" y="9150"/>
                  </a:lnTo>
                  <a:lnTo>
                    <a:pt x="649963" y="20269"/>
                  </a:lnTo>
                  <a:lnTo>
                    <a:pt x="694257" y="35467"/>
                  </a:lnTo>
                  <a:lnTo>
                    <a:pt x="736599" y="54532"/>
                  </a:lnTo>
                  <a:lnTo>
                    <a:pt x="776775" y="77251"/>
                  </a:lnTo>
                  <a:lnTo>
                    <a:pt x="814573" y="103410"/>
                  </a:lnTo>
                  <a:lnTo>
                    <a:pt x="849780" y="132799"/>
                  </a:lnTo>
                  <a:lnTo>
                    <a:pt x="882184" y="165203"/>
                  </a:lnTo>
                  <a:lnTo>
                    <a:pt x="911573" y="200410"/>
                  </a:lnTo>
                  <a:lnTo>
                    <a:pt x="937732" y="238208"/>
                  </a:lnTo>
                  <a:lnTo>
                    <a:pt x="960451" y="278384"/>
                  </a:lnTo>
                  <a:lnTo>
                    <a:pt x="979516" y="320726"/>
                  </a:lnTo>
                  <a:lnTo>
                    <a:pt x="994714" y="365020"/>
                  </a:lnTo>
                  <a:lnTo>
                    <a:pt x="1005833" y="411054"/>
                  </a:lnTo>
                  <a:lnTo>
                    <a:pt x="1012660" y="458615"/>
                  </a:lnTo>
                  <a:lnTo>
                    <a:pt x="1014984" y="507492"/>
                  </a:lnTo>
                  <a:lnTo>
                    <a:pt x="1012660" y="556368"/>
                  </a:lnTo>
                  <a:lnTo>
                    <a:pt x="1005833" y="603929"/>
                  </a:lnTo>
                  <a:lnTo>
                    <a:pt x="994714" y="649963"/>
                  </a:lnTo>
                  <a:lnTo>
                    <a:pt x="979516" y="694257"/>
                  </a:lnTo>
                  <a:lnTo>
                    <a:pt x="960451" y="736599"/>
                  </a:lnTo>
                  <a:lnTo>
                    <a:pt x="937732" y="776775"/>
                  </a:lnTo>
                  <a:lnTo>
                    <a:pt x="911573" y="814573"/>
                  </a:lnTo>
                  <a:lnTo>
                    <a:pt x="882184" y="849780"/>
                  </a:lnTo>
                  <a:lnTo>
                    <a:pt x="849780" y="882184"/>
                  </a:lnTo>
                  <a:lnTo>
                    <a:pt x="814573" y="911573"/>
                  </a:lnTo>
                  <a:lnTo>
                    <a:pt x="776775" y="937732"/>
                  </a:lnTo>
                  <a:lnTo>
                    <a:pt x="736599" y="960451"/>
                  </a:lnTo>
                  <a:lnTo>
                    <a:pt x="694257" y="979516"/>
                  </a:lnTo>
                  <a:lnTo>
                    <a:pt x="649963" y="994714"/>
                  </a:lnTo>
                  <a:lnTo>
                    <a:pt x="603929" y="1005833"/>
                  </a:lnTo>
                  <a:lnTo>
                    <a:pt x="556368" y="1012660"/>
                  </a:lnTo>
                  <a:lnTo>
                    <a:pt x="507491" y="1014984"/>
                  </a:lnTo>
                  <a:lnTo>
                    <a:pt x="458615" y="1012660"/>
                  </a:lnTo>
                  <a:lnTo>
                    <a:pt x="411054" y="1005833"/>
                  </a:lnTo>
                  <a:lnTo>
                    <a:pt x="365020" y="994714"/>
                  </a:lnTo>
                  <a:lnTo>
                    <a:pt x="320726" y="979516"/>
                  </a:lnTo>
                  <a:lnTo>
                    <a:pt x="278384" y="960451"/>
                  </a:lnTo>
                  <a:lnTo>
                    <a:pt x="238208" y="937732"/>
                  </a:lnTo>
                  <a:lnTo>
                    <a:pt x="200410" y="911573"/>
                  </a:lnTo>
                  <a:lnTo>
                    <a:pt x="165203" y="882184"/>
                  </a:lnTo>
                  <a:lnTo>
                    <a:pt x="132799" y="849780"/>
                  </a:lnTo>
                  <a:lnTo>
                    <a:pt x="103410" y="814573"/>
                  </a:lnTo>
                  <a:lnTo>
                    <a:pt x="77251" y="776775"/>
                  </a:lnTo>
                  <a:lnTo>
                    <a:pt x="54532" y="736599"/>
                  </a:lnTo>
                  <a:lnTo>
                    <a:pt x="35467" y="694257"/>
                  </a:lnTo>
                  <a:lnTo>
                    <a:pt x="20269" y="649963"/>
                  </a:lnTo>
                  <a:lnTo>
                    <a:pt x="9150" y="603929"/>
                  </a:lnTo>
                  <a:lnTo>
                    <a:pt x="2323" y="556368"/>
                  </a:lnTo>
                  <a:lnTo>
                    <a:pt x="0" y="507492"/>
                  </a:lnTo>
                  <a:close/>
                </a:path>
              </a:pathLst>
            </a:custGeom>
            <a:ln w="6096">
              <a:solidFill>
                <a:srgbClr val="5B9BD4"/>
              </a:solidFill>
            </a:ln>
          </p:spPr>
          <p:txBody>
            <a:bodyPr wrap="square" lIns="0" tIns="0" rIns="0" bIns="0" rtlCol="0"/>
            <a:lstStyle/>
            <a:p>
              <a:endParaRPr/>
            </a:p>
          </p:txBody>
        </p:sp>
        <p:pic>
          <p:nvPicPr>
            <p:cNvPr id="13" name="object 13"/>
            <p:cNvPicPr/>
            <p:nvPr/>
          </p:nvPicPr>
          <p:blipFill>
            <a:blip r:embed="rId4" cstate="print"/>
            <a:stretch>
              <a:fillRect/>
            </a:stretch>
          </p:blipFill>
          <p:spPr>
            <a:xfrm>
              <a:off x="3709416" y="3886200"/>
              <a:ext cx="5507736" cy="813816"/>
            </a:xfrm>
            <a:prstGeom prst="rect">
              <a:avLst/>
            </a:prstGeom>
          </p:spPr>
        </p:pic>
      </p:grpSp>
      <p:sp>
        <p:nvSpPr>
          <p:cNvPr id="14" name="object 14"/>
          <p:cNvSpPr txBox="1"/>
          <p:nvPr/>
        </p:nvSpPr>
        <p:spPr>
          <a:xfrm>
            <a:off x="4342003" y="4074667"/>
            <a:ext cx="2782570" cy="391160"/>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FFFFF"/>
                </a:solidFill>
                <a:latin typeface="Noto Sans SC"/>
                <a:cs typeface="Noto Sans SC"/>
              </a:rPr>
              <a:t>分组密码的设计原则</a:t>
            </a:r>
            <a:endParaRPr sz="2400">
              <a:latin typeface="Noto Sans SC"/>
              <a:cs typeface="Noto Sans SC"/>
            </a:endParaRPr>
          </a:p>
        </p:txBody>
      </p:sp>
      <p:grpSp>
        <p:nvGrpSpPr>
          <p:cNvPr id="15" name="object 15"/>
          <p:cNvGrpSpPr/>
          <p:nvPr/>
        </p:nvGrpSpPr>
        <p:grpSpPr>
          <a:xfrm>
            <a:off x="3197351" y="3782567"/>
            <a:ext cx="1021080" cy="1021080"/>
            <a:chOff x="3197351" y="3782567"/>
            <a:chExt cx="1021080" cy="1021080"/>
          </a:xfrm>
        </p:grpSpPr>
        <p:sp>
          <p:nvSpPr>
            <p:cNvPr id="16" name="object 16"/>
            <p:cNvSpPr/>
            <p:nvPr/>
          </p:nvSpPr>
          <p:spPr>
            <a:xfrm>
              <a:off x="3200399" y="3785615"/>
              <a:ext cx="1015365" cy="1015365"/>
            </a:xfrm>
            <a:custGeom>
              <a:avLst/>
              <a:gdLst/>
              <a:ahLst/>
              <a:cxnLst/>
              <a:rect l="l" t="t" r="r" b="b"/>
              <a:pathLst>
                <a:path w="1015364" h="1015364">
                  <a:moveTo>
                    <a:pt x="507491" y="0"/>
                  </a:moveTo>
                  <a:lnTo>
                    <a:pt x="458615" y="2323"/>
                  </a:lnTo>
                  <a:lnTo>
                    <a:pt x="411054" y="9150"/>
                  </a:lnTo>
                  <a:lnTo>
                    <a:pt x="365020" y="20269"/>
                  </a:lnTo>
                  <a:lnTo>
                    <a:pt x="320726" y="35467"/>
                  </a:lnTo>
                  <a:lnTo>
                    <a:pt x="278384" y="54532"/>
                  </a:lnTo>
                  <a:lnTo>
                    <a:pt x="238208" y="77251"/>
                  </a:lnTo>
                  <a:lnTo>
                    <a:pt x="200410" y="103410"/>
                  </a:lnTo>
                  <a:lnTo>
                    <a:pt x="165203" y="132799"/>
                  </a:lnTo>
                  <a:lnTo>
                    <a:pt x="132799" y="165203"/>
                  </a:lnTo>
                  <a:lnTo>
                    <a:pt x="103410" y="200410"/>
                  </a:lnTo>
                  <a:lnTo>
                    <a:pt x="77251" y="238208"/>
                  </a:lnTo>
                  <a:lnTo>
                    <a:pt x="54532" y="278384"/>
                  </a:lnTo>
                  <a:lnTo>
                    <a:pt x="35467" y="320726"/>
                  </a:lnTo>
                  <a:lnTo>
                    <a:pt x="20269" y="365020"/>
                  </a:lnTo>
                  <a:lnTo>
                    <a:pt x="9150" y="411054"/>
                  </a:lnTo>
                  <a:lnTo>
                    <a:pt x="2323" y="458615"/>
                  </a:lnTo>
                  <a:lnTo>
                    <a:pt x="0" y="507491"/>
                  </a:lnTo>
                  <a:lnTo>
                    <a:pt x="2323" y="556368"/>
                  </a:lnTo>
                  <a:lnTo>
                    <a:pt x="9150" y="603929"/>
                  </a:lnTo>
                  <a:lnTo>
                    <a:pt x="20269" y="649963"/>
                  </a:lnTo>
                  <a:lnTo>
                    <a:pt x="35467" y="694257"/>
                  </a:lnTo>
                  <a:lnTo>
                    <a:pt x="54532" y="736599"/>
                  </a:lnTo>
                  <a:lnTo>
                    <a:pt x="77251" y="776775"/>
                  </a:lnTo>
                  <a:lnTo>
                    <a:pt x="103410" y="814573"/>
                  </a:lnTo>
                  <a:lnTo>
                    <a:pt x="132799" y="849780"/>
                  </a:lnTo>
                  <a:lnTo>
                    <a:pt x="165203" y="882184"/>
                  </a:lnTo>
                  <a:lnTo>
                    <a:pt x="200410" y="911573"/>
                  </a:lnTo>
                  <a:lnTo>
                    <a:pt x="238208" y="937732"/>
                  </a:lnTo>
                  <a:lnTo>
                    <a:pt x="278384" y="960451"/>
                  </a:lnTo>
                  <a:lnTo>
                    <a:pt x="320726" y="979516"/>
                  </a:lnTo>
                  <a:lnTo>
                    <a:pt x="365020" y="994714"/>
                  </a:lnTo>
                  <a:lnTo>
                    <a:pt x="411054" y="1005833"/>
                  </a:lnTo>
                  <a:lnTo>
                    <a:pt x="458615" y="1012660"/>
                  </a:lnTo>
                  <a:lnTo>
                    <a:pt x="507491" y="1014983"/>
                  </a:lnTo>
                  <a:lnTo>
                    <a:pt x="556368" y="1012660"/>
                  </a:lnTo>
                  <a:lnTo>
                    <a:pt x="603929" y="1005833"/>
                  </a:lnTo>
                  <a:lnTo>
                    <a:pt x="649963" y="994714"/>
                  </a:lnTo>
                  <a:lnTo>
                    <a:pt x="694257" y="979516"/>
                  </a:lnTo>
                  <a:lnTo>
                    <a:pt x="736599" y="960451"/>
                  </a:lnTo>
                  <a:lnTo>
                    <a:pt x="776775" y="937732"/>
                  </a:lnTo>
                  <a:lnTo>
                    <a:pt x="814573" y="911573"/>
                  </a:lnTo>
                  <a:lnTo>
                    <a:pt x="849780" y="882184"/>
                  </a:lnTo>
                  <a:lnTo>
                    <a:pt x="882184" y="849780"/>
                  </a:lnTo>
                  <a:lnTo>
                    <a:pt x="911573" y="814573"/>
                  </a:lnTo>
                  <a:lnTo>
                    <a:pt x="937732" y="776775"/>
                  </a:lnTo>
                  <a:lnTo>
                    <a:pt x="960451" y="736599"/>
                  </a:lnTo>
                  <a:lnTo>
                    <a:pt x="979516" y="694257"/>
                  </a:lnTo>
                  <a:lnTo>
                    <a:pt x="994714" y="649963"/>
                  </a:lnTo>
                  <a:lnTo>
                    <a:pt x="1005833" y="603929"/>
                  </a:lnTo>
                  <a:lnTo>
                    <a:pt x="1012660" y="556368"/>
                  </a:lnTo>
                  <a:lnTo>
                    <a:pt x="1014984" y="507491"/>
                  </a:lnTo>
                  <a:lnTo>
                    <a:pt x="1012660" y="458615"/>
                  </a:lnTo>
                  <a:lnTo>
                    <a:pt x="1005833" y="411054"/>
                  </a:lnTo>
                  <a:lnTo>
                    <a:pt x="994714" y="365020"/>
                  </a:lnTo>
                  <a:lnTo>
                    <a:pt x="979516" y="320726"/>
                  </a:lnTo>
                  <a:lnTo>
                    <a:pt x="960451" y="278384"/>
                  </a:lnTo>
                  <a:lnTo>
                    <a:pt x="937732" y="238208"/>
                  </a:lnTo>
                  <a:lnTo>
                    <a:pt x="911573" y="200410"/>
                  </a:lnTo>
                  <a:lnTo>
                    <a:pt x="882184" y="165203"/>
                  </a:lnTo>
                  <a:lnTo>
                    <a:pt x="849780" y="132799"/>
                  </a:lnTo>
                  <a:lnTo>
                    <a:pt x="814573" y="103410"/>
                  </a:lnTo>
                  <a:lnTo>
                    <a:pt x="776775" y="77251"/>
                  </a:lnTo>
                  <a:lnTo>
                    <a:pt x="736599" y="54532"/>
                  </a:lnTo>
                  <a:lnTo>
                    <a:pt x="694257" y="35467"/>
                  </a:lnTo>
                  <a:lnTo>
                    <a:pt x="649963" y="20269"/>
                  </a:lnTo>
                  <a:lnTo>
                    <a:pt x="603929" y="9150"/>
                  </a:lnTo>
                  <a:lnTo>
                    <a:pt x="556368" y="2323"/>
                  </a:lnTo>
                  <a:lnTo>
                    <a:pt x="507491" y="0"/>
                  </a:lnTo>
                  <a:close/>
                </a:path>
              </a:pathLst>
            </a:custGeom>
            <a:solidFill>
              <a:srgbClr val="FFFFFF"/>
            </a:solidFill>
          </p:spPr>
          <p:txBody>
            <a:bodyPr wrap="square" lIns="0" tIns="0" rIns="0" bIns="0" rtlCol="0"/>
            <a:lstStyle/>
            <a:p>
              <a:endParaRPr/>
            </a:p>
          </p:txBody>
        </p:sp>
        <p:sp>
          <p:nvSpPr>
            <p:cNvPr id="17" name="object 17"/>
            <p:cNvSpPr/>
            <p:nvPr/>
          </p:nvSpPr>
          <p:spPr>
            <a:xfrm>
              <a:off x="3200399" y="3785615"/>
              <a:ext cx="1015365" cy="1015365"/>
            </a:xfrm>
            <a:custGeom>
              <a:avLst/>
              <a:gdLst/>
              <a:ahLst/>
              <a:cxnLst/>
              <a:rect l="l" t="t" r="r" b="b"/>
              <a:pathLst>
                <a:path w="1015364" h="1015364">
                  <a:moveTo>
                    <a:pt x="0" y="507491"/>
                  </a:moveTo>
                  <a:lnTo>
                    <a:pt x="2323" y="458615"/>
                  </a:lnTo>
                  <a:lnTo>
                    <a:pt x="9150" y="411054"/>
                  </a:lnTo>
                  <a:lnTo>
                    <a:pt x="20269" y="365020"/>
                  </a:lnTo>
                  <a:lnTo>
                    <a:pt x="35467" y="320726"/>
                  </a:lnTo>
                  <a:lnTo>
                    <a:pt x="54532" y="278384"/>
                  </a:lnTo>
                  <a:lnTo>
                    <a:pt x="77251" y="238208"/>
                  </a:lnTo>
                  <a:lnTo>
                    <a:pt x="103410" y="200410"/>
                  </a:lnTo>
                  <a:lnTo>
                    <a:pt x="132799" y="165203"/>
                  </a:lnTo>
                  <a:lnTo>
                    <a:pt x="165203" y="132799"/>
                  </a:lnTo>
                  <a:lnTo>
                    <a:pt x="200410" y="103410"/>
                  </a:lnTo>
                  <a:lnTo>
                    <a:pt x="238208" y="77251"/>
                  </a:lnTo>
                  <a:lnTo>
                    <a:pt x="278384" y="54532"/>
                  </a:lnTo>
                  <a:lnTo>
                    <a:pt x="320726" y="35467"/>
                  </a:lnTo>
                  <a:lnTo>
                    <a:pt x="365020" y="20269"/>
                  </a:lnTo>
                  <a:lnTo>
                    <a:pt x="411054" y="9150"/>
                  </a:lnTo>
                  <a:lnTo>
                    <a:pt x="458615" y="2323"/>
                  </a:lnTo>
                  <a:lnTo>
                    <a:pt x="507491" y="0"/>
                  </a:lnTo>
                  <a:lnTo>
                    <a:pt x="556368" y="2323"/>
                  </a:lnTo>
                  <a:lnTo>
                    <a:pt x="603929" y="9150"/>
                  </a:lnTo>
                  <a:lnTo>
                    <a:pt x="649963" y="20269"/>
                  </a:lnTo>
                  <a:lnTo>
                    <a:pt x="694257" y="35467"/>
                  </a:lnTo>
                  <a:lnTo>
                    <a:pt x="736599" y="54532"/>
                  </a:lnTo>
                  <a:lnTo>
                    <a:pt x="776775" y="77251"/>
                  </a:lnTo>
                  <a:lnTo>
                    <a:pt x="814573" y="103410"/>
                  </a:lnTo>
                  <a:lnTo>
                    <a:pt x="849780" y="132799"/>
                  </a:lnTo>
                  <a:lnTo>
                    <a:pt x="882184" y="165203"/>
                  </a:lnTo>
                  <a:lnTo>
                    <a:pt x="911573" y="200410"/>
                  </a:lnTo>
                  <a:lnTo>
                    <a:pt x="937732" y="238208"/>
                  </a:lnTo>
                  <a:lnTo>
                    <a:pt x="960451" y="278384"/>
                  </a:lnTo>
                  <a:lnTo>
                    <a:pt x="979516" y="320726"/>
                  </a:lnTo>
                  <a:lnTo>
                    <a:pt x="994714" y="365020"/>
                  </a:lnTo>
                  <a:lnTo>
                    <a:pt x="1005833" y="411054"/>
                  </a:lnTo>
                  <a:lnTo>
                    <a:pt x="1012660" y="458615"/>
                  </a:lnTo>
                  <a:lnTo>
                    <a:pt x="1014984" y="507491"/>
                  </a:lnTo>
                  <a:lnTo>
                    <a:pt x="1012660" y="556368"/>
                  </a:lnTo>
                  <a:lnTo>
                    <a:pt x="1005833" y="603929"/>
                  </a:lnTo>
                  <a:lnTo>
                    <a:pt x="994714" y="649963"/>
                  </a:lnTo>
                  <a:lnTo>
                    <a:pt x="979516" y="694257"/>
                  </a:lnTo>
                  <a:lnTo>
                    <a:pt x="960451" y="736599"/>
                  </a:lnTo>
                  <a:lnTo>
                    <a:pt x="937732" y="776775"/>
                  </a:lnTo>
                  <a:lnTo>
                    <a:pt x="911573" y="814573"/>
                  </a:lnTo>
                  <a:lnTo>
                    <a:pt x="882184" y="849780"/>
                  </a:lnTo>
                  <a:lnTo>
                    <a:pt x="849780" y="882184"/>
                  </a:lnTo>
                  <a:lnTo>
                    <a:pt x="814573" y="911573"/>
                  </a:lnTo>
                  <a:lnTo>
                    <a:pt x="776775" y="937732"/>
                  </a:lnTo>
                  <a:lnTo>
                    <a:pt x="736599" y="960451"/>
                  </a:lnTo>
                  <a:lnTo>
                    <a:pt x="694257" y="979516"/>
                  </a:lnTo>
                  <a:lnTo>
                    <a:pt x="649963" y="994714"/>
                  </a:lnTo>
                  <a:lnTo>
                    <a:pt x="603929" y="1005833"/>
                  </a:lnTo>
                  <a:lnTo>
                    <a:pt x="556368" y="1012660"/>
                  </a:lnTo>
                  <a:lnTo>
                    <a:pt x="507491" y="1014983"/>
                  </a:lnTo>
                  <a:lnTo>
                    <a:pt x="458615" y="1012660"/>
                  </a:lnTo>
                  <a:lnTo>
                    <a:pt x="411054" y="1005833"/>
                  </a:lnTo>
                  <a:lnTo>
                    <a:pt x="365020" y="994714"/>
                  </a:lnTo>
                  <a:lnTo>
                    <a:pt x="320726" y="979516"/>
                  </a:lnTo>
                  <a:lnTo>
                    <a:pt x="278384" y="960451"/>
                  </a:lnTo>
                  <a:lnTo>
                    <a:pt x="238208" y="937732"/>
                  </a:lnTo>
                  <a:lnTo>
                    <a:pt x="200410" y="911573"/>
                  </a:lnTo>
                  <a:lnTo>
                    <a:pt x="165203" y="882184"/>
                  </a:lnTo>
                  <a:lnTo>
                    <a:pt x="132799" y="849780"/>
                  </a:lnTo>
                  <a:lnTo>
                    <a:pt x="103410" y="814573"/>
                  </a:lnTo>
                  <a:lnTo>
                    <a:pt x="77251" y="776775"/>
                  </a:lnTo>
                  <a:lnTo>
                    <a:pt x="54532" y="736599"/>
                  </a:lnTo>
                  <a:lnTo>
                    <a:pt x="35467" y="694257"/>
                  </a:lnTo>
                  <a:lnTo>
                    <a:pt x="20269" y="649963"/>
                  </a:lnTo>
                  <a:lnTo>
                    <a:pt x="9150" y="603929"/>
                  </a:lnTo>
                  <a:lnTo>
                    <a:pt x="2323" y="556368"/>
                  </a:lnTo>
                  <a:lnTo>
                    <a:pt x="0" y="507491"/>
                  </a:lnTo>
                  <a:close/>
                </a:path>
              </a:pathLst>
            </a:custGeom>
            <a:ln w="6095">
              <a:solidFill>
                <a:srgbClr val="5B9BD4"/>
              </a:solidFill>
            </a:ln>
          </p:spPr>
          <p:txBody>
            <a:bodyPr wrap="square" lIns="0" tIns="0" rIns="0" bIns="0" rtlCol="0"/>
            <a:lstStyle/>
            <a:p>
              <a:endParaRPr/>
            </a:p>
          </p:txBody>
        </p:sp>
      </p:grpSp>
      <p:sp>
        <p:nvSpPr>
          <p:cNvPr id="18" name="object 18"/>
          <p:cNvSpPr/>
          <p:nvPr/>
        </p:nvSpPr>
        <p:spPr>
          <a:xfrm>
            <a:off x="696468" y="6252971"/>
            <a:ext cx="10779125" cy="0"/>
          </a:xfrm>
          <a:custGeom>
            <a:avLst/>
            <a:gdLst/>
            <a:ahLst/>
            <a:cxnLst/>
            <a:rect l="l" t="t" r="r" b="b"/>
            <a:pathLst>
              <a:path w="10779125">
                <a:moveTo>
                  <a:pt x="0" y="0"/>
                </a:moveTo>
                <a:lnTo>
                  <a:pt x="10779125" y="0"/>
                </a:lnTo>
              </a:path>
            </a:pathLst>
          </a:custGeom>
          <a:ln w="27432">
            <a:solidFill>
              <a:srgbClr val="5B9BD4"/>
            </a:solidFill>
          </a:ln>
        </p:spPr>
        <p:txBody>
          <a:bodyPr wrap="square" lIns="0" tIns="0" rIns="0" bIns="0" rtlCol="0"/>
          <a:lstStyle/>
          <a:p>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430" rIns="0" bIns="0" rtlCol="0">
            <a:spAutoFit/>
          </a:bodyPr>
          <a:lstStyle/>
          <a:p>
            <a:pPr marL="12700">
              <a:lnSpc>
                <a:spcPct val="100000"/>
              </a:lnSpc>
              <a:spcBef>
                <a:spcPts val="90"/>
              </a:spcBef>
            </a:pPr>
            <a:r>
              <a:rPr spc="-25" dirty="0">
                <a:solidFill>
                  <a:srgbClr val="0462C1"/>
                </a:solidFill>
              </a:rPr>
              <a:t>分组密码概述</a:t>
            </a:r>
          </a:p>
        </p:txBody>
      </p:sp>
      <p:sp>
        <p:nvSpPr>
          <p:cNvPr id="3" name="object 3"/>
          <p:cNvSpPr txBox="1"/>
          <p:nvPr/>
        </p:nvSpPr>
        <p:spPr>
          <a:xfrm>
            <a:off x="902919" y="1323266"/>
            <a:ext cx="10210165" cy="2793365"/>
          </a:xfrm>
          <a:prstGeom prst="rect">
            <a:avLst/>
          </a:prstGeom>
        </p:spPr>
        <p:txBody>
          <a:bodyPr vert="horz" wrap="square" lIns="0" tIns="137795" rIns="0" bIns="0" rtlCol="0">
            <a:spAutoFit/>
          </a:bodyPr>
          <a:lstStyle/>
          <a:p>
            <a:pPr marL="241300" indent="-228600">
              <a:lnSpc>
                <a:spcPct val="100000"/>
              </a:lnSpc>
              <a:spcBef>
                <a:spcPts val="1085"/>
              </a:spcBef>
              <a:buFont typeface="Arial"/>
              <a:buChar char="•"/>
              <a:tabLst>
                <a:tab pos="241300" algn="l"/>
              </a:tabLst>
            </a:pPr>
            <a:r>
              <a:rPr sz="2800" b="1" spc="-15" dirty="0">
                <a:latin typeface="Noto Sans SC"/>
                <a:cs typeface="Noto Sans SC"/>
              </a:rPr>
              <a:t>分组密码是许多系统安全的一个重要组成部分。可用于构造</a:t>
            </a:r>
            <a:endParaRPr sz="2800" dirty="0">
              <a:latin typeface="Noto Sans SC"/>
              <a:cs typeface="Noto Sans SC"/>
            </a:endParaRPr>
          </a:p>
          <a:p>
            <a:pPr marL="698500" lvl="1" indent="-229235">
              <a:lnSpc>
                <a:spcPct val="100000"/>
              </a:lnSpc>
              <a:spcBef>
                <a:spcPts val="830"/>
              </a:spcBef>
              <a:buFont typeface="Arial"/>
              <a:buChar char="•"/>
              <a:tabLst>
                <a:tab pos="699135" algn="l"/>
              </a:tabLst>
            </a:pPr>
            <a:r>
              <a:rPr sz="2400" b="1" spc="-10" dirty="0">
                <a:latin typeface="Noto Sans SC"/>
                <a:cs typeface="Noto Sans SC"/>
              </a:rPr>
              <a:t>伪随机数生成器</a:t>
            </a:r>
            <a:endParaRPr sz="2400" dirty="0">
              <a:latin typeface="Noto Sans SC"/>
              <a:cs typeface="Noto Sans SC"/>
            </a:endParaRPr>
          </a:p>
          <a:p>
            <a:pPr marL="698500" lvl="1" indent="-229235">
              <a:lnSpc>
                <a:spcPct val="100000"/>
              </a:lnSpc>
              <a:spcBef>
                <a:spcPts val="795"/>
              </a:spcBef>
              <a:buFont typeface="Arial"/>
              <a:buChar char="•"/>
              <a:tabLst>
                <a:tab pos="699135" algn="l"/>
              </a:tabLst>
            </a:pPr>
            <a:r>
              <a:rPr sz="2400" b="1" spc="-20" dirty="0">
                <a:latin typeface="Noto Sans SC"/>
                <a:cs typeface="Noto Sans SC"/>
              </a:rPr>
              <a:t>流密码</a:t>
            </a:r>
            <a:endParaRPr sz="2400" dirty="0">
              <a:latin typeface="Noto Sans SC"/>
              <a:cs typeface="Noto Sans SC"/>
            </a:endParaRPr>
          </a:p>
          <a:p>
            <a:pPr marL="698500" lvl="1" indent="-229235">
              <a:lnSpc>
                <a:spcPct val="100000"/>
              </a:lnSpc>
              <a:spcBef>
                <a:spcPts val="820"/>
              </a:spcBef>
              <a:buFont typeface="Arial"/>
              <a:buChar char="•"/>
              <a:tabLst>
                <a:tab pos="699135" algn="l"/>
              </a:tabLst>
            </a:pPr>
            <a:r>
              <a:rPr sz="2400" b="1" dirty="0">
                <a:latin typeface="Noto Sans SC"/>
                <a:cs typeface="Noto Sans SC"/>
              </a:rPr>
              <a:t>消息认证码</a:t>
            </a:r>
            <a:r>
              <a:rPr sz="2400" b="1" spc="-10" dirty="0">
                <a:latin typeface="Times New Roman"/>
                <a:cs typeface="Times New Roman"/>
              </a:rPr>
              <a:t>(MAC)</a:t>
            </a:r>
            <a:r>
              <a:rPr sz="2400" b="1" spc="-10" dirty="0">
                <a:latin typeface="Noto Sans SC"/>
                <a:cs typeface="Noto Sans SC"/>
              </a:rPr>
              <a:t>和杂凑函数</a:t>
            </a:r>
            <a:endParaRPr sz="2400" dirty="0">
              <a:latin typeface="Noto Sans SC"/>
              <a:cs typeface="Noto Sans SC"/>
            </a:endParaRPr>
          </a:p>
          <a:p>
            <a:pPr marL="698500" marR="5080" lvl="1" indent="-228600">
              <a:lnSpc>
                <a:spcPts val="2540"/>
              </a:lnSpc>
              <a:spcBef>
                <a:spcPts val="1305"/>
              </a:spcBef>
              <a:buFont typeface="Arial"/>
              <a:buChar char="•"/>
              <a:tabLst>
                <a:tab pos="699135" algn="l"/>
              </a:tabLst>
            </a:pPr>
            <a:r>
              <a:rPr sz="2400" b="1" spc="-5" dirty="0">
                <a:latin typeface="Noto Sans SC"/>
                <a:cs typeface="Noto Sans SC"/>
              </a:rPr>
              <a:t>消息认证技术、数据完整性机制、实体认证协议以及单钥数字签字体制的核心组成部分</a:t>
            </a:r>
            <a:r>
              <a:rPr sz="2000" b="1" spc="-50" dirty="0">
                <a:latin typeface="Noto Sans SC"/>
                <a:cs typeface="Noto Sans SC"/>
              </a:rPr>
              <a:t>。</a:t>
            </a:r>
            <a:endParaRPr sz="2000" dirty="0">
              <a:latin typeface="Noto Sans SC"/>
              <a:cs typeface="Noto Sans SC"/>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81000"/>
            <a:ext cx="6989826" cy="565539"/>
          </a:xfrm>
          <a:prstGeom prst="rect">
            <a:avLst/>
          </a:prstGeom>
        </p:spPr>
        <p:txBody>
          <a:bodyPr vert="horz" wrap="square" lIns="0" tIns="11430" rIns="0" bIns="0" rtlCol="0">
            <a:spAutoFit/>
          </a:bodyPr>
          <a:lstStyle/>
          <a:p>
            <a:pPr marL="12700">
              <a:lnSpc>
                <a:spcPct val="100000"/>
              </a:lnSpc>
              <a:spcBef>
                <a:spcPts val="90"/>
              </a:spcBef>
            </a:pPr>
            <a:r>
              <a:rPr spc="-30" dirty="0">
                <a:solidFill>
                  <a:srgbClr val="0462C1"/>
                </a:solidFill>
              </a:rPr>
              <a:t>应用中对于分组码的要求</a:t>
            </a:r>
          </a:p>
        </p:txBody>
      </p:sp>
      <p:sp>
        <p:nvSpPr>
          <p:cNvPr id="3" name="object 3"/>
          <p:cNvSpPr txBox="1"/>
          <p:nvPr/>
        </p:nvSpPr>
        <p:spPr>
          <a:xfrm>
            <a:off x="902919" y="1305062"/>
            <a:ext cx="8475345" cy="2965450"/>
          </a:xfrm>
          <a:prstGeom prst="rect">
            <a:avLst/>
          </a:prstGeom>
        </p:spPr>
        <p:txBody>
          <a:bodyPr vert="horz" wrap="square" lIns="0" tIns="173990" rIns="0" bIns="0" rtlCol="0">
            <a:spAutoFit/>
          </a:bodyPr>
          <a:lstStyle/>
          <a:p>
            <a:pPr marL="241300" indent="-228600">
              <a:lnSpc>
                <a:spcPct val="100000"/>
              </a:lnSpc>
              <a:spcBef>
                <a:spcPts val="1370"/>
              </a:spcBef>
              <a:buFont typeface="Arial"/>
              <a:buChar char="•"/>
              <a:tabLst>
                <a:tab pos="241300" algn="l"/>
              </a:tabLst>
            </a:pPr>
            <a:r>
              <a:rPr sz="2800" b="1" spc="-20" dirty="0">
                <a:latin typeface="Noto Sans SC"/>
                <a:cs typeface="Noto Sans SC"/>
              </a:rPr>
              <a:t>安全性</a:t>
            </a:r>
            <a:endParaRPr sz="2800" dirty="0">
              <a:latin typeface="Noto Sans SC"/>
              <a:cs typeface="Noto Sans SC"/>
            </a:endParaRPr>
          </a:p>
          <a:p>
            <a:pPr marL="241300" indent="-228600">
              <a:lnSpc>
                <a:spcPct val="100000"/>
              </a:lnSpc>
              <a:spcBef>
                <a:spcPts val="1275"/>
              </a:spcBef>
              <a:buFont typeface="Arial"/>
              <a:buChar char="•"/>
              <a:tabLst>
                <a:tab pos="241300" algn="l"/>
              </a:tabLst>
            </a:pPr>
            <a:r>
              <a:rPr sz="2800" b="1" spc="-15" dirty="0">
                <a:latin typeface="Noto Sans SC"/>
                <a:cs typeface="Noto Sans SC"/>
              </a:rPr>
              <a:t>运行速度</a:t>
            </a:r>
            <a:endParaRPr sz="2800" dirty="0">
              <a:latin typeface="Noto Sans SC"/>
              <a:cs typeface="Noto Sans SC"/>
            </a:endParaRPr>
          </a:p>
          <a:p>
            <a:pPr marL="241300" indent="-228600">
              <a:lnSpc>
                <a:spcPct val="100000"/>
              </a:lnSpc>
              <a:spcBef>
                <a:spcPts val="1275"/>
              </a:spcBef>
              <a:buFont typeface="Arial"/>
              <a:buChar char="•"/>
              <a:tabLst>
                <a:tab pos="241300" algn="l"/>
              </a:tabLst>
            </a:pPr>
            <a:r>
              <a:rPr sz="2800" b="1" spc="10" dirty="0">
                <a:latin typeface="Noto Sans SC"/>
                <a:cs typeface="Noto Sans SC"/>
              </a:rPr>
              <a:t>存储量(程序的长度、数据分组长度、高速缓存大小)</a:t>
            </a:r>
            <a:endParaRPr sz="2800" dirty="0">
              <a:latin typeface="Noto Sans SC"/>
              <a:cs typeface="Noto Sans SC"/>
            </a:endParaRPr>
          </a:p>
          <a:p>
            <a:pPr marL="241300" indent="-228600">
              <a:lnSpc>
                <a:spcPct val="100000"/>
              </a:lnSpc>
              <a:spcBef>
                <a:spcPts val="1250"/>
              </a:spcBef>
              <a:buFont typeface="Arial"/>
              <a:buChar char="•"/>
              <a:tabLst>
                <a:tab pos="241300" algn="l"/>
              </a:tabLst>
            </a:pPr>
            <a:r>
              <a:rPr sz="2800" b="1" spc="35" dirty="0">
                <a:latin typeface="Noto Sans SC"/>
                <a:cs typeface="Noto Sans SC"/>
              </a:rPr>
              <a:t>实现平台(硬、软件、芯片)</a:t>
            </a:r>
            <a:endParaRPr sz="2800" dirty="0">
              <a:latin typeface="Noto Sans SC"/>
              <a:cs typeface="Noto Sans SC"/>
            </a:endParaRPr>
          </a:p>
          <a:p>
            <a:pPr marL="241300" indent="-228600">
              <a:lnSpc>
                <a:spcPct val="100000"/>
              </a:lnSpc>
              <a:spcBef>
                <a:spcPts val="1275"/>
              </a:spcBef>
              <a:buFont typeface="Arial"/>
              <a:buChar char="•"/>
              <a:tabLst>
                <a:tab pos="241300" algn="l"/>
              </a:tabLst>
            </a:pPr>
            <a:r>
              <a:rPr sz="2800" b="1" spc="-15" dirty="0">
                <a:latin typeface="Noto Sans SC"/>
                <a:cs typeface="Noto Sans SC"/>
              </a:rPr>
              <a:t>运行模式</a:t>
            </a:r>
            <a:endParaRPr sz="2800" dirty="0">
              <a:latin typeface="Noto Sans SC"/>
              <a:cs typeface="Noto Sans SC"/>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C951EA-5875-46DE-970F-F60A2F229D9F}"/>
              </a:ext>
            </a:extLst>
          </p:cNvPr>
          <p:cNvSpPr>
            <a:spLocks noGrp="1"/>
          </p:cNvSpPr>
          <p:nvPr>
            <p:ph type="title"/>
          </p:nvPr>
        </p:nvSpPr>
        <p:spPr/>
        <p:txBody>
          <a:bodyPr/>
          <a:lstStyle/>
          <a:p>
            <a:r>
              <a:rPr lang="zh-CN" altLang="en-US" sz="3600" dirty="0">
                <a:latin typeface="+mn-ea"/>
                <a:ea typeface="+mn-ea"/>
              </a:rPr>
              <a:t>线性反馈移位寄存器的一元多项式表示</a:t>
            </a:r>
            <a:endParaRPr lang="zh-CN" altLang="en-US" dirty="0"/>
          </a:p>
        </p:txBody>
      </p:sp>
      <p:sp>
        <p:nvSpPr>
          <p:cNvPr id="3" name="内容占位符 2">
            <a:extLst>
              <a:ext uri="{FF2B5EF4-FFF2-40B4-BE49-F238E27FC236}">
                <a16:creationId xmlns:a16="http://schemas.microsoft.com/office/drawing/2014/main" id="{E8ED35B6-52DB-4DEC-80A6-B16BB50008DB}"/>
              </a:ext>
            </a:extLst>
          </p:cNvPr>
          <p:cNvSpPr>
            <a:spLocks noGrp="1"/>
          </p:cNvSpPr>
          <p:nvPr>
            <p:ph idx="1"/>
          </p:nvPr>
        </p:nvSpPr>
        <p:spPr>
          <a:xfrm>
            <a:off x="462479" y="698925"/>
            <a:ext cx="11176000" cy="779447"/>
          </a:xfrm>
        </p:spPr>
        <p:txBody>
          <a:bodyPr/>
          <a:lstStyle/>
          <a:p>
            <a:endParaRPr lang="zh-CN" altLang="en-US" dirty="0"/>
          </a:p>
        </p:txBody>
      </p:sp>
      <p:sp>
        <p:nvSpPr>
          <p:cNvPr id="4" name="日期占位符 3">
            <a:extLst>
              <a:ext uri="{FF2B5EF4-FFF2-40B4-BE49-F238E27FC236}">
                <a16:creationId xmlns:a16="http://schemas.microsoft.com/office/drawing/2014/main" id="{91EDFD85-96A1-4C00-B439-CA64F74F6B71}"/>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7FCBEE93-D28E-4255-AB81-60031C0C156E}"/>
              </a:ext>
            </a:extLst>
          </p:cNvPr>
          <p:cNvSpPr>
            <a:spLocks noGrp="1"/>
          </p:cNvSpPr>
          <p:nvPr>
            <p:ph type="sldNum" sz="quarter" idx="11"/>
          </p:nvPr>
        </p:nvSpPr>
        <p:spPr/>
        <p:txBody>
          <a:bodyPr/>
          <a:lstStyle/>
          <a:p>
            <a:fld id="{A420A89F-6092-44FA-AA4D-72ED0B6A316D}" type="slidenum">
              <a:rPr lang="en-US" altLang="zh-CN" smtClean="0"/>
              <a:pPr/>
              <a:t>3</a:t>
            </a:fld>
            <a:endParaRPr lang="en-US" altLang="zh-CN"/>
          </a:p>
        </p:txBody>
      </p:sp>
      <p:grpSp>
        <p:nvGrpSpPr>
          <p:cNvPr id="6" name="组合 1">
            <a:extLst>
              <a:ext uri="{FF2B5EF4-FFF2-40B4-BE49-F238E27FC236}">
                <a16:creationId xmlns:a16="http://schemas.microsoft.com/office/drawing/2014/main" id="{69311150-7FB7-4470-B6DD-21DD8CA19491}"/>
              </a:ext>
            </a:extLst>
          </p:cNvPr>
          <p:cNvGrpSpPr>
            <a:grpSpLocks/>
          </p:cNvGrpSpPr>
          <p:nvPr/>
        </p:nvGrpSpPr>
        <p:grpSpPr bwMode="auto">
          <a:xfrm>
            <a:off x="971550" y="1350963"/>
            <a:ext cx="7704138" cy="461962"/>
            <a:chOff x="971550" y="1549126"/>
            <a:chExt cx="7704906" cy="461665"/>
          </a:xfrm>
        </p:grpSpPr>
        <p:sp>
          <p:nvSpPr>
            <p:cNvPr id="7" name="文本框 3">
              <a:extLst>
                <a:ext uri="{FF2B5EF4-FFF2-40B4-BE49-F238E27FC236}">
                  <a16:creationId xmlns:a16="http://schemas.microsoft.com/office/drawing/2014/main" id="{5CFAF01D-3262-49A8-A76E-BDD34551E284}"/>
                </a:ext>
              </a:extLst>
            </p:cNvPr>
            <p:cNvSpPr txBox="1">
              <a:spLocks noChangeArrowheads="1"/>
            </p:cNvSpPr>
            <p:nvPr/>
          </p:nvSpPr>
          <p:spPr bwMode="auto">
            <a:xfrm>
              <a:off x="971550" y="1549126"/>
              <a:ext cx="77049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设   级线性移位寄存器的输出序列      满足递推关系</a:t>
              </a:r>
            </a:p>
          </p:txBody>
        </p:sp>
        <p:graphicFrame>
          <p:nvGraphicFramePr>
            <p:cNvPr id="8" name="对象 10">
              <a:extLst>
                <a:ext uri="{FF2B5EF4-FFF2-40B4-BE49-F238E27FC236}">
                  <a16:creationId xmlns:a16="http://schemas.microsoft.com/office/drawing/2014/main" id="{6BA94A98-3024-4054-92FF-A3B3AE4F7315}"/>
                </a:ext>
              </a:extLst>
            </p:cNvPr>
            <p:cNvGraphicFramePr>
              <a:graphicFrameLocks noChangeAspect="1"/>
            </p:cNvGraphicFramePr>
            <p:nvPr/>
          </p:nvGraphicFramePr>
          <p:xfrm>
            <a:off x="1357115" y="1657473"/>
            <a:ext cx="261937" cy="274638"/>
          </p:xfrm>
          <a:graphic>
            <a:graphicData uri="http://schemas.openxmlformats.org/presentationml/2006/ole">
              <mc:AlternateContent xmlns:mc="http://schemas.openxmlformats.org/markup-compatibility/2006">
                <mc:Choice xmlns:v="urn:schemas-microsoft-com:vml" Requires="v">
                  <p:oleObj spid="_x0000_s144514" name="Equation" r:id="rId3" imgW="127000" imgH="139700" progId="Equation.DSMT4">
                    <p:embed/>
                  </p:oleObj>
                </mc:Choice>
                <mc:Fallback>
                  <p:oleObj name="Equation" r:id="rId3" imgW="127000" imgH="139700" progId="Equation.DSMT4">
                    <p:embed/>
                    <p:pic>
                      <p:nvPicPr>
                        <p:cNvPr id="31778" name="对象 10">
                          <a:extLst>
                            <a:ext uri="{FF2B5EF4-FFF2-40B4-BE49-F238E27FC236}">
                              <a16:creationId xmlns:a16="http://schemas.microsoft.com/office/drawing/2014/main" id="{7BD606DD-EBB7-47AB-8333-E981EE68D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115" y="1657473"/>
                          <a:ext cx="2619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12">
              <a:extLst>
                <a:ext uri="{FF2B5EF4-FFF2-40B4-BE49-F238E27FC236}">
                  <a16:creationId xmlns:a16="http://schemas.microsoft.com/office/drawing/2014/main" id="{97596597-0E9B-412A-A25D-674E8303D515}"/>
                </a:ext>
              </a:extLst>
            </p:cNvPr>
            <p:cNvGraphicFramePr>
              <a:graphicFrameLocks noChangeAspect="1"/>
            </p:cNvGraphicFramePr>
            <p:nvPr/>
          </p:nvGraphicFramePr>
          <p:xfrm>
            <a:off x="5652120" y="1630152"/>
            <a:ext cx="398866" cy="349667"/>
          </p:xfrm>
          <a:graphic>
            <a:graphicData uri="http://schemas.openxmlformats.org/presentationml/2006/ole">
              <mc:AlternateContent xmlns:mc="http://schemas.openxmlformats.org/markup-compatibility/2006">
                <mc:Choice xmlns:v="urn:schemas-microsoft-com:vml" Requires="v">
                  <p:oleObj spid="_x0000_s144515" name="Equation" r:id="rId5" imgW="291973" imgH="253890" progId="Equation.DSMT4">
                    <p:embed/>
                  </p:oleObj>
                </mc:Choice>
                <mc:Fallback>
                  <p:oleObj name="Equation" r:id="rId5" imgW="291973" imgH="253890" progId="Equation.DSMT4">
                    <p:embed/>
                    <p:pic>
                      <p:nvPicPr>
                        <p:cNvPr id="31779" name="对象 12">
                          <a:extLst>
                            <a:ext uri="{FF2B5EF4-FFF2-40B4-BE49-F238E27FC236}">
                              <a16:creationId xmlns:a16="http://schemas.microsoft.com/office/drawing/2014/main" id="{F5B305BF-4F4C-49FC-9491-A175FDB50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2120" y="1630152"/>
                          <a:ext cx="398866" cy="34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0" name="对象 14">
            <a:extLst>
              <a:ext uri="{FF2B5EF4-FFF2-40B4-BE49-F238E27FC236}">
                <a16:creationId xmlns:a16="http://schemas.microsoft.com/office/drawing/2014/main" id="{D1A7F42D-4CA8-47CE-B9A7-2210CFDC8AE3}"/>
              </a:ext>
            </a:extLst>
          </p:cNvPr>
          <p:cNvGraphicFramePr>
            <a:graphicFrameLocks noChangeAspect="1"/>
          </p:cNvGraphicFramePr>
          <p:nvPr/>
        </p:nvGraphicFramePr>
        <p:xfrm>
          <a:off x="1860550" y="1817688"/>
          <a:ext cx="4403725" cy="444500"/>
        </p:xfrm>
        <a:graphic>
          <a:graphicData uri="http://schemas.openxmlformats.org/presentationml/2006/ole">
            <mc:AlternateContent xmlns:mc="http://schemas.openxmlformats.org/markup-compatibility/2006">
              <mc:Choice xmlns:v="urn:schemas-microsoft-com:vml" Requires="v">
                <p:oleObj spid="_x0000_s144516" name="Equation" r:id="rId7" imgW="2261582" imgH="228699" progId="Equation.DSMT4">
                  <p:embed/>
                </p:oleObj>
              </mc:Choice>
              <mc:Fallback>
                <p:oleObj name="Equation" r:id="rId7" imgW="2261582" imgH="228699" progId="Equation.DSMT4">
                  <p:embed/>
                  <p:pic>
                    <p:nvPicPr>
                      <p:cNvPr id="31752" name="对象 14">
                        <a:extLst>
                          <a:ext uri="{FF2B5EF4-FFF2-40B4-BE49-F238E27FC236}">
                            <a16:creationId xmlns:a16="http://schemas.microsoft.com/office/drawing/2014/main" id="{55D995C5-1D13-4A9F-A897-322E21CA1A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0550" y="1817688"/>
                        <a:ext cx="44037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a:extLst>
              <a:ext uri="{FF2B5EF4-FFF2-40B4-BE49-F238E27FC236}">
                <a16:creationId xmlns:a16="http://schemas.microsoft.com/office/drawing/2014/main" id="{F4A43B6E-F56E-4FB3-B348-3ADAB69DF95D}"/>
              </a:ext>
            </a:extLst>
          </p:cNvPr>
          <p:cNvSpPr/>
          <p:nvPr/>
        </p:nvSpPr>
        <p:spPr>
          <a:xfrm>
            <a:off x="6946900" y="1857375"/>
            <a:ext cx="762000" cy="369888"/>
          </a:xfrm>
          <a:prstGeom prst="rect">
            <a:avLst/>
          </a:prstGeom>
        </p:spPr>
        <p:txBody>
          <a:bodyPr wrap="none">
            <a:spAutoFit/>
          </a:bodyPr>
          <a:lstStyle/>
          <a:p>
            <a:pPr>
              <a:defRPr/>
            </a:pP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rPr>
              <a:t>*</a:t>
            </a:r>
            <a:r>
              <a:rPr lang="zh-CN" altLang="zh-CN" kern="100" dirty="0">
                <a:latin typeface="Times New Roman" panose="02020603050405020304" pitchFamily="18" charset="0"/>
                <a:cs typeface="Times New Roman" panose="02020603050405020304" pitchFamily="18" charset="0"/>
              </a:rPr>
              <a:t>）</a:t>
            </a:r>
            <a:endParaRPr lang="zh-CN" altLang="en-US" dirty="0"/>
          </a:p>
        </p:txBody>
      </p:sp>
      <p:grpSp>
        <p:nvGrpSpPr>
          <p:cNvPr id="12" name="组合 3">
            <a:extLst>
              <a:ext uri="{FF2B5EF4-FFF2-40B4-BE49-F238E27FC236}">
                <a16:creationId xmlns:a16="http://schemas.microsoft.com/office/drawing/2014/main" id="{704CF8F5-8989-4A6B-BF60-73B4783FA878}"/>
              </a:ext>
            </a:extLst>
          </p:cNvPr>
          <p:cNvGrpSpPr>
            <a:grpSpLocks/>
          </p:cNvGrpSpPr>
          <p:nvPr/>
        </p:nvGrpSpPr>
        <p:grpSpPr bwMode="auto">
          <a:xfrm>
            <a:off x="971550" y="2365375"/>
            <a:ext cx="8280400" cy="461963"/>
            <a:chOff x="971550" y="2628900"/>
            <a:chExt cx="8280970" cy="461665"/>
          </a:xfrm>
        </p:grpSpPr>
        <p:sp>
          <p:nvSpPr>
            <p:cNvPr id="13" name="文本框 16">
              <a:extLst>
                <a:ext uri="{FF2B5EF4-FFF2-40B4-BE49-F238E27FC236}">
                  <a16:creationId xmlns:a16="http://schemas.microsoft.com/office/drawing/2014/main" id="{99339C42-8A6E-4688-A321-CDDB751B4473}"/>
                </a:ext>
              </a:extLst>
            </p:cNvPr>
            <p:cNvSpPr txBox="1">
              <a:spLocks noChangeArrowheads="1"/>
            </p:cNvSpPr>
            <p:nvPr/>
          </p:nvSpPr>
          <p:spPr bwMode="auto">
            <a:xfrm>
              <a:off x="971550" y="2628900"/>
              <a:ext cx="82809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对任何      成立。这种递推关系可用一个一元高次多项式</a:t>
              </a:r>
            </a:p>
          </p:txBody>
        </p:sp>
        <p:graphicFrame>
          <p:nvGraphicFramePr>
            <p:cNvPr id="14" name="对象 21">
              <a:extLst>
                <a:ext uri="{FF2B5EF4-FFF2-40B4-BE49-F238E27FC236}">
                  <a16:creationId xmlns:a16="http://schemas.microsoft.com/office/drawing/2014/main" id="{8BB49663-BD02-456A-A4BF-6A4B898A3DF5}"/>
                </a:ext>
              </a:extLst>
            </p:cNvPr>
            <p:cNvGraphicFramePr>
              <a:graphicFrameLocks noChangeAspect="1"/>
            </p:cNvGraphicFramePr>
            <p:nvPr/>
          </p:nvGraphicFramePr>
          <p:xfrm>
            <a:off x="1979712" y="2726161"/>
            <a:ext cx="563308" cy="299322"/>
          </p:xfrm>
          <a:graphic>
            <a:graphicData uri="http://schemas.openxmlformats.org/presentationml/2006/ole">
              <mc:AlternateContent xmlns:mc="http://schemas.openxmlformats.org/markup-compatibility/2006">
                <mc:Choice xmlns:v="urn:schemas-microsoft-com:vml" Requires="v">
                  <p:oleObj spid="_x0000_s144517" name="Equation" r:id="rId9" imgW="330057" imgH="177723" progId="Equation.DSMT4">
                    <p:embed/>
                  </p:oleObj>
                </mc:Choice>
                <mc:Fallback>
                  <p:oleObj name="Equation" r:id="rId9" imgW="330057" imgH="177723" progId="Equation.DSMT4">
                    <p:embed/>
                    <p:pic>
                      <p:nvPicPr>
                        <p:cNvPr id="31776" name="对象 21">
                          <a:extLst>
                            <a:ext uri="{FF2B5EF4-FFF2-40B4-BE49-F238E27FC236}">
                              <a16:creationId xmlns:a16="http://schemas.microsoft.com/office/drawing/2014/main" id="{D3E3E810-9538-4AEE-BF80-C21455E927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9712" y="2726161"/>
                          <a:ext cx="563308" cy="29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5" name="对象 23">
            <a:extLst>
              <a:ext uri="{FF2B5EF4-FFF2-40B4-BE49-F238E27FC236}">
                <a16:creationId xmlns:a16="http://schemas.microsoft.com/office/drawing/2014/main" id="{A5CA9F7E-C959-4687-BCA8-056FC6B68424}"/>
              </a:ext>
            </a:extLst>
          </p:cNvPr>
          <p:cNvGraphicFramePr>
            <a:graphicFrameLocks noChangeAspect="1"/>
          </p:cNvGraphicFramePr>
          <p:nvPr/>
        </p:nvGraphicFramePr>
        <p:xfrm>
          <a:off x="1860550" y="2874963"/>
          <a:ext cx="4403725" cy="492125"/>
        </p:xfrm>
        <a:graphic>
          <a:graphicData uri="http://schemas.openxmlformats.org/presentationml/2006/ole">
            <mc:AlternateContent xmlns:mc="http://schemas.openxmlformats.org/markup-compatibility/2006">
              <mc:Choice xmlns:v="urn:schemas-microsoft-com:vml" Requires="v">
                <p:oleObj spid="_x0000_s144518" name="Equation" r:id="rId11" imgW="2184400" imgH="241300" progId="Equation.DSMT4">
                  <p:embed/>
                </p:oleObj>
              </mc:Choice>
              <mc:Fallback>
                <p:oleObj name="Equation" r:id="rId11" imgW="2184400" imgH="241300" progId="Equation.DSMT4">
                  <p:embed/>
                  <p:pic>
                    <p:nvPicPr>
                      <p:cNvPr id="31757" name="对象 23">
                        <a:extLst>
                          <a:ext uri="{FF2B5EF4-FFF2-40B4-BE49-F238E27FC236}">
                            <a16:creationId xmlns:a16="http://schemas.microsoft.com/office/drawing/2014/main" id="{7B6B51D7-0BD7-4A62-B4F5-6279344ACB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60550" y="2874963"/>
                        <a:ext cx="44037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文本框 15">
            <a:extLst>
              <a:ext uri="{FF2B5EF4-FFF2-40B4-BE49-F238E27FC236}">
                <a16:creationId xmlns:a16="http://schemas.microsoft.com/office/drawing/2014/main" id="{65387B77-BEA5-4BB3-81A1-8DA38CC404D8}"/>
              </a:ext>
            </a:extLst>
          </p:cNvPr>
          <p:cNvSpPr txBox="1"/>
          <p:nvPr/>
        </p:nvSpPr>
        <p:spPr>
          <a:xfrm>
            <a:off x="971550" y="3425825"/>
            <a:ext cx="8064500" cy="461963"/>
          </a:xfrm>
          <a:prstGeom prst="rect">
            <a:avLst/>
          </a:prstGeom>
          <a:noFill/>
        </p:spPr>
        <p:txBody>
          <a:bodyPr>
            <a:spAutoFit/>
          </a:bodyPr>
          <a:lstStyle/>
          <a:p>
            <a:pPr>
              <a:defRPr/>
            </a:pPr>
            <a:r>
              <a:rPr lang="zh-CN" altLang="zh-CN" sz="2400" dirty="0">
                <a:latin typeface="+mn-ea"/>
                <a:ea typeface="+mn-ea"/>
              </a:rPr>
              <a:t>表示，称这个多项式为</a:t>
            </a:r>
            <a:r>
              <a:rPr lang="en-US" altLang="zh-CN" sz="2400" b="1" dirty="0">
                <a:solidFill>
                  <a:srgbClr val="0070C0"/>
                </a:solidFill>
                <a:latin typeface="+mn-ea"/>
                <a:ea typeface="+mn-ea"/>
              </a:rPr>
              <a:t>LFSR</a:t>
            </a:r>
            <a:r>
              <a:rPr lang="zh-CN" altLang="zh-CN" sz="2400" dirty="0">
                <a:latin typeface="+mn-ea"/>
                <a:ea typeface="+mn-ea"/>
              </a:rPr>
              <a:t>的特征多项式或特征多项式</a:t>
            </a:r>
            <a:r>
              <a:rPr lang="zh-CN" altLang="zh-CN" sz="2400" dirty="0"/>
              <a:t>。</a:t>
            </a:r>
          </a:p>
        </p:txBody>
      </p:sp>
      <p:grpSp>
        <p:nvGrpSpPr>
          <p:cNvPr id="17" name="组合 40">
            <a:extLst>
              <a:ext uri="{FF2B5EF4-FFF2-40B4-BE49-F238E27FC236}">
                <a16:creationId xmlns:a16="http://schemas.microsoft.com/office/drawing/2014/main" id="{494F223B-F671-4EB0-8B81-5771E975BC26}"/>
              </a:ext>
            </a:extLst>
          </p:cNvPr>
          <p:cNvGrpSpPr>
            <a:grpSpLocks/>
          </p:cNvGrpSpPr>
          <p:nvPr/>
        </p:nvGrpSpPr>
        <p:grpSpPr bwMode="auto">
          <a:xfrm>
            <a:off x="971550" y="4303713"/>
            <a:ext cx="6737350" cy="1570037"/>
            <a:chOff x="971600" y="4509120"/>
            <a:chExt cx="6738411" cy="1569139"/>
          </a:xfrm>
        </p:grpSpPr>
        <p:sp>
          <p:nvSpPr>
            <p:cNvPr id="18" name="文本框 25">
              <a:extLst>
                <a:ext uri="{FF2B5EF4-FFF2-40B4-BE49-F238E27FC236}">
                  <a16:creationId xmlns:a16="http://schemas.microsoft.com/office/drawing/2014/main" id="{C626B356-9952-4A5D-BCD2-43D4C43B4A55}"/>
                </a:ext>
              </a:extLst>
            </p:cNvPr>
            <p:cNvSpPr txBox="1">
              <a:spLocks noChangeArrowheads="1"/>
            </p:cNvSpPr>
            <p:nvPr/>
          </p:nvSpPr>
          <p:spPr bwMode="auto">
            <a:xfrm>
              <a:off x="971600" y="4509120"/>
              <a:ext cx="6738411" cy="156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设    级线性移位寄存器对应于递推关系（*），由于                          ，所 以共有     组初始状态，即有    个递推序列，其中非恒零的有       个，记 </a:t>
              </a:r>
              <a:endParaRPr lang="en-US" altLang="zh-CN" sz="2400" dirty="0"/>
            </a:p>
            <a:p>
              <a:pPr>
                <a:spcBef>
                  <a:spcPct val="0"/>
                </a:spcBef>
                <a:buFontTx/>
                <a:buNone/>
              </a:pPr>
              <a:r>
                <a:rPr lang="zh-CN" altLang="en-US" sz="2400" dirty="0"/>
                <a:t>         个非零序列的全体为          。</a:t>
              </a:r>
            </a:p>
          </p:txBody>
        </p:sp>
        <p:graphicFrame>
          <p:nvGraphicFramePr>
            <p:cNvPr id="19" name="对象 27">
              <a:extLst>
                <a:ext uri="{FF2B5EF4-FFF2-40B4-BE49-F238E27FC236}">
                  <a16:creationId xmlns:a16="http://schemas.microsoft.com/office/drawing/2014/main" id="{EF7AD80E-270C-4331-8D56-065B2B65DE3E}"/>
                </a:ext>
              </a:extLst>
            </p:cNvPr>
            <p:cNvGraphicFramePr>
              <a:graphicFrameLocks noChangeAspect="1"/>
            </p:cNvGraphicFramePr>
            <p:nvPr/>
          </p:nvGraphicFramePr>
          <p:xfrm>
            <a:off x="1401832" y="4595546"/>
            <a:ext cx="269547" cy="282695"/>
          </p:xfrm>
          <a:graphic>
            <a:graphicData uri="http://schemas.openxmlformats.org/presentationml/2006/ole">
              <mc:AlternateContent xmlns:mc="http://schemas.openxmlformats.org/markup-compatibility/2006">
                <mc:Choice xmlns:v="urn:schemas-microsoft-com:vml" Requires="v">
                  <p:oleObj spid="_x0000_s144519" name="Equation" r:id="rId13" imgW="127000" imgH="139700" progId="Equation.DSMT4">
                    <p:embed/>
                  </p:oleObj>
                </mc:Choice>
                <mc:Fallback>
                  <p:oleObj name="Equation" r:id="rId13" imgW="127000" imgH="139700" progId="Equation.DSMT4">
                    <p:embed/>
                    <p:pic>
                      <p:nvPicPr>
                        <p:cNvPr id="31768" name="对象 27">
                          <a:extLst>
                            <a:ext uri="{FF2B5EF4-FFF2-40B4-BE49-F238E27FC236}">
                              <a16:creationId xmlns:a16="http://schemas.microsoft.com/office/drawing/2014/main" id="{11830727-541A-40FC-AD80-2FC4DFBF6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832" y="4595546"/>
                          <a:ext cx="269547" cy="28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29">
              <a:extLst>
                <a:ext uri="{FF2B5EF4-FFF2-40B4-BE49-F238E27FC236}">
                  <a16:creationId xmlns:a16="http://schemas.microsoft.com/office/drawing/2014/main" id="{69C09851-8200-4900-8C8A-7D0201706241}"/>
                </a:ext>
              </a:extLst>
            </p:cNvPr>
            <p:cNvGraphicFramePr>
              <a:graphicFrameLocks noChangeAspect="1"/>
            </p:cNvGraphicFramePr>
            <p:nvPr/>
          </p:nvGraphicFramePr>
          <p:xfrm>
            <a:off x="1377959" y="4964310"/>
            <a:ext cx="2042151" cy="329380"/>
          </p:xfrm>
          <a:graphic>
            <a:graphicData uri="http://schemas.openxmlformats.org/presentationml/2006/ole">
              <mc:AlternateContent xmlns:mc="http://schemas.openxmlformats.org/markup-compatibility/2006">
                <mc:Choice xmlns:v="urn:schemas-microsoft-com:vml" Requires="v">
                  <p:oleObj spid="_x0000_s144520" name="Equation" r:id="rId14" imgW="1574800" imgH="254000" progId="Equation.DSMT4">
                    <p:embed/>
                  </p:oleObj>
                </mc:Choice>
                <mc:Fallback>
                  <p:oleObj name="Equation" r:id="rId14" imgW="1574800" imgH="254000" progId="Equation.DSMT4">
                    <p:embed/>
                    <p:pic>
                      <p:nvPicPr>
                        <p:cNvPr id="31769" name="对象 29">
                          <a:extLst>
                            <a:ext uri="{FF2B5EF4-FFF2-40B4-BE49-F238E27FC236}">
                              <a16:creationId xmlns:a16="http://schemas.microsoft.com/office/drawing/2014/main" id="{12637A2C-9257-47B7-9CE3-422518B7BE0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77959" y="4964310"/>
                          <a:ext cx="2042151" cy="32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31">
              <a:extLst>
                <a:ext uri="{FF2B5EF4-FFF2-40B4-BE49-F238E27FC236}">
                  <a16:creationId xmlns:a16="http://schemas.microsoft.com/office/drawing/2014/main" id="{4CE32387-1DCB-47FC-AAAB-D93BCC4E6CD0}"/>
                </a:ext>
              </a:extLst>
            </p:cNvPr>
            <p:cNvGraphicFramePr>
              <a:graphicFrameLocks noChangeAspect="1"/>
            </p:cNvGraphicFramePr>
            <p:nvPr/>
          </p:nvGraphicFramePr>
          <p:xfrm>
            <a:off x="5220448" y="4938344"/>
            <a:ext cx="299388" cy="326606"/>
          </p:xfrm>
          <a:graphic>
            <a:graphicData uri="http://schemas.openxmlformats.org/presentationml/2006/ole">
              <mc:AlternateContent xmlns:mc="http://schemas.openxmlformats.org/markup-compatibility/2006">
                <mc:Choice xmlns:v="urn:schemas-microsoft-com:vml" Requires="v">
                  <p:oleObj spid="_x0000_s144521" name="Equation" r:id="rId16" imgW="177800" imgH="190500" progId="Equation.DSMT4">
                    <p:embed/>
                  </p:oleObj>
                </mc:Choice>
                <mc:Fallback>
                  <p:oleObj name="Equation" r:id="rId16" imgW="177800" imgH="190500" progId="Equation.DSMT4">
                    <p:embed/>
                    <p:pic>
                      <p:nvPicPr>
                        <p:cNvPr id="31770" name="对象 31">
                          <a:extLst>
                            <a:ext uri="{FF2B5EF4-FFF2-40B4-BE49-F238E27FC236}">
                              <a16:creationId xmlns:a16="http://schemas.microsoft.com/office/drawing/2014/main" id="{4D5DAF2E-5FE4-4A3A-880D-0922857DC7A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20448" y="4938344"/>
                          <a:ext cx="299388" cy="32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33">
              <a:extLst>
                <a:ext uri="{FF2B5EF4-FFF2-40B4-BE49-F238E27FC236}">
                  <a16:creationId xmlns:a16="http://schemas.microsoft.com/office/drawing/2014/main" id="{4DA37476-4384-41B4-8276-6E36D32E11CD}"/>
                </a:ext>
              </a:extLst>
            </p:cNvPr>
            <p:cNvGraphicFramePr>
              <a:graphicFrameLocks noChangeAspect="1"/>
            </p:cNvGraphicFramePr>
            <p:nvPr/>
          </p:nvGraphicFramePr>
          <p:xfrm>
            <a:off x="1709464" y="5283333"/>
            <a:ext cx="322126" cy="351411"/>
          </p:xfrm>
          <a:graphic>
            <a:graphicData uri="http://schemas.openxmlformats.org/presentationml/2006/ole">
              <mc:AlternateContent xmlns:mc="http://schemas.openxmlformats.org/markup-compatibility/2006">
                <mc:Choice xmlns:v="urn:schemas-microsoft-com:vml" Requires="v">
                  <p:oleObj spid="_x0000_s144522" name="Equation" r:id="rId18" imgW="177800" imgH="190500" progId="Equation.DSMT4">
                    <p:embed/>
                  </p:oleObj>
                </mc:Choice>
                <mc:Fallback>
                  <p:oleObj name="Equation" r:id="rId18" imgW="177800" imgH="190500" progId="Equation.DSMT4">
                    <p:embed/>
                    <p:pic>
                      <p:nvPicPr>
                        <p:cNvPr id="31771" name="对象 33">
                          <a:extLst>
                            <a:ext uri="{FF2B5EF4-FFF2-40B4-BE49-F238E27FC236}">
                              <a16:creationId xmlns:a16="http://schemas.microsoft.com/office/drawing/2014/main" id="{F8DFC854-F58F-418D-A608-2DE61457B6D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09464" y="5283333"/>
                          <a:ext cx="322126" cy="35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35">
              <a:extLst>
                <a:ext uri="{FF2B5EF4-FFF2-40B4-BE49-F238E27FC236}">
                  <a16:creationId xmlns:a16="http://schemas.microsoft.com/office/drawing/2014/main" id="{8E668A4C-784A-494F-A2DC-0F4473E2C20C}"/>
                </a:ext>
              </a:extLst>
            </p:cNvPr>
            <p:cNvGraphicFramePr>
              <a:graphicFrameLocks noChangeAspect="1"/>
            </p:cNvGraphicFramePr>
            <p:nvPr/>
          </p:nvGraphicFramePr>
          <p:xfrm>
            <a:off x="5940583" y="5303604"/>
            <a:ext cx="647641" cy="310868"/>
          </p:xfrm>
          <a:graphic>
            <a:graphicData uri="http://schemas.openxmlformats.org/presentationml/2006/ole">
              <mc:AlternateContent xmlns:mc="http://schemas.openxmlformats.org/markup-compatibility/2006">
                <mc:Choice xmlns:v="urn:schemas-microsoft-com:vml" Requires="v">
                  <p:oleObj spid="_x0000_s144523" name="Equation" r:id="rId19" imgW="393871" imgH="190583" progId="Equation.DSMT4">
                    <p:embed/>
                  </p:oleObj>
                </mc:Choice>
                <mc:Fallback>
                  <p:oleObj name="Equation" r:id="rId19" imgW="393871" imgH="190583" progId="Equation.DSMT4">
                    <p:embed/>
                    <p:pic>
                      <p:nvPicPr>
                        <p:cNvPr id="31772" name="对象 35">
                          <a:extLst>
                            <a:ext uri="{FF2B5EF4-FFF2-40B4-BE49-F238E27FC236}">
                              <a16:creationId xmlns:a16="http://schemas.microsoft.com/office/drawing/2014/main" id="{A6470290-4F4D-4709-887F-A397BE1CABE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40583" y="5303604"/>
                          <a:ext cx="647641" cy="310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对象 37">
              <a:extLst>
                <a:ext uri="{FF2B5EF4-FFF2-40B4-BE49-F238E27FC236}">
                  <a16:creationId xmlns:a16="http://schemas.microsoft.com/office/drawing/2014/main" id="{F0AA4EB4-E499-4C20-9BE0-C4C9933CD34C}"/>
                </a:ext>
              </a:extLst>
            </p:cNvPr>
            <p:cNvGraphicFramePr>
              <a:graphicFrameLocks noChangeAspect="1"/>
            </p:cNvGraphicFramePr>
            <p:nvPr/>
          </p:nvGraphicFramePr>
          <p:xfrm>
            <a:off x="1055876" y="5634744"/>
            <a:ext cx="691911" cy="332118"/>
          </p:xfrm>
          <a:graphic>
            <a:graphicData uri="http://schemas.openxmlformats.org/presentationml/2006/ole">
              <mc:AlternateContent xmlns:mc="http://schemas.openxmlformats.org/markup-compatibility/2006">
                <mc:Choice xmlns:v="urn:schemas-microsoft-com:vml" Requires="v">
                  <p:oleObj spid="_x0000_s144524" name="Equation" r:id="rId21" imgW="393871" imgH="190583" progId="Equation.DSMT4">
                    <p:embed/>
                  </p:oleObj>
                </mc:Choice>
                <mc:Fallback>
                  <p:oleObj name="Equation" r:id="rId21" imgW="393871" imgH="190583" progId="Equation.DSMT4">
                    <p:embed/>
                    <p:pic>
                      <p:nvPicPr>
                        <p:cNvPr id="31773" name="对象 37">
                          <a:extLst>
                            <a:ext uri="{FF2B5EF4-FFF2-40B4-BE49-F238E27FC236}">
                              <a16:creationId xmlns:a16="http://schemas.microsoft.com/office/drawing/2014/main" id="{64358635-3D59-4E03-B995-9FA69550B86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55876" y="5634744"/>
                          <a:ext cx="691911" cy="332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对象 39">
              <a:extLst>
                <a:ext uri="{FF2B5EF4-FFF2-40B4-BE49-F238E27FC236}">
                  <a16:creationId xmlns:a16="http://schemas.microsoft.com/office/drawing/2014/main" id="{8B6DFD95-E546-4FF3-9E18-D1E11F13E36F}"/>
                </a:ext>
              </a:extLst>
            </p:cNvPr>
            <p:cNvGraphicFramePr>
              <a:graphicFrameLocks noChangeAspect="1"/>
            </p:cNvGraphicFramePr>
            <p:nvPr/>
          </p:nvGraphicFramePr>
          <p:xfrm>
            <a:off x="4572326" y="5694175"/>
            <a:ext cx="720085" cy="295988"/>
          </p:xfrm>
          <a:graphic>
            <a:graphicData uri="http://schemas.openxmlformats.org/presentationml/2006/ole">
              <mc:AlternateContent xmlns:mc="http://schemas.openxmlformats.org/markup-compatibility/2006">
                <mc:Choice xmlns:v="urn:schemas-microsoft-com:vml" Requires="v">
                  <p:oleObj spid="_x0000_s144525" name="Equation" r:id="rId23" imgW="520474" imgH="215806" progId="Equation.DSMT4">
                    <p:embed/>
                  </p:oleObj>
                </mc:Choice>
                <mc:Fallback>
                  <p:oleObj name="Equation" r:id="rId23" imgW="520474" imgH="215806" progId="Equation.DSMT4">
                    <p:embed/>
                    <p:pic>
                      <p:nvPicPr>
                        <p:cNvPr id="31774" name="对象 39">
                          <a:extLst>
                            <a:ext uri="{FF2B5EF4-FFF2-40B4-BE49-F238E27FC236}">
                              <a16:creationId xmlns:a16="http://schemas.microsoft.com/office/drawing/2014/main" id="{6454AB69-C603-481D-AC90-CCDBFFA77C3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72326" y="5694175"/>
                          <a:ext cx="720085" cy="29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6" name="文本框 25">
            <a:extLst>
              <a:ext uri="{FF2B5EF4-FFF2-40B4-BE49-F238E27FC236}">
                <a16:creationId xmlns:a16="http://schemas.microsoft.com/office/drawing/2014/main" id="{B336C052-A100-4D0C-9D37-3D5B1CE1A4ED}"/>
              </a:ext>
            </a:extLst>
          </p:cNvPr>
          <p:cNvSpPr txBox="1"/>
          <p:nvPr/>
        </p:nvSpPr>
        <p:spPr>
          <a:xfrm>
            <a:off x="1055813" y="3833446"/>
            <a:ext cx="7619875" cy="461665"/>
          </a:xfrm>
          <a:prstGeom prst="rect">
            <a:avLst/>
          </a:prstGeom>
          <a:solidFill>
            <a:srgbClr val="0070C0"/>
          </a:solidFill>
        </p:spPr>
        <p:txBody>
          <a:bodyPr wrap="square">
            <a:spAutoFit/>
          </a:bodyPr>
          <a:lstStyle/>
          <a:p>
            <a:pPr>
              <a:defRPr/>
            </a:pPr>
            <a:r>
              <a:rPr lang="zh-CN" altLang="en-US" sz="2400" dirty="0">
                <a:solidFill>
                  <a:schemeClr val="bg1"/>
                </a:solidFill>
                <a:latin typeface="+mn-ea"/>
                <a:ea typeface="+mn-ea"/>
              </a:rPr>
              <a:t>线性反馈移位寄存器</a:t>
            </a:r>
            <a:r>
              <a:rPr lang="en-US" altLang="zh-CN" sz="2400" b="1" dirty="0">
                <a:solidFill>
                  <a:schemeClr val="bg1"/>
                </a:solidFill>
                <a:latin typeface="+mn-ea"/>
                <a:ea typeface="+mn-ea"/>
              </a:rPr>
              <a:t>Linear Feedback Shift Register</a:t>
            </a:r>
            <a:endParaRPr lang="zh-CN" altLang="zh-CN" sz="2400" b="1" dirty="0">
              <a:solidFill>
                <a:schemeClr val="bg1"/>
              </a:solidFill>
            </a:endParaRPr>
          </a:p>
        </p:txBody>
      </p:sp>
      <p:graphicFrame>
        <p:nvGraphicFramePr>
          <p:cNvPr id="27" name="对象 14">
            <a:extLst>
              <a:ext uri="{FF2B5EF4-FFF2-40B4-BE49-F238E27FC236}">
                <a16:creationId xmlns:a16="http://schemas.microsoft.com/office/drawing/2014/main" id="{A930AB13-5BE2-4819-8402-3E755EEEB9C8}"/>
              </a:ext>
            </a:extLst>
          </p:cNvPr>
          <p:cNvGraphicFramePr>
            <a:graphicFrameLocks noChangeAspect="1"/>
          </p:cNvGraphicFramePr>
          <p:nvPr>
            <p:extLst>
              <p:ext uri="{D42A27DB-BD31-4B8C-83A1-F6EECF244321}">
                <p14:modId xmlns:p14="http://schemas.microsoft.com/office/powerpoint/2010/main" val="452005757"/>
              </p:ext>
            </p:extLst>
          </p:nvPr>
        </p:nvGraphicFramePr>
        <p:xfrm>
          <a:off x="4211763" y="2607184"/>
          <a:ext cx="7162800" cy="2143125"/>
        </p:xfrm>
        <a:graphic>
          <a:graphicData uri="http://schemas.openxmlformats.org/presentationml/2006/ole">
            <mc:AlternateContent xmlns:mc="http://schemas.openxmlformats.org/markup-compatibility/2006">
              <mc:Choice xmlns:v="urn:schemas-microsoft-com:vml" Requires="v">
                <p:oleObj spid="_x0000_s144526" name="Visio" r:id="rId25" imgW="2667127" imgH="798769" progId="Visio.Drawing.11">
                  <p:embed/>
                </p:oleObj>
              </mc:Choice>
              <mc:Fallback>
                <p:oleObj name="Visio" r:id="rId25" imgW="2667127" imgH="798769" progId="Visio.Drawing.11">
                  <p:embed/>
                  <p:pic>
                    <p:nvPicPr>
                      <p:cNvPr id="22538" name="对象 14">
                        <a:extLst>
                          <a:ext uri="{FF2B5EF4-FFF2-40B4-BE49-F238E27FC236}">
                            <a16:creationId xmlns:a16="http://schemas.microsoft.com/office/drawing/2014/main" id="{6037FCD9-2488-4C7F-98B1-8F608595FBD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11763" y="2607184"/>
                        <a:ext cx="7162800" cy="2143125"/>
                      </a:xfrm>
                      <a:prstGeom prst="rect">
                        <a:avLst/>
                      </a:prstGeom>
                      <a:solidFill>
                        <a:schemeClr val="bg1"/>
                      </a:solidFill>
                      <a:ln>
                        <a:noFill/>
                      </a:ln>
                    </p:spPr>
                  </p:pic>
                </p:oleObj>
              </mc:Fallback>
            </mc:AlternateContent>
          </a:graphicData>
        </a:graphic>
      </p:graphicFrame>
    </p:spTree>
    <p:extLst>
      <p:ext uri="{BB962C8B-B14F-4D97-AF65-F5344CB8AC3E}">
        <p14:creationId xmlns:p14="http://schemas.microsoft.com/office/powerpoint/2010/main" val="1657351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 calcmode="lin" valueType="num">
                                      <p:cBhvr>
                                        <p:cTn id="9" dur="1000" fill="hold"/>
                                        <p:tgtEl>
                                          <p:spTgt spid="27"/>
                                        </p:tgtEl>
                                        <p:attrNameLst>
                                          <p:attrName>style.rotation</p:attrName>
                                        </p:attrNameLst>
                                      </p:cBhvr>
                                      <p:tavLst>
                                        <p:tav tm="0">
                                          <p:val>
                                            <p:fltVal val="90"/>
                                          </p:val>
                                        </p:tav>
                                        <p:tav tm="100000">
                                          <p:val>
                                            <p:fltVal val="0"/>
                                          </p:val>
                                        </p:tav>
                                      </p:tavLst>
                                    </p:anim>
                                    <p:animEffect transition="in" filter="fade">
                                      <p:cBhvr>
                                        <p:cTn id="10"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430" rIns="0" bIns="0" rtlCol="0">
            <a:spAutoFit/>
          </a:bodyPr>
          <a:lstStyle/>
          <a:p>
            <a:pPr marL="12700">
              <a:lnSpc>
                <a:spcPct val="100000"/>
              </a:lnSpc>
              <a:spcBef>
                <a:spcPts val="90"/>
              </a:spcBef>
            </a:pPr>
            <a:r>
              <a:rPr spc="-25" dirty="0"/>
              <a:t>分组密码概述</a:t>
            </a:r>
          </a:p>
        </p:txBody>
      </p:sp>
      <p:sp>
        <p:nvSpPr>
          <p:cNvPr id="3" name="object 3"/>
          <p:cNvSpPr txBox="1"/>
          <p:nvPr/>
        </p:nvSpPr>
        <p:spPr>
          <a:xfrm>
            <a:off x="1182319" y="1291590"/>
            <a:ext cx="9409481" cy="2180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1"/>
              </a:buClr>
              <a:buFont typeface="Wingdings" panose="05000000000000000000" pitchFamily="2" charset="2"/>
              <a:buChar char="v"/>
              <a:defRPr sz="2800" b="1">
                <a:solidFill>
                  <a:schemeClr val="tx1"/>
                </a:solidFill>
                <a:latin typeface="+mn-lt"/>
                <a:ea typeface="宋体" panose="02010600030101010101" pitchFamily="2" charset="-122"/>
                <a:cs typeface="+mn-cs"/>
              </a:defRPr>
            </a:lvl1pPr>
            <a:lvl2pPr marL="742950" lvl="1" indent="-285750" algn="l" rtl="0" eaLnBrk="1" fontAlgn="base" hangingPunct="1">
              <a:spcBef>
                <a:spcPct val="20000"/>
              </a:spcBef>
              <a:spcAft>
                <a:spcPct val="0"/>
              </a:spcAft>
              <a:buClr>
                <a:schemeClr val="tx2"/>
              </a:buClr>
              <a:buFont typeface="Wingdings" panose="05000000000000000000" pitchFamily="2" charset="2"/>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dirty="0"/>
              <a:t>明文序列 x</a:t>
            </a:r>
            <a:r>
              <a:rPr baseline="-25000" dirty="0"/>
              <a:t>0</a:t>
            </a:r>
            <a:r>
              <a:rPr dirty="0"/>
              <a:t>, x</a:t>
            </a:r>
            <a:r>
              <a:rPr baseline="-25000" dirty="0"/>
              <a:t>1</a:t>
            </a:r>
            <a:r>
              <a:rPr dirty="0"/>
              <a:t>,…, x</a:t>
            </a:r>
            <a:r>
              <a:rPr baseline="-25000" dirty="0"/>
              <a:t>n-1</a:t>
            </a:r>
            <a:r>
              <a:rPr dirty="0"/>
              <a:t>,…，分组长度为n</a:t>
            </a:r>
          </a:p>
          <a:p>
            <a:r>
              <a:rPr dirty="0"/>
              <a:t>加密函数E: Vn×KVm</a:t>
            </a:r>
          </a:p>
          <a:p>
            <a:r>
              <a:rPr dirty="0"/>
              <a:t>密文分组长度为m</a:t>
            </a:r>
          </a:p>
          <a:p>
            <a:r>
              <a:rPr dirty="0"/>
              <a:t>这种密码实质上是字长为n的数字序列的代换密码。</a:t>
            </a:r>
          </a:p>
        </p:txBody>
      </p:sp>
      <p:grpSp>
        <p:nvGrpSpPr>
          <p:cNvPr id="4" name="object 4"/>
          <p:cNvGrpSpPr/>
          <p:nvPr/>
        </p:nvGrpSpPr>
        <p:grpSpPr>
          <a:xfrm>
            <a:off x="5196840" y="5483352"/>
            <a:ext cx="1685925" cy="256540"/>
            <a:chOff x="5196840" y="5483352"/>
            <a:chExt cx="1685925" cy="256540"/>
          </a:xfrm>
        </p:grpSpPr>
        <p:sp>
          <p:nvSpPr>
            <p:cNvPr id="5" name="object 5"/>
            <p:cNvSpPr/>
            <p:nvPr/>
          </p:nvSpPr>
          <p:spPr>
            <a:xfrm>
              <a:off x="5201412" y="5487924"/>
              <a:ext cx="1676400" cy="247015"/>
            </a:xfrm>
            <a:custGeom>
              <a:avLst/>
              <a:gdLst/>
              <a:ahLst/>
              <a:cxnLst/>
              <a:rect l="l" t="t" r="r" b="b"/>
              <a:pathLst>
                <a:path w="1676400" h="247014">
                  <a:moveTo>
                    <a:pt x="1258570" y="0"/>
                  </a:moveTo>
                  <a:lnTo>
                    <a:pt x="1258570" y="61721"/>
                  </a:lnTo>
                  <a:lnTo>
                    <a:pt x="0" y="61721"/>
                  </a:lnTo>
                  <a:lnTo>
                    <a:pt x="0" y="185165"/>
                  </a:lnTo>
                  <a:lnTo>
                    <a:pt x="1258570" y="185165"/>
                  </a:lnTo>
                  <a:lnTo>
                    <a:pt x="1258570" y="246887"/>
                  </a:lnTo>
                  <a:lnTo>
                    <a:pt x="1676399" y="123443"/>
                  </a:lnTo>
                  <a:lnTo>
                    <a:pt x="1258570" y="0"/>
                  </a:lnTo>
                  <a:close/>
                </a:path>
              </a:pathLst>
            </a:custGeom>
            <a:solidFill>
              <a:srgbClr val="5B9BD4"/>
            </a:solidFill>
          </p:spPr>
          <p:txBody>
            <a:bodyPr wrap="square" lIns="0" tIns="0" rIns="0" bIns="0" rtlCol="0"/>
            <a:lstStyle/>
            <a:p>
              <a:endParaRPr/>
            </a:p>
          </p:txBody>
        </p:sp>
        <p:sp>
          <p:nvSpPr>
            <p:cNvPr id="6" name="object 6"/>
            <p:cNvSpPr/>
            <p:nvPr/>
          </p:nvSpPr>
          <p:spPr>
            <a:xfrm>
              <a:off x="5201412" y="5487924"/>
              <a:ext cx="1676400" cy="247015"/>
            </a:xfrm>
            <a:custGeom>
              <a:avLst/>
              <a:gdLst/>
              <a:ahLst/>
              <a:cxnLst/>
              <a:rect l="l" t="t" r="r" b="b"/>
              <a:pathLst>
                <a:path w="1676400" h="247014">
                  <a:moveTo>
                    <a:pt x="0" y="61721"/>
                  </a:moveTo>
                  <a:lnTo>
                    <a:pt x="1258570" y="61721"/>
                  </a:lnTo>
                  <a:lnTo>
                    <a:pt x="1258570" y="0"/>
                  </a:lnTo>
                  <a:lnTo>
                    <a:pt x="1676399" y="123443"/>
                  </a:lnTo>
                  <a:lnTo>
                    <a:pt x="1258570" y="246887"/>
                  </a:lnTo>
                  <a:lnTo>
                    <a:pt x="1258570" y="185165"/>
                  </a:lnTo>
                  <a:lnTo>
                    <a:pt x="0" y="185165"/>
                  </a:lnTo>
                  <a:lnTo>
                    <a:pt x="0" y="61721"/>
                  </a:lnTo>
                  <a:close/>
                </a:path>
              </a:pathLst>
            </a:custGeom>
            <a:ln w="9144">
              <a:solidFill>
                <a:srgbClr val="000000"/>
              </a:solidFill>
            </a:ln>
          </p:spPr>
          <p:txBody>
            <a:bodyPr wrap="square" lIns="0" tIns="0" rIns="0" bIns="0" rtlCol="0"/>
            <a:lstStyle/>
            <a:p>
              <a:endParaRPr/>
            </a:p>
          </p:txBody>
        </p:sp>
      </p:grpSp>
      <p:sp>
        <p:nvSpPr>
          <p:cNvPr id="7" name="object 7"/>
          <p:cNvSpPr txBox="1"/>
          <p:nvPr/>
        </p:nvSpPr>
        <p:spPr>
          <a:xfrm>
            <a:off x="6877811" y="5353811"/>
            <a:ext cx="1600200" cy="415498"/>
          </a:xfrm>
          <a:prstGeom prst="rect">
            <a:avLst/>
          </a:prstGeom>
          <a:ln w="39623">
            <a:solidFill>
              <a:srgbClr val="000000"/>
            </a:solidFill>
          </a:ln>
        </p:spPr>
        <p:txBody>
          <a:bodyPr vert="horz" wrap="square" lIns="0" tIns="137160" rIns="0" bIns="0" rtlCol="0">
            <a:spAutoFit/>
          </a:bodyPr>
          <a:lstStyle/>
          <a:p>
            <a:pPr marL="337820">
              <a:lnSpc>
                <a:spcPct val="100000"/>
              </a:lnSpc>
              <a:spcBef>
                <a:spcPts val="1080"/>
              </a:spcBef>
            </a:pPr>
            <a:r>
              <a:rPr sz="1800" b="1" spc="-15" dirty="0">
                <a:solidFill>
                  <a:srgbClr val="FF0000"/>
                </a:solidFill>
                <a:latin typeface="Noto Sans SC"/>
                <a:cs typeface="Noto Sans SC"/>
              </a:rPr>
              <a:t>解密算法</a:t>
            </a:r>
            <a:endParaRPr sz="1800" dirty="0">
              <a:solidFill>
                <a:srgbClr val="FF0000"/>
              </a:solidFill>
              <a:latin typeface="Noto Sans SC"/>
              <a:cs typeface="Noto Sans SC"/>
            </a:endParaRPr>
          </a:p>
        </p:txBody>
      </p:sp>
      <p:grpSp>
        <p:nvGrpSpPr>
          <p:cNvPr id="8" name="object 8"/>
          <p:cNvGrpSpPr/>
          <p:nvPr/>
        </p:nvGrpSpPr>
        <p:grpSpPr>
          <a:xfrm>
            <a:off x="8473440" y="5407152"/>
            <a:ext cx="847725" cy="390525"/>
            <a:chOff x="8473440" y="5407152"/>
            <a:chExt cx="847725" cy="390525"/>
          </a:xfrm>
        </p:grpSpPr>
        <p:sp>
          <p:nvSpPr>
            <p:cNvPr id="9" name="object 9"/>
            <p:cNvSpPr/>
            <p:nvPr/>
          </p:nvSpPr>
          <p:spPr>
            <a:xfrm>
              <a:off x="8478012" y="5411724"/>
              <a:ext cx="838200" cy="381000"/>
            </a:xfrm>
            <a:custGeom>
              <a:avLst/>
              <a:gdLst/>
              <a:ahLst/>
              <a:cxnLst/>
              <a:rect l="l" t="t" r="r" b="b"/>
              <a:pathLst>
                <a:path w="838200" h="381000">
                  <a:moveTo>
                    <a:pt x="628650" y="0"/>
                  </a:moveTo>
                  <a:lnTo>
                    <a:pt x="628650" y="95250"/>
                  </a:lnTo>
                  <a:lnTo>
                    <a:pt x="0" y="95250"/>
                  </a:lnTo>
                  <a:lnTo>
                    <a:pt x="0" y="285750"/>
                  </a:lnTo>
                  <a:lnTo>
                    <a:pt x="628650" y="285750"/>
                  </a:lnTo>
                  <a:lnTo>
                    <a:pt x="628650" y="381000"/>
                  </a:lnTo>
                  <a:lnTo>
                    <a:pt x="838200" y="190500"/>
                  </a:lnTo>
                  <a:lnTo>
                    <a:pt x="628650" y="0"/>
                  </a:lnTo>
                  <a:close/>
                </a:path>
              </a:pathLst>
            </a:custGeom>
            <a:solidFill>
              <a:srgbClr val="5B9BD4"/>
            </a:solidFill>
          </p:spPr>
          <p:txBody>
            <a:bodyPr wrap="square" lIns="0" tIns="0" rIns="0" bIns="0" rtlCol="0"/>
            <a:lstStyle/>
            <a:p>
              <a:endParaRPr/>
            </a:p>
          </p:txBody>
        </p:sp>
        <p:sp>
          <p:nvSpPr>
            <p:cNvPr id="10" name="object 10"/>
            <p:cNvSpPr/>
            <p:nvPr/>
          </p:nvSpPr>
          <p:spPr>
            <a:xfrm>
              <a:off x="8478012" y="5411724"/>
              <a:ext cx="838200" cy="381000"/>
            </a:xfrm>
            <a:custGeom>
              <a:avLst/>
              <a:gdLst/>
              <a:ahLst/>
              <a:cxnLst/>
              <a:rect l="l" t="t" r="r" b="b"/>
              <a:pathLst>
                <a:path w="838200" h="381000">
                  <a:moveTo>
                    <a:pt x="0" y="95250"/>
                  </a:moveTo>
                  <a:lnTo>
                    <a:pt x="628650" y="95250"/>
                  </a:lnTo>
                  <a:lnTo>
                    <a:pt x="628650" y="0"/>
                  </a:lnTo>
                  <a:lnTo>
                    <a:pt x="838200" y="190500"/>
                  </a:lnTo>
                  <a:lnTo>
                    <a:pt x="628650" y="381000"/>
                  </a:lnTo>
                  <a:lnTo>
                    <a:pt x="628650" y="285750"/>
                  </a:lnTo>
                  <a:lnTo>
                    <a:pt x="0" y="285750"/>
                  </a:lnTo>
                  <a:lnTo>
                    <a:pt x="0" y="95250"/>
                  </a:lnTo>
                  <a:close/>
                </a:path>
              </a:pathLst>
            </a:custGeom>
            <a:ln w="9144">
              <a:solidFill>
                <a:srgbClr val="000000"/>
              </a:solidFill>
            </a:ln>
          </p:spPr>
          <p:txBody>
            <a:bodyPr wrap="square" lIns="0" tIns="0" rIns="0" bIns="0" rtlCol="0"/>
            <a:lstStyle/>
            <a:p>
              <a:endParaRPr/>
            </a:p>
          </p:txBody>
        </p:sp>
      </p:grpSp>
      <p:grpSp>
        <p:nvGrpSpPr>
          <p:cNvPr id="11" name="object 11"/>
          <p:cNvGrpSpPr/>
          <p:nvPr/>
        </p:nvGrpSpPr>
        <p:grpSpPr>
          <a:xfrm>
            <a:off x="7519416" y="4511040"/>
            <a:ext cx="390525" cy="847725"/>
            <a:chOff x="7519416" y="4511040"/>
            <a:chExt cx="390525" cy="847725"/>
          </a:xfrm>
        </p:grpSpPr>
        <p:sp>
          <p:nvSpPr>
            <p:cNvPr id="12" name="object 12"/>
            <p:cNvSpPr/>
            <p:nvPr/>
          </p:nvSpPr>
          <p:spPr>
            <a:xfrm>
              <a:off x="7523988" y="4515612"/>
              <a:ext cx="381000" cy="838200"/>
            </a:xfrm>
            <a:custGeom>
              <a:avLst/>
              <a:gdLst/>
              <a:ahLst/>
              <a:cxnLst/>
              <a:rect l="l" t="t" r="r" b="b"/>
              <a:pathLst>
                <a:path w="381000" h="838200">
                  <a:moveTo>
                    <a:pt x="285750" y="0"/>
                  </a:moveTo>
                  <a:lnTo>
                    <a:pt x="95250" y="0"/>
                  </a:lnTo>
                  <a:lnTo>
                    <a:pt x="95250" y="628650"/>
                  </a:lnTo>
                  <a:lnTo>
                    <a:pt x="0" y="628650"/>
                  </a:lnTo>
                  <a:lnTo>
                    <a:pt x="190500" y="838200"/>
                  </a:lnTo>
                  <a:lnTo>
                    <a:pt x="381000" y="628650"/>
                  </a:lnTo>
                  <a:lnTo>
                    <a:pt x="285750" y="628650"/>
                  </a:lnTo>
                  <a:lnTo>
                    <a:pt x="285750" y="0"/>
                  </a:lnTo>
                  <a:close/>
                </a:path>
              </a:pathLst>
            </a:custGeom>
            <a:solidFill>
              <a:srgbClr val="5B9BD4"/>
            </a:solidFill>
          </p:spPr>
          <p:txBody>
            <a:bodyPr wrap="square" lIns="0" tIns="0" rIns="0" bIns="0" rtlCol="0"/>
            <a:lstStyle/>
            <a:p>
              <a:endParaRPr/>
            </a:p>
          </p:txBody>
        </p:sp>
        <p:sp>
          <p:nvSpPr>
            <p:cNvPr id="13" name="object 13"/>
            <p:cNvSpPr/>
            <p:nvPr/>
          </p:nvSpPr>
          <p:spPr>
            <a:xfrm>
              <a:off x="7523988" y="4515612"/>
              <a:ext cx="381000" cy="838200"/>
            </a:xfrm>
            <a:custGeom>
              <a:avLst/>
              <a:gdLst/>
              <a:ahLst/>
              <a:cxnLst/>
              <a:rect l="l" t="t" r="r" b="b"/>
              <a:pathLst>
                <a:path w="381000" h="838200">
                  <a:moveTo>
                    <a:pt x="285750" y="0"/>
                  </a:moveTo>
                  <a:lnTo>
                    <a:pt x="285750" y="628650"/>
                  </a:lnTo>
                  <a:lnTo>
                    <a:pt x="381000" y="628650"/>
                  </a:lnTo>
                  <a:lnTo>
                    <a:pt x="190500" y="838200"/>
                  </a:lnTo>
                  <a:lnTo>
                    <a:pt x="0" y="628650"/>
                  </a:lnTo>
                  <a:lnTo>
                    <a:pt x="95250" y="628650"/>
                  </a:lnTo>
                  <a:lnTo>
                    <a:pt x="95250" y="0"/>
                  </a:lnTo>
                  <a:lnTo>
                    <a:pt x="285750" y="0"/>
                  </a:lnTo>
                  <a:close/>
                </a:path>
              </a:pathLst>
            </a:custGeom>
            <a:ln w="9144">
              <a:solidFill>
                <a:srgbClr val="000000"/>
              </a:solidFill>
            </a:ln>
          </p:spPr>
          <p:txBody>
            <a:bodyPr wrap="square" lIns="0" tIns="0" rIns="0" bIns="0" rtlCol="0"/>
            <a:lstStyle/>
            <a:p>
              <a:endParaRPr/>
            </a:p>
          </p:txBody>
        </p:sp>
      </p:grpSp>
      <p:sp>
        <p:nvSpPr>
          <p:cNvPr id="14" name="object 14"/>
          <p:cNvSpPr txBox="1"/>
          <p:nvPr/>
        </p:nvSpPr>
        <p:spPr>
          <a:xfrm>
            <a:off x="3665981" y="5413082"/>
            <a:ext cx="1391412" cy="414857"/>
          </a:xfrm>
          <a:prstGeom prst="rect">
            <a:avLst/>
          </a:prstGeom>
          <a:solidFill>
            <a:srgbClr val="002060"/>
          </a:solidFill>
          <a:ln w="39624">
            <a:solidFill>
              <a:srgbClr val="000000"/>
            </a:solidFill>
          </a:ln>
        </p:spPr>
        <p:txBody>
          <a:bodyPr vert="horz" wrap="square" lIns="0" tIns="136525" rIns="0" bIns="0" rtlCol="0">
            <a:spAutoFit/>
          </a:bodyPr>
          <a:lstStyle/>
          <a:p>
            <a:pPr marL="337185">
              <a:lnSpc>
                <a:spcPct val="100000"/>
              </a:lnSpc>
              <a:spcBef>
                <a:spcPts val="1075"/>
              </a:spcBef>
            </a:pPr>
            <a:r>
              <a:rPr b="1" spc="-15" dirty="0">
                <a:solidFill>
                  <a:schemeClr val="bg1"/>
                </a:solidFill>
                <a:latin typeface="Noto Sans SC"/>
                <a:cs typeface="Noto Sans SC"/>
              </a:rPr>
              <a:t>加密算法</a:t>
            </a:r>
            <a:endParaRPr dirty="0">
              <a:solidFill>
                <a:schemeClr val="bg1"/>
              </a:solidFill>
              <a:latin typeface="Noto Sans SC"/>
              <a:cs typeface="Noto Sans SC"/>
            </a:endParaRPr>
          </a:p>
        </p:txBody>
      </p:sp>
      <p:grpSp>
        <p:nvGrpSpPr>
          <p:cNvPr id="15" name="object 15"/>
          <p:cNvGrpSpPr/>
          <p:nvPr/>
        </p:nvGrpSpPr>
        <p:grpSpPr>
          <a:xfrm>
            <a:off x="2758439" y="5407152"/>
            <a:ext cx="847725" cy="390525"/>
            <a:chOff x="2758439" y="5407152"/>
            <a:chExt cx="847725" cy="390525"/>
          </a:xfrm>
        </p:grpSpPr>
        <p:sp>
          <p:nvSpPr>
            <p:cNvPr id="16" name="object 16"/>
            <p:cNvSpPr/>
            <p:nvPr/>
          </p:nvSpPr>
          <p:spPr>
            <a:xfrm>
              <a:off x="2763011" y="5411724"/>
              <a:ext cx="838200" cy="381000"/>
            </a:xfrm>
            <a:custGeom>
              <a:avLst/>
              <a:gdLst/>
              <a:ahLst/>
              <a:cxnLst/>
              <a:rect l="l" t="t" r="r" b="b"/>
              <a:pathLst>
                <a:path w="838200" h="381000">
                  <a:moveTo>
                    <a:pt x="628650" y="0"/>
                  </a:moveTo>
                  <a:lnTo>
                    <a:pt x="628650" y="95250"/>
                  </a:lnTo>
                  <a:lnTo>
                    <a:pt x="0" y="95250"/>
                  </a:lnTo>
                  <a:lnTo>
                    <a:pt x="0" y="285750"/>
                  </a:lnTo>
                  <a:lnTo>
                    <a:pt x="628650" y="285750"/>
                  </a:lnTo>
                  <a:lnTo>
                    <a:pt x="628650" y="381000"/>
                  </a:lnTo>
                  <a:lnTo>
                    <a:pt x="838200" y="190500"/>
                  </a:lnTo>
                  <a:lnTo>
                    <a:pt x="628650" y="0"/>
                  </a:lnTo>
                  <a:close/>
                </a:path>
              </a:pathLst>
            </a:custGeom>
            <a:solidFill>
              <a:srgbClr val="5B9BD4"/>
            </a:solidFill>
          </p:spPr>
          <p:txBody>
            <a:bodyPr wrap="square" lIns="0" tIns="0" rIns="0" bIns="0" rtlCol="0"/>
            <a:lstStyle/>
            <a:p>
              <a:endParaRPr/>
            </a:p>
          </p:txBody>
        </p:sp>
        <p:sp>
          <p:nvSpPr>
            <p:cNvPr id="17" name="object 17"/>
            <p:cNvSpPr/>
            <p:nvPr/>
          </p:nvSpPr>
          <p:spPr>
            <a:xfrm>
              <a:off x="2763011" y="5411724"/>
              <a:ext cx="838200" cy="381000"/>
            </a:xfrm>
            <a:custGeom>
              <a:avLst/>
              <a:gdLst/>
              <a:ahLst/>
              <a:cxnLst/>
              <a:rect l="l" t="t" r="r" b="b"/>
              <a:pathLst>
                <a:path w="838200" h="381000">
                  <a:moveTo>
                    <a:pt x="0" y="95250"/>
                  </a:moveTo>
                  <a:lnTo>
                    <a:pt x="628650" y="95250"/>
                  </a:lnTo>
                  <a:lnTo>
                    <a:pt x="628650" y="0"/>
                  </a:lnTo>
                  <a:lnTo>
                    <a:pt x="838200" y="190500"/>
                  </a:lnTo>
                  <a:lnTo>
                    <a:pt x="628650" y="381000"/>
                  </a:lnTo>
                  <a:lnTo>
                    <a:pt x="628650" y="285750"/>
                  </a:lnTo>
                  <a:lnTo>
                    <a:pt x="0" y="285750"/>
                  </a:lnTo>
                  <a:lnTo>
                    <a:pt x="0" y="95250"/>
                  </a:lnTo>
                  <a:close/>
                </a:path>
              </a:pathLst>
            </a:custGeom>
            <a:ln w="9144">
              <a:solidFill>
                <a:srgbClr val="000000"/>
              </a:solidFill>
            </a:ln>
          </p:spPr>
          <p:txBody>
            <a:bodyPr wrap="square" lIns="0" tIns="0" rIns="0" bIns="0" rtlCol="0"/>
            <a:lstStyle/>
            <a:p>
              <a:endParaRPr/>
            </a:p>
          </p:txBody>
        </p:sp>
      </p:grpSp>
      <p:grpSp>
        <p:nvGrpSpPr>
          <p:cNvPr id="18" name="object 18"/>
          <p:cNvGrpSpPr/>
          <p:nvPr/>
        </p:nvGrpSpPr>
        <p:grpSpPr>
          <a:xfrm>
            <a:off x="4166615" y="4492752"/>
            <a:ext cx="390525" cy="847725"/>
            <a:chOff x="4166615" y="4492752"/>
            <a:chExt cx="390525" cy="847725"/>
          </a:xfrm>
        </p:grpSpPr>
        <p:sp>
          <p:nvSpPr>
            <p:cNvPr id="19" name="object 19"/>
            <p:cNvSpPr/>
            <p:nvPr/>
          </p:nvSpPr>
          <p:spPr>
            <a:xfrm>
              <a:off x="4171187" y="4497324"/>
              <a:ext cx="381000" cy="838200"/>
            </a:xfrm>
            <a:custGeom>
              <a:avLst/>
              <a:gdLst/>
              <a:ahLst/>
              <a:cxnLst/>
              <a:rect l="l" t="t" r="r" b="b"/>
              <a:pathLst>
                <a:path w="381000" h="838200">
                  <a:moveTo>
                    <a:pt x="285750" y="0"/>
                  </a:moveTo>
                  <a:lnTo>
                    <a:pt x="95250" y="0"/>
                  </a:lnTo>
                  <a:lnTo>
                    <a:pt x="95250" y="628650"/>
                  </a:lnTo>
                  <a:lnTo>
                    <a:pt x="0" y="628650"/>
                  </a:lnTo>
                  <a:lnTo>
                    <a:pt x="190500" y="838200"/>
                  </a:lnTo>
                  <a:lnTo>
                    <a:pt x="381000" y="628650"/>
                  </a:lnTo>
                  <a:lnTo>
                    <a:pt x="285750" y="628650"/>
                  </a:lnTo>
                  <a:lnTo>
                    <a:pt x="285750" y="0"/>
                  </a:lnTo>
                  <a:close/>
                </a:path>
              </a:pathLst>
            </a:custGeom>
            <a:solidFill>
              <a:srgbClr val="5B9BD4"/>
            </a:solidFill>
          </p:spPr>
          <p:txBody>
            <a:bodyPr wrap="square" lIns="0" tIns="0" rIns="0" bIns="0" rtlCol="0"/>
            <a:lstStyle/>
            <a:p>
              <a:endParaRPr/>
            </a:p>
          </p:txBody>
        </p:sp>
        <p:sp>
          <p:nvSpPr>
            <p:cNvPr id="20" name="object 20"/>
            <p:cNvSpPr/>
            <p:nvPr/>
          </p:nvSpPr>
          <p:spPr>
            <a:xfrm>
              <a:off x="4171187" y="4497324"/>
              <a:ext cx="381000" cy="838200"/>
            </a:xfrm>
            <a:custGeom>
              <a:avLst/>
              <a:gdLst/>
              <a:ahLst/>
              <a:cxnLst/>
              <a:rect l="l" t="t" r="r" b="b"/>
              <a:pathLst>
                <a:path w="381000" h="838200">
                  <a:moveTo>
                    <a:pt x="285750" y="0"/>
                  </a:moveTo>
                  <a:lnTo>
                    <a:pt x="285750" y="628650"/>
                  </a:lnTo>
                  <a:lnTo>
                    <a:pt x="381000" y="628650"/>
                  </a:lnTo>
                  <a:lnTo>
                    <a:pt x="190500" y="838200"/>
                  </a:lnTo>
                  <a:lnTo>
                    <a:pt x="0" y="628650"/>
                  </a:lnTo>
                  <a:lnTo>
                    <a:pt x="95250" y="628650"/>
                  </a:lnTo>
                  <a:lnTo>
                    <a:pt x="95250" y="0"/>
                  </a:lnTo>
                  <a:lnTo>
                    <a:pt x="285750" y="0"/>
                  </a:lnTo>
                  <a:close/>
                </a:path>
              </a:pathLst>
            </a:custGeom>
            <a:ln w="9144">
              <a:solidFill>
                <a:srgbClr val="000000"/>
              </a:solidFill>
            </a:ln>
          </p:spPr>
          <p:txBody>
            <a:bodyPr wrap="square" lIns="0" tIns="0" rIns="0" bIns="0" rtlCol="0"/>
            <a:lstStyle/>
            <a:p>
              <a:endParaRPr/>
            </a:p>
          </p:txBody>
        </p:sp>
      </p:grpSp>
      <p:sp>
        <p:nvSpPr>
          <p:cNvPr id="21" name="object 21"/>
          <p:cNvSpPr txBox="1"/>
          <p:nvPr/>
        </p:nvSpPr>
        <p:spPr>
          <a:xfrm>
            <a:off x="2973323" y="3735323"/>
            <a:ext cx="2621280" cy="649605"/>
          </a:xfrm>
          <a:prstGeom prst="rect">
            <a:avLst/>
          </a:prstGeom>
          <a:ln w="9144">
            <a:solidFill>
              <a:srgbClr val="000000"/>
            </a:solidFill>
          </a:ln>
        </p:spPr>
        <p:txBody>
          <a:bodyPr vert="horz" wrap="square" lIns="0" tIns="180340" rIns="0" bIns="0" rtlCol="0">
            <a:spAutoFit/>
          </a:bodyPr>
          <a:lstStyle/>
          <a:p>
            <a:pPr marL="20955">
              <a:lnSpc>
                <a:spcPct val="100000"/>
              </a:lnSpc>
              <a:spcBef>
                <a:spcPts val="1420"/>
              </a:spcBef>
            </a:pPr>
            <a:r>
              <a:rPr sz="1800" b="1" dirty="0">
                <a:latin typeface="Noto Sans SC"/>
                <a:cs typeface="Noto Sans SC"/>
              </a:rPr>
              <a:t>密钥</a:t>
            </a:r>
            <a:r>
              <a:rPr sz="1900" b="1" dirty="0">
                <a:latin typeface="Noto Sans SC"/>
                <a:cs typeface="Noto Sans SC"/>
              </a:rPr>
              <a:t>k</a:t>
            </a:r>
            <a:r>
              <a:rPr sz="1800" b="1" dirty="0">
                <a:latin typeface="Noto Sans SC"/>
                <a:cs typeface="Noto Sans SC"/>
              </a:rPr>
              <a:t>=(</a:t>
            </a:r>
            <a:r>
              <a:rPr sz="1900" b="1" dirty="0">
                <a:latin typeface="Noto Sans SC"/>
                <a:cs typeface="Noto Sans SC"/>
              </a:rPr>
              <a:t>k</a:t>
            </a:r>
            <a:r>
              <a:rPr sz="1800" b="1" baseline="-20833" dirty="0">
                <a:latin typeface="Noto Sans SC"/>
                <a:cs typeface="Noto Sans SC"/>
              </a:rPr>
              <a:t>0</a:t>
            </a:r>
            <a:r>
              <a:rPr sz="1800" b="1" spc="210" dirty="0">
                <a:latin typeface="Noto Sans SC"/>
                <a:cs typeface="Noto Sans SC"/>
              </a:rPr>
              <a:t>, </a:t>
            </a:r>
            <a:r>
              <a:rPr sz="1900" b="1" spc="55" dirty="0">
                <a:latin typeface="Noto Sans SC"/>
                <a:cs typeface="Noto Sans SC"/>
              </a:rPr>
              <a:t>k</a:t>
            </a:r>
            <a:r>
              <a:rPr sz="1800" b="1" spc="82" baseline="-20833" dirty="0">
                <a:latin typeface="Noto Sans SC"/>
                <a:cs typeface="Noto Sans SC"/>
              </a:rPr>
              <a:t>1</a:t>
            </a:r>
            <a:r>
              <a:rPr sz="1800" b="1" spc="145" dirty="0">
                <a:latin typeface="Noto Sans SC"/>
                <a:cs typeface="Noto Sans SC"/>
              </a:rPr>
              <a:t>,…, </a:t>
            </a:r>
            <a:r>
              <a:rPr sz="1900" b="1" dirty="0">
                <a:latin typeface="Noto Sans SC"/>
                <a:cs typeface="Noto Sans SC"/>
              </a:rPr>
              <a:t>k</a:t>
            </a:r>
            <a:r>
              <a:rPr sz="1800" b="1" baseline="-20833" dirty="0">
                <a:latin typeface="Noto Sans SC"/>
                <a:cs typeface="Noto Sans SC"/>
              </a:rPr>
              <a:t>t-1</a:t>
            </a:r>
            <a:r>
              <a:rPr sz="1800" b="1" spc="202" baseline="-20833" dirty="0">
                <a:latin typeface="Noto Sans SC"/>
                <a:cs typeface="Noto Sans SC"/>
              </a:rPr>
              <a:t>  </a:t>
            </a:r>
            <a:r>
              <a:rPr sz="1800" b="1" spc="55" dirty="0">
                <a:latin typeface="Noto Sans SC"/>
                <a:cs typeface="Noto Sans SC"/>
              </a:rPr>
              <a:t>)</a:t>
            </a:r>
            <a:endParaRPr sz="1800">
              <a:latin typeface="Noto Sans SC"/>
              <a:cs typeface="Noto Sans SC"/>
            </a:endParaRPr>
          </a:p>
        </p:txBody>
      </p:sp>
      <p:sp>
        <p:nvSpPr>
          <p:cNvPr id="22" name="object 22"/>
          <p:cNvSpPr txBox="1"/>
          <p:nvPr/>
        </p:nvSpPr>
        <p:spPr>
          <a:xfrm>
            <a:off x="6530340" y="3735323"/>
            <a:ext cx="2615565" cy="649605"/>
          </a:xfrm>
          <a:prstGeom prst="rect">
            <a:avLst/>
          </a:prstGeom>
          <a:ln w="9144">
            <a:solidFill>
              <a:srgbClr val="000000"/>
            </a:solidFill>
          </a:ln>
        </p:spPr>
        <p:txBody>
          <a:bodyPr vert="horz" wrap="square" lIns="0" tIns="180340" rIns="0" bIns="0" rtlCol="0">
            <a:spAutoFit/>
          </a:bodyPr>
          <a:lstStyle/>
          <a:p>
            <a:pPr marL="19050">
              <a:lnSpc>
                <a:spcPct val="100000"/>
              </a:lnSpc>
              <a:spcBef>
                <a:spcPts val="1420"/>
              </a:spcBef>
            </a:pPr>
            <a:r>
              <a:rPr sz="1800" b="1" dirty="0">
                <a:latin typeface="Noto Sans SC"/>
                <a:cs typeface="Noto Sans SC"/>
              </a:rPr>
              <a:t>密钥</a:t>
            </a:r>
            <a:r>
              <a:rPr sz="1900" b="1" dirty="0">
                <a:latin typeface="Noto Sans SC"/>
                <a:cs typeface="Noto Sans SC"/>
              </a:rPr>
              <a:t>k</a:t>
            </a:r>
            <a:r>
              <a:rPr sz="1800" b="1" dirty="0">
                <a:latin typeface="Noto Sans SC"/>
                <a:cs typeface="Noto Sans SC"/>
              </a:rPr>
              <a:t>=(</a:t>
            </a:r>
            <a:r>
              <a:rPr sz="1900" b="1" dirty="0">
                <a:latin typeface="Noto Sans SC"/>
                <a:cs typeface="Noto Sans SC"/>
              </a:rPr>
              <a:t>k</a:t>
            </a:r>
            <a:r>
              <a:rPr sz="1800" b="1" baseline="-20833" dirty="0">
                <a:latin typeface="Noto Sans SC"/>
                <a:cs typeface="Noto Sans SC"/>
              </a:rPr>
              <a:t>0</a:t>
            </a:r>
            <a:r>
              <a:rPr sz="1800" b="1" spc="210" dirty="0">
                <a:latin typeface="Noto Sans SC"/>
                <a:cs typeface="Noto Sans SC"/>
              </a:rPr>
              <a:t>, </a:t>
            </a:r>
            <a:r>
              <a:rPr sz="1900" b="1" spc="55" dirty="0">
                <a:latin typeface="Noto Sans SC"/>
                <a:cs typeface="Noto Sans SC"/>
              </a:rPr>
              <a:t>k</a:t>
            </a:r>
            <a:r>
              <a:rPr sz="1800" b="1" spc="82" baseline="-20833" dirty="0">
                <a:latin typeface="Noto Sans SC"/>
                <a:cs typeface="Noto Sans SC"/>
              </a:rPr>
              <a:t>1</a:t>
            </a:r>
            <a:r>
              <a:rPr sz="1800" b="1" spc="145" dirty="0">
                <a:latin typeface="Noto Sans SC"/>
                <a:cs typeface="Noto Sans SC"/>
              </a:rPr>
              <a:t>,…, </a:t>
            </a:r>
            <a:r>
              <a:rPr sz="1900" b="1" dirty="0">
                <a:latin typeface="Noto Sans SC"/>
                <a:cs typeface="Noto Sans SC"/>
              </a:rPr>
              <a:t>k</a:t>
            </a:r>
            <a:r>
              <a:rPr sz="1800" b="1" baseline="-20833" dirty="0">
                <a:latin typeface="Noto Sans SC"/>
                <a:cs typeface="Noto Sans SC"/>
              </a:rPr>
              <a:t>t-1</a:t>
            </a:r>
            <a:r>
              <a:rPr sz="1800" b="1" spc="202" baseline="-20833" dirty="0">
                <a:latin typeface="Noto Sans SC"/>
                <a:cs typeface="Noto Sans SC"/>
              </a:rPr>
              <a:t>  </a:t>
            </a:r>
            <a:r>
              <a:rPr sz="1800" b="1" spc="25" dirty="0">
                <a:latin typeface="Noto Sans SC"/>
                <a:cs typeface="Noto Sans SC"/>
              </a:rPr>
              <a:t>)</a:t>
            </a:r>
            <a:endParaRPr sz="1800" dirty="0">
              <a:latin typeface="Noto Sans SC"/>
              <a:cs typeface="Noto Sans SC"/>
            </a:endParaRPr>
          </a:p>
        </p:txBody>
      </p:sp>
      <p:sp>
        <p:nvSpPr>
          <p:cNvPr id="23" name="object 23"/>
          <p:cNvSpPr txBox="1"/>
          <p:nvPr/>
        </p:nvSpPr>
        <p:spPr>
          <a:xfrm>
            <a:off x="1960117" y="4571441"/>
            <a:ext cx="2078355" cy="577215"/>
          </a:xfrm>
          <a:prstGeom prst="rect">
            <a:avLst/>
          </a:prstGeom>
        </p:spPr>
        <p:txBody>
          <a:bodyPr vert="horz" wrap="square" lIns="0" tIns="12700" rIns="0" bIns="0" rtlCol="0">
            <a:spAutoFit/>
          </a:bodyPr>
          <a:lstStyle/>
          <a:p>
            <a:pPr marL="4445" algn="ctr">
              <a:lnSpc>
                <a:spcPts val="2110"/>
              </a:lnSpc>
              <a:spcBef>
                <a:spcPts val="100"/>
              </a:spcBef>
            </a:pPr>
            <a:r>
              <a:rPr sz="1800" b="1" spc="-25" dirty="0">
                <a:latin typeface="Noto Sans SC"/>
                <a:cs typeface="Noto Sans SC"/>
              </a:rPr>
              <a:t>明文</a:t>
            </a:r>
            <a:endParaRPr sz="1800" dirty="0">
              <a:latin typeface="Noto Sans SC"/>
              <a:cs typeface="Noto Sans SC"/>
            </a:endParaRPr>
          </a:p>
          <a:p>
            <a:pPr algn="ctr">
              <a:lnSpc>
                <a:spcPts val="2230"/>
              </a:lnSpc>
            </a:pPr>
            <a:r>
              <a:rPr sz="1900" b="1" dirty="0">
                <a:latin typeface="Noto Sans SC"/>
                <a:cs typeface="Noto Sans SC"/>
              </a:rPr>
              <a:t>x</a:t>
            </a:r>
            <a:r>
              <a:rPr sz="1800" b="1" dirty="0">
                <a:latin typeface="Noto Sans SC"/>
                <a:cs typeface="Noto Sans SC"/>
              </a:rPr>
              <a:t>=(</a:t>
            </a:r>
            <a:r>
              <a:rPr sz="1900" b="1" dirty="0">
                <a:latin typeface="Noto Sans SC"/>
                <a:cs typeface="Noto Sans SC"/>
              </a:rPr>
              <a:t>x</a:t>
            </a:r>
            <a:r>
              <a:rPr sz="1800" b="1" baseline="-20833" dirty="0">
                <a:latin typeface="Noto Sans SC"/>
                <a:cs typeface="Noto Sans SC"/>
              </a:rPr>
              <a:t>0</a:t>
            </a:r>
            <a:r>
              <a:rPr sz="1800" b="1" dirty="0">
                <a:latin typeface="Noto Sans SC"/>
                <a:cs typeface="Noto Sans SC"/>
              </a:rPr>
              <a:t>,</a:t>
            </a:r>
            <a:r>
              <a:rPr sz="1800" b="1" spc="495" dirty="0">
                <a:latin typeface="Noto Sans SC"/>
                <a:cs typeface="Noto Sans SC"/>
              </a:rPr>
              <a:t> </a:t>
            </a:r>
            <a:r>
              <a:rPr sz="1900" b="1" spc="75" dirty="0">
                <a:latin typeface="Noto Sans SC"/>
                <a:cs typeface="Noto Sans SC"/>
              </a:rPr>
              <a:t>x</a:t>
            </a:r>
            <a:r>
              <a:rPr sz="1800" b="1" spc="112" baseline="-20833" dirty="0">
                <a:latin typeface="Noto Sans SC"/>
                <a:cs typeface="Noto Sans SC"/>
              </a:rPr>
              <a:t>1</a:t>
            </a:r>
            <a:r>
              <a:rPr sz="1800" b="1" spc="75" dirty="0">
                <a:latin typeface="Noto Sans SC"/>
                <a:cs typeface="Noto Sans SC"/>
              </a:rPr>
              <a:t>,…,</a:t>
            </a:r>
            <a:r>
              <a:rPr sz="1800" b="1" spc="45" dirty="0">
                <a:latin typeface="Noto Sans SC"/>
                <a:cs typeface="Noto Sans SC"/>
              </a:rPr>
              <a:t>  </a:t>
            </a:r>
            <a:r>
              <a:rPr sz="1900" b="1" spc="-65" dirty="0">
                <a:latin typeface="Noto Sans SC"/>
                <a:cs typeface="Noto Sans SC"/>
              </a:rPr>
              <a:t>x</a:t>
            </a:r>
            <a:r>
              <a:rPr sz="1800" b="1" spc="-97" baseline="-20833" dirty="0">
                <a:latin typeface="Noto Sans SC"/>
                <a:cs typeface="Noto Sans SC"/>
              </a:rPr>
              <a:t>n-</a:t>
            </a:r>
            <a:r>
              <a:rPr sz="1800" b="1" spc="37" baseline="-20833" dirty="0">
                <a:latin typeface="Noto Sans SC"/>
                <a:cs typeface="Noto Sans SC"/>
              </a:rPr>
              <a:t>1</a:t>
            </a:r>
            <a:r>
              <a:rPr sz="1800" b="1" spc="25" dirty="0">
                <a:latin typeface="Noto Sans SC"/>
                <a:cs typeface="Noto Sans SC"/>
              </a:rPr>
              <a:t>)</a:t>
            </a:r>
            <a:endParaRPr sz="1800" dirty="0">
              <a:latin typeface="Noto Sans SC"/>
              <a:cs typeface="Noto Sans SC"/>
            </a:endParaRPr>
          </a:p>
        </p:txBody>
      </p:sp>
      <p:sp>
        <p:nvSpPr>
          <p:cNvPr id="24" name="object 24"/>
          <p:cNvSpPr txBox="1"/>
          <p:nvPr/>
        </p:nvSpPr>
        <p:spPr>
          <a:xfrm>
            <a:off x="8100948" y="4571441"/>
            <a:ext cx="2078355" cy="577215"/>
          </a:xfrm>
          <a:prstGeom prst="rect">
            <a:avLst/>
          </a:prstGeom>
        </p:spPr>
        <p:txBody>
          <a:bodyPr vert="horz" wrap="square" lIns="0" tIns="12700" rIns="0" bIns="0" rtlCol="0">
            <a:spAutoFit/>
          </a:bodyPr>
          <a:lstStyle/>
          <a:p>
            <a:pPr marL="4445" algn="ctr">
              <a:lnSpc>
                <a:spcPts val="2110"/>
              </a:lnSpc>
              <a:spcBef>
                <a:spcPts val="100"/>
              </a:spcBef>
            </a:pPr>
            <a:r>
              <a:rPr sz="1800" b="1" spc="-25" dirty="0">
                <a:latin typeface="Noto Sans SC"/>
                <a:cs typeface="Noto Sans SC"/>
              </a:rPr>
              <a:t>明文</a:t>
            </a:r>
            <a:endParaRPr sz="1800">
              <a:latin typeface="Noto Sans SC"/>
              <a:cs typeface="Noto Sans SC"/>
            </a:endParaRPr>
          </a:p>
          <a:p>
            <a:pPr algn="ctr">
              <a:lnSpc>
                <a:spcPts val="2230"/>
              </a:lnSpc>
            </a:pPr>
            <a:r>
              <a:rPr sz="1900" b="1" dirty="0">
                <a:latin typeface="Noto Sans SC"/>
                <a:cs typeface="Noto Sans SC"/>
              </a:rPr>
              <a:t>x</a:t>
            </a:r>
            <a:r>
              <a:rPr sz="1800" b="1" dirty="0">
                <a:latin typeface="Noto Sans SC"/>
                <a:cs typeface="Noto Sans SC"/>
              </a:rPr>
              <a:t>=(</a:t>
            </a:r>
            <a:r>
              <a:rPr sz="1900" b="1" dirty="0">
                <a:latin typeface="Noto Sans SC"/>
                <a:cs typeface="Noto Sans SC"/>
              </a:rPr>
              <a:t>x</a:t>
            </a:r>
            <a:r>
              <a:rPr sz="1800" b="1" baseline="-20833" dirty="0">
                <a:latin typeface="Noto Sans SC"/>
                <a:cs typeface="Noto Sans SC"/>
              </a:rPr>
              <a:t>0</a:t>
            </a:r>
            <a:r>
              <a:rPr sz="1800" b="1" dirty="0">
                <a:latin typeface="Noto Sans SC"/>
                <a:cs typeface="Noto Sans SC"/>
              </a:rPr>
              <a:t>,</a:t>
            </a:r>
            <a:r>
              <a:rPr sz="1800" b="1" spc="490" dirty="0">
                <a:latin typeface="Noto Sans SC"/>
                <a:cs typeface="Noto Sans SC"/>
              </a:rPr>
              <a:t> </a:t>
            </a:r>
            <a:r>
              <a:rPr sz="1900" b="1" spc="75" dirty="0">
                <a:latin typeface="Noto Sans SC"/>
                <a:cs typeface="Noto Sans SC"/>
              </a:rPr>
              <a:t>x</a:t>
            </a:r>
            <a:r>
              <a:rPr sz="1800" b="1" spc="112" baseline="-20833" dirty="0">
                <a:latin typeface="Noto Sans SC"/>
                <a:cs typeface="Noto Sans SC"/>
              </a:rPr>
              <a:t>1</a:t>
            </a:r>
            <a:r>
              <a:rPr sz="1800" b="1" spc="75" dirty="0">
                <a:latin typeface="Noto Sans SC"/>
                <a:cs typeface="Noto Sans SC"/>
              </a:rPr>
              <a:t>,…,</a:t>
            </a:r>
            <a:r>
              <a:rPr sz="1800" b="1" spc="45" dirty="0">
                <a:latin typeface="Noto Sans SC"/>
                <a:cs typeface="Noto Sans SC"/>
              </a:rPr>
              <a:t>  </a:t>
            </a:r>
            <a:r>
              <a:rPr sz="1900" b="1" spc="-65" dirty="0">
                <a:latin typeface="Noto Sans SC"/>
                <a:cs typeface="Noto Sans SC"/>
              </a:rPr>
              <a:t>x</a:t>
            </a:r>
            <a:r>
              <a:rPr sz="1800" b="1" spc="-97" baseline="-20833" dirty="0">
                <a:latin typeface="Noto Sans SC"/>
                <a:cs typeface="Noto Sans SC"/>
              </a:rPr>
              <a:t>n-</a:t>
            </a:r>
            <a:r>
              <a:rPr sz="1800" b="1" spc="37" baseline="-20833" dirty="0">
                <a:latin typeface="Noto Sans SC"/>
                <a:cs typeface="Noto Sans SC"/>
              </a:rPr>
              <a:t>1</a:t>
            </a:r>
            <a:r>
              <a:rPr sz="1800" b="1" spc="25" dirty="0">
                <a:latin typeface="Noto Sans SC"/>
                <a:cs typeface="Noto Sans SC"/>
              </a:rPr>
              <a:t>)</a:t>
            </a:r>
            <a:endParaRPr sz="1800">
              <a:latin typeface="Noto Sans SC"/>
              <a:cs typeface="Noto Sans SC"/>
            </a:endParaRPr>
          </a:p>
        </p:txBody>
      </p:sp>
      <p:sp>
        <p:nvSpPr>
          <p:cNvPr id="25" name="object 25"/>
          <p:cNvSpPr txBox="1"/>
          <p:nvPr/>
        </p:nvSpPr>
        <p:spPr>
          <a:xfrm>
            <a:off x="4985258" y="4571441"/>
            <a:ext cx="2077720" cy="577215"/>
          </a:xfrm>
          <a:prstGeom prst="rect">
            <a:avLst/>
          </a:prstGeom>
        </p:spPr>
        <p:txBody>
          <a:bodyPr vert="horz" wrap="square" lIns="0" tIns="12700" rIns="0" bIns="0" rtlCol="0">
            <a:spAutoFit/>
          </a:bodyPr>
          <a:lstStyle/>
          <a:p>
            <a:pPr marL="3810" algn="ctr">
              <a:lnSpc>
                <a:spcPts val="2110"/>
              </a:lnSpc>
              <a:spcBef>
                <a:spcPts val="100"/>
              </a:spcBef>
            </a:pPr>
            <a:r>
              <a:rPr sz="1800" b="1" spc="-25" dirty="0">
                <a:latin typeface="Noto Sans SC"/>
                <a:cs typeface="Noto Sans SC"/>
              </a:rPr>
              <a:t>密文</a:t>
            </a:r>
            <a:endParaRPr sz="1800">
              <a:latin typeface="Noto Sans SC"/>
              <a:cs typeface="Noto Sans SC"/>
            </a:endParaRPr>
          </a:p>
          <a:p>
            <a:pPr algn="ctr">
              <a:lnSpc>
                <a:spcPts val="2230"/>
              </a:lnSpc>
            </a:pPr>
            <a:r>
              <a:rPr sz="1900" b="1" dirty="0">
                <a:latin typeface="Noto Sans SC"/>
                <a:cs typeface="Noto Sans SC"/>
              </a:rPr>
              <a:t>y</a:t>
            </a:r>
            <a:r>
              <a:rPr sz="1800" b="1" dirty="0">
                <a:latin typeface="Noto Sans SC"/>
                <a:cs typeface="Noto Sans SC"/>
              </a:rPr>
              <a:t>=(</a:t>
            </a:r>
            <a:r>
              <a:rPr sz="1900" b="1" dirty="0">
                <a:latin typeface="Noto Sans SC"/>
                <a:cs typeface="Noto Sans SC"/>
              </a:rPr>
              <a:t>y</a:t>
            </a:r>
            <a:r>
              <a:rPr sz="1800" b="1" baseline="-20833" dirty="0">
                <a:latin typeface="Noto Sans SC"/>
                <a:cs typeface="Noto Sans SC"/>
              </a:rPr>
              <a:t>0</a:t>
            </a:r>
            <a:r>
              <a:rPr sz="1800" b="1" dirty="0">
                <a:latin typeface="Noto Sans SC"/>
                <a:cs typeface="Noto Sans SC"/>
              </a:rPr>
              <a:t>,</a:t>
            </a:r>
            <a:r>
              <a:rPr sz="1800" b="1" spc="465" dirty="0">
                <a:latin typeface="Noto Sans SC"/>
                <a:cs typeface="Noto Sans SC"/>
              </a:rPr>
              <a:t> </a:t>
            </a:r>
            <a:r>
              <a:rPr sz="1900" b="1" spc="70" dirty="0">
                <a:latin typeface="Noto Sans SC"/>
                <a:cs typeface="Noto Sans SC"/>
              </a:rPr>
              <a:t>y</a:t>
            </a:r>
            <a:r>
              <a:rPr sz="1800" b="1" spc="104" baseline="-20833" dirty="0">
                <a:latin typeface="Noto Sans SC"/>
                <a:cs typeface="Noto Sans SC"/>
              </a:rPr>
              <a:t>1</a:t>
            </a:r>
            <a:r>
              <a:rPr sz="1800" b="1" spc="70" dirty="0">
                <a:latin typeface="Noto Sans SC"/>
                <a:cs typeface="Noto Sans SC"/>
              </a:rPr>
              <a:t>,…,</a:t>
            </a:r>
            <a:r>
              <a:rPr sz="1800" b="1" spc="470" dirty="0">
                <a:latin typeface="Noto Sans SC"/>
                <a:cs typeface="Noto Sans SC"/>
              </a:rPr>
              <a:t> </a:t>
            </a:r>
            <a:r>
              <a:rPr sz="1900" b="1" spc="-204" dirty="0">
                <a:latin typeface="Noto Sans SC"/>
                <a:cs typeface="Noto Sans SC"/>
              </a:rPr>
              <a:t>y</a:t>
            </a:r>
            <a:r>
              <a:rPr sz="1800" b="1" spc="-307" baseline="-20833" dirty="0">
                <a:latin typeface="Noto Sans SC"/>
                <a:cs typeface="Noto Sans SC"/>
              </a:rPr>
              <a:t>m-</a:t>
            </a:r>
            <a:r>
              <a:rPr sz="1800" b="1" spc="37" baseline="-20833" dirty="0">
                <a:latin typeface="Noto Sans SC"/>
                <a:cs typeface="Noto Sans SC"/>
              </a:rPr>
              <a:t>1</a:t>
            </a:r>
            <a:r>
              <a:rPr sz="1800" b="1" spc="25" dirty="0">
                <a:latin typeface="Noto Sans SC"/>
                <a:cs typeface="Noto Sans SC"/>
              </a:rPr>
              <a:t>)</a:t>
            </a:r>
            <a:endParaRPr sz="1800">
              <a:latin typeface="Noto Sans SC"/>
              <a:cs typeface="Noto Sans SC"/>
            </a:endParaRPr>
          </a:p>
        </p:txBody>
      </p:sp>
      <p:pic>
        <p:nvPicPr>
          <p:cNvPr id="26" name="图片 25">
            <a:extLst>
              <a:ext uri="{FF2B5EF4-FFF2-40B4-BE49-F238E27FC236}">
                <a16:creationId xmlns:a16="http://schemas.microsoft.com/office/drawing/2014/main" id="{2877F8B3-3B94-4786-8487-BCDE0A56C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4694" y="1764776"/>
            <a:ext cx="2569909" cy="617147"/>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22960" y="408431"/>
            <a:ext cx="420623" cy="655320"/>
          </a:xfrm>
          <a:prstGeom prst="rect">
            <a:avLst/>
          </a:prstGeom>
        </p:spPr>
      </p:pic>
      <p:sp>
        <p:nvSpPr>
          <p:cNvPr id="3" name="object 3"/>
          <p:cNvSpPr/>
          <p:nvPr/>
        </p:nvSpPr>
        <p:spPr>
          <a:xfrm>
            <a:off x="1467611" y="1034796"/>
            <a:ext cx="9037955" cy="0"/>
          </a:xfrm>
          <a:custGeom>
            <a:avLst/>
            <a:gdLst/>
            <a:ahLst/>
            <a:cxnLst/>
            <a:rect l="l" t="t" r="r" b="b"/>
            <a:pathLst>
              <a:path w="9037955">
                <a:moveTo>
                  <a:pt x="0" y="0"/>
                </a:moveTo>
                <a:lnTo>
                  <a:pt x="9037573" y="0"/>
                </a:lnTo>
              </a:path>
            </a:pathLst>
          </a:custGeom>
          <a:ln w="27432">
            <a:solidFill>
              <a:srgbClr val="5B9BD4"/>
            </a:solidFill>
          </a:ln>
        </p:spPr>
        <p:txBody>
          <a:bodyPr wrap="square" lIns="0" tIns="0" rIns="0" bIns="0" rtlCol="0"/>
          <a:lstStyle/>
          <a:p>
            <a:endParaRPr/>
          </a:p>
        </p:txBody>
      </p:sp>
      <p:pic>
        <p:nvPicPr>
          <p:cNvPr id="4" name="object 4"/>
          <p:cNvPicPr/>
          <p:nvPr/>
        </p:nvPicPr>
        <p:blipFill>
          <a:blip r:embed="rId3" cstate="print"/>
          <a:stretch>
            <a:fillRect/>
          </a:stretch>
        </p:blipFill>
        <p:spPr>
          <a:xfrm>
            <a:off x="11237976" y="24383"/>
            <a:ext cx="920496" cy="908304"/>
          </a:xfrm>
          <a:prstGeom prst="rect">
            <a:avLst/>
          </a:prstGeom>
        </p:spPr>
      </p:pic>
      <p:sp>
        <p:nvSpPr>
          <p:cNvPr id="5" name="object 5"/>
          <p:cNvSpPr txBox="1">
            <a:spLocks noGrp="1"/>
          </p:cNvSpPr>
          <p:nvPr>
            <p:ph type="title"/>
          </p:nvPr>
        </p:nvSpPr>
        <p:spPr>
          <a:xfrm>
            <a:off x="2209800" y="204457"/>
            <a:ext cx="5532755" cy="565539"/>
          </a:xfrm>
          <a:prstGeom prst="rect">
            <a:avLst/>
          </a:prstGeom>
        </p:spPr>
        <p:txBody>
          <a:bodyPr vert="horz" wrap="square" lIns="0" tIns="11430" rIns="0" bIns="0" rtlCol="0">
            <a:spAutoFit/>
          </a:bodyPr>
          <a:lstStyle/>
          <a:p>
            <a:pPr marL="12700">
              <a:lnSpc>
                <a:spcPct val="100000"/>
              </a:lnSpc>
              <a:spcBef>
                <a:spcPts val="90"/>
              </a:spcBef>
              <a:tabLst>
                <a:tab pos="1851025" algn="l"/>
              </a:tabLst>
            </a:pPr>
            <a:r>
              <a:rPr spc="-20" dirty="0" err="1"/>
              <a:t>分组</a:t>
            </a:r>
            <a:r>
              <a:rPr spc="-40" dirty="0" err="1"/>
              <a:t>密</a:t>
            </a:r>
            <a:r>
              <a:rPr spc="-20" dirty="0" err="1"/>
              <a:t>码的基本概</a:t>
            </a:r>
            <a:r>
              <a:rPr spc="-50" dirty="0" err="1"/>
              <a:t>念</a:t>
            </a:r>
            <a:endParaRPr spc="-50" dirty="0"/>
          </a:p>
        </p:txBody>
      </p:sp>
      <p:grpSp>
        <p:nvGrpSpPr>
          <p:cNvPr id="6" name="object 6"/>
          <p:cNvGrpSpPr/>
          <p:nvPr/>
        </p:nvGrpSpPr>
        <p:grpSpPr>
          <a:xfrm>
            <a:off x="2969005" y="1523364"/>
            <a:ext cx="6297295" cy="3785235"/>
            <a:chOff x="2969005" y="1523364"/>
            <a:chExt cx="6297295" cy="3785235"/>
          </a:xfrm>
        </p:grpSpPr>
        <p:sp>
          <p:nvSpPr>
            <p:cNvPr id="7" name="object 7"/>
            <p:cNvSpPr/>
            <p:nvPr/>
          </p:nvSpPr>
          <p:spPr>
            <a:xfrm>
              <a:off x="2972180" y="1526539"/>
              <a:ext cx="871855" cy="3778885"/>
            </a:xfrm>
            <a:custGeom>
              <a:avLst/>
              <a:gdLst/>
              <a:ahLst/>
              <a:cxnLst/>
              <a:rect l="l" t="t" r="r" b="b"/>
              <a:pathLst>
                <a:path w="871854" h="3778885">
                  <a:moveTo>
                    <a:pt x="0" y="0"/>
                  </a:moveTo>
                  <a:lnTo>
                    <a:pt x="35355" y="33519"/>
                  </a:lnTo>
                  <a:lnTo>
                    <a:pt x="69987" y="67523"/>
                  </a:lnTo>
                  <a:lnTo>
                    <a:pt x="103895" y="102001"/>
                  </a:lnTo>
                  <a:lnTo>
                    <a:pt x="137078" y="136943"/>
                  </a:lnTo>
                  <a:lnTo>
                    <a:pt x="169537" y="172339"/>
                  </a:lnTo>
                  <a:lnTo>
                    <a:pt x="201270" y="208179"/>
                  </a:lnTo>
                  <a:lnTo>
                    <a:pt x="232277" y="244454"/>
                  </a:lnTo>
                  <a:lnTo>
                    <a:pt x="262558" y="281153"/>
                  </a:lnTo>
                  <a:lnTo>
                    <a:pt x="292111" y="318265"/>
                  </a:lnTo>
                  <a:lnTo>
                    <a:pt x="320936" y="355782"/>
                  </a:lnTo>
                  <a:lnTo>
                    <a:pt x="349033" y="393693"/>
                  </a:lnTo>
                  <a:lnTo>
                    <a:pt x="376400" y="431988"/>
                  </a:lnTo>
                  <a:lnTo>
                    <a:pt x="403039" y="470657"/>
                  </a:lnTo>
                  <a:lnTo>
                    <a:pt x="428947" y="509690"/>
                  </a:lnTo>
                  <a:lnTo>
                    <a:pt x="454124" y="549076"/>
                  </a:lnTo>
                  <a:lnTo>
                    <a:pt x="478570" y="588807"/>
                  </a:lnTo>
                  <a:lnTo>
                    <a:pt x="502284" y="628872"/>
                  </a:lnTo>
                  <a:lnTo>
                    <a:pt x="525265" y="669260"/>
                  </a:lnTo>
                  <a:lnTo>
                    <a:pt x="547514" y="709962"/>
                  </a:lnTo>
                  <a:lnTo>
                    <a:pt x="569029" y="750968"/>
                  </a:lnTo>
                  <a:lnTo>
                    <a:pt x="589810" y="792268"/>
                  </a:lnTo>
                  <a:lnTo>
                    <a:pt x="609855" y="833852"/>
                  </a:lnTo>
                  <a:lnTo>
                    <a:pt x="629166" y="875710"/>
                  </a:lnTo>
                  <a:lnTo>
                    <a:pt x="647741" y="917831"/>
                  </a:lnTo>
                  <a:lnTo>
                    <a:pt x="665579" y="960206"/>
                  </a:lnTo>
                  <a:lnTo>
                    <a:pt x="682680" y="1002824"/>
                  </a:lnTo>
                  <a:lnTo>
                    <a:pt x="699043" y="1045676"/>
                  </a:lnTo>
                  <a:lnTo>
                    <a:pt x="714669" y="1088752"/>
                  </a:lnTo>
                  <a:lnTo>
                    <a:pt x="729555" y="1132042"/>
                  </a:lnTo>
                  <a:lnTo>
                    <a:pt x="743702" y="1175535"/>
                  </a:lnTo>
                  <a:lnTo>
                    <a:pt x="757109" y="1219222"/>
                  </a:lnTo>
                  <a:lnTo>
                    <a:pt x="769776" y="1263092"/>
                  </a:lnTo>
                  <a:lnTo>
                    <a:pt x="781701" y="1307136"/>
                  </a:lnTo>
                  <a:lnTo>
                    <a:pt x="792885" y="1351343"/>
                  </a:lnTo>
                  <a:lnTo>
                    <a:pt x="803326" y="1395704"/>
                  </a:lnTo>
                  <a:lnTo>
                    <a:pt x="813025" y="1440208"/>
                  </a:lnTo>
                  <a:lnTo>
                    <a:pt x="821980" y="1484846"/>
                  </a:lnTo>
                  <a:lnTo>
                    <a:pt x="830192" y="1529607"/>
                  </a:lnTo>
                  <a:lnTo>
                    <a:pt x="837658" y="1574481"/>
                  </a:lnTo>
                  <a:lnTo>
                    <a:pt x="844380" y="1619459"/>
                  </a:lnTo>
                  <a:lnTo>
                    <a:pt x="850356" y="1664530"/>
                  </a:lnTo>
                  <a:lnTo>
                    <a:pt x="855585" y="1709685"/>
                  </a:lnTo>
                  <a:lnTo>
                    <a:pt x="860068" y="1754912"/>
                  </a:lnTo>
                  <a:lnTo>
                    <a:pt x="863803" y="1800203"/>
                  </a:lnTo>
                  <a:lnTo>
                    <a:pt x="866790" y="1845548"/>
                  </a:lnTo>
                  <a:lnTo>
                    <a:pt x="869029" y="1890935"/>
                  </a:lnTo>
                  <a:lnTo>
                    <a:pt x="870518" y="1936356"/>
                  </a:lnTo>
                  <a:lnTo>
                    <a:pt x="871258" y="1981800"/>
                  </a:lnTo>
                  <a:lnTo>
                    <a:pt x="871248" y="2027257"/>
                  </a:lnTo>
                  <a:lnTo>
                    <a:pt x="870486" y="2072717"/>
                  </a:lnTo>
                  <a:lnTo>
                    <a:pt x="868973" y="2118170"/>
                  </a:lnTo>
                  <a:lnTo>
                    <a:pt x="866708" y="2163607"/>
                  </a:lnTo>
                  <a:lnTo>
                    <a:pt x="863690" y="2209016"/>
                  </a:lnTo>
                  <a:lnTo>
                    <a:pt x="859920" y="2254389"/>
                  </a:lnTo>
                  <a:lnTo>
                    <a:pt x="855395" y="2299714"/>
                  </a:lnTo>
                  <a:lnTo>
                    <a:pt x="850116" y="2344983"/>
                  </a:lnTo>
                  <a:lnTo>
                    <a:pt x="844082" y="2390184"/>
                  </a:lnTo>
                  <a:lnTo>
                    <a:pt x="837293" y="2435309"/>
                  </a:lnTo>
                  <a:lnTo>
                    <a:pt x="829747" y="2480346"/>
                  </a:lnTo>
                  <a:lnTo>
                    <a:pt x="821445" y="2525286"/>
                  </a:lnTo>
                  <a:lnTo>
                    <a:pt x="812386" y="2570119"/>
                  </a:lnTo>
                  <a:lnTo>
                    <a:pt x="802568" y="2614835"/>
                  </a:lnTo>
                  <a:lnTo>
                    <a:pt x="791993" y="2659424"/>
                  </a:lnTo>
                  <a:lnTo>
                    <a:pt x="780658" y="2703876"/>
                  </a:lnTo>
                  <a:lnTo>
                    <a:pt x="768564" y="2748180"/>
                  </a:lnTo>
                  <a:lnTo>
                    <a:pt x="755710" y="2792328"/>
                  </a:lnTo>
                  <a:lnTo>
                    <a:pt x="742095" y="2836308"/>
                  </a:lnTo>
                  <a:lnTo>
                    <a:pt x="727719" y="2880110"/>
                  </a:lnTo>
                  <a:lnTo>
                    <a:pt x="712581" y="2923726"/>
                  </a:lnTo>
                  <a:lnTo>
                    <a:pt x="696680" y="2967144"/>
                  </a:lnTo>
                  <a:lnTo>
                    <a:pt x="680017" y="3010354"/>
                  </a:lnTo>
                  <a:lnTo>
                    <a:pt x="662590" y="3053348"/>
                  </a:lnTo>
                  <a:lnTo>
                    <a:pt x="644399" y="3096114"/>
                  </a:lnTo>
                  <a:lnTo>
                    <a:pt x="625443" y="3138642"/>
                  </a:lnTo>
                  <a:lnTo>
                    <a:pt x="605722" y="3180923"/>
                  </a:lnTo>
                  <a:lnTo>
                    <a:pt x="585235" y="3222947"/>
                  </a:lnTo>
                  <a:lnTo>
                    <a:pt x="563981" y="3264703"/>
                  </a:lnTo>
                  <a:lnTo>
                    <a:pt x="541961" y="3306182"/>
                  </a:lnTo>
                  <a:lnTo>
                    <a:pt x="519173" y="3347373"/>
                  </a:lnTo>
                  <a:lnTo>
                    <a:pt x="495617" y="3388266"/>
                  </a:lnTo>
                  <a:lnTo>
                    <a:pt x="471292" y="3428852"/>
                  </a:lnTo>
                  <a:lnTo>
                    <a:pt x="446197" y="3469120"/>
                  </a:lnTo>
                  <a:lnTo>
                    <a:pt x="420333" y="3509061"/>
                  </a:lnTo>
                  <a:lnTo>
                    <a:pt x="393698" y="3548664"/>
                  </a:lnTo>
                  <a:lnTo>
                    <a:pt x="366292" y="3587920"/>
                  </a:lnTo>
                  <a:lnTo>
                    <a:pt x="338115" y="3626817"/>
                  </a:lnTo>
                  <a:lnTo>
                    <a:pt x="309165" y="3665347"/>
                  </a:lnTo>
                  <a:lnTo>
                    <a:pt x="279443" y="3703499"/>
                  </a:lnTo>
                  <a:lnTo>
                    <a:pt x="248947" y="3741264"/>
                  </a:lnTo>
                  <a:lnTo>
                    <a:pt x="217677" y="3778631"/>
                  </a:lnTo>
                  <a:lnTo>
                    <a:pt x="248947" y="3741264"/>
                  </a:lnTo>
                  <a:lnTo>
                    <a:pt x="279443" y="3703499"/>
                  </a:lnTo>
                  <a:lnTo>
                    <a:pt x="309165" y="3665347"/>
                  </a:lnTo>
                  <a:lnTo>
                    <a:pt x="338115" y="3626817"/>
                  </a:lnTo>
                  <a:lnTo>
                    <a:pt x="366292" y="3587920"/>
                  </a:lnTo>
                  <a:lnTo>
                    <a:pt x="393698" y="3548664"/>
                  </a:lnTo>
                  <a:lnTo>
                    <a:pt x="420333" y="3509061"/>
                  </a:lnTo>
                  <a:lnTo>
                    <a:pt x="446197" y="3469120"/>
                  </a:lnTo>
                  <a:lnTo>
                    <a:pt x="471292" y="3428852"/>
                  </a:lnTo>
                  <a:lnTo>
                    <a:pt x="495617" y="3388266"/>
                  </a:lnTo>
                  <a:lnTo>
                    <a:pt x="519173" y="3347373"/>
                  </a:lnTo>
                  <a:lnTo>
                    <a:pt x="541961" y="3306182"/>
                  </a:lnTo>
                  <a:lnTo>
                    <a:pt x="563981" y="3264703"/>
                  </a:lnTo>
                  <a:lnTo>
                    <a:pt x="585235" y="3222947"/>
                  </a:lnTo>
                  <a:lnTo>
                    <a:pt x="605722" y="3180923"/>
                  </a:lnTo>
                  <a:lnTo>
                    <a:pt x="625443" y="3138642"/>
                  </a:lnTo>
                  <a:lnTo>
                    <a:pt x="644399" y="3096114"/>
                  </a:lnTo>
                  <a:lnTo>
                    <a:pt x="662590" y="3053348"/>
                  </a:lnTo>
                  <a:lnTo>
                    <a:pt x="680017" y="3010354"/>
                  </a:lnTo>
                  <a:lnTo>
                    <a:pt x="696680" y="2967144"/>
                  </a:lnTo>
                  <a:lnTo>
                    <a:pt x="712581" y="2923726"/>
                  </a:lnTo>
                  <a:lnTo>
                    <a:pt x="727719" y="2880110"/>
                  </a:lnTo>
                  <a:lnTo>
                    <a:pt x="742095" y="2836308"/>
                  </a:lnTo>
                  <a:lnTo>
                    <a:pt x="755710" y="2792328"/>
                  </a:lnTo>
                  <a:lnTo>
                    <a:pt x="768564" y="2748180"/>
                  </a:lnTo>
                  <a:lnTo>
                    <a:pt x="780658" y="2703876"/>
                  </a:lnTo>
                  <a:lnTo>
                    <a:pt x="791993" y="2659424"/>
                  </a:lnTo>
                  <a:lnTo>
                    <a:pt x="802568" y="2614835"/>
                  </a:lnTo>
                  <a:lnTo>
                    <a:pt x="812386" y="2570119"/>
                  </a:lnTo>
                  <a:lnTo>
                    <a:pt x="821445" y="2525286"/>
                  </a:lnTo>
                  <a:lnTo>
                    <a:pt x="829747" y="2480346"/>
                  </a:lnTo>
                  <a:lnTo>
                    <a:pt x="837293" y="2435309"/>
                  </a:lnTo>
                  <a:lnTo>
                    <a:pt x="844082" y="2390184"/>
                  </a:lnTo>
                  <a:lnTo>
                    <a:pt x="850116" y="2344983"/>
                  </a:lnTo>
                  <a:lnTo>
                    <a:pt x="855395" y="2299714"/>
                  </a:lnTo>
                  <a:lnTo>
                    <a:pt x="859920" y="2254389"/>
                  </a:lnTo>
                  <a:lnTo>
                    <a:pt x="863690" y="2209016"/>
                  </a:lnTo>
                  <a:lnTo>
                    <a:pt x="866708" y="2163607"/>
                  </a:lnTo>
                  <a:lnTo>
                    <a:pt x="868973" y="2118170"/>
                  </a:lnTo>
                  <a:lnTo>
                    <a:pt x="870486" y="2072717"/>
                  </a:lnTo>
                  <a:lnTo>
                    <a:pt x="871248" y="2027257"/>
                  </a:lnTo>
                  <a:lnTo>
                    <a:pt x="871258" y="1981800"/>
                  </a:lnTo>
                  <a:lnTo>
                    <a:pt x="870518" y="1936356"/>
                  </a:lnTo>
                  <a:lnTo>
                    <a:pt x="869029" y="1890935"/>
                  </a:lnTo>
                  <a:lnTo>
                    <a:pt x="866790" y="1845548"/>
                  </a:lnTo>
                  <a:lnTo>
                    <a:pt x="863803" y="1800203"/>
                  </a:lnTo>
                  <a:lnTo>
                    <a:pt x="860068" y="1754912"/>
                  </a:lnTo>
                  <a:lnTo>
                    <a:pt x="855585" y="1709685"/>
                  </a:lnTo>
                  <a:lnTo>
                    <a:pt x="850356" y="1664530"/>
                  </a:lnTo>
                  <a:lnTo>
                    <a:pt x="844380" y="1619459"/>
                  </a:lnTo>
                  <a:lnTo>
                    <a:pt x="837658" y="1574481"/>
                  </a:lnTo>
                  <a:lnTo>
                    <a:pt x="830192" y="1529607"/>
                  </a:lnTo>
                  <a:lnTo>
                    <a:pt x="821980" y="1484846"/>
                  </a:lnTo>
                  <a:lnTo>
                    <a:pt x="813025" y="1440208"/>
                  </a:lnTo>
                  <a:lnTo>
                    <a:pt x="803326" y="1395704"/>
                  </a:lnTo>
                  <a:lnTo>
                    <a:pt x="792885" y="1351343"/>
                  </a:lnTo>
                  <a:lnTo>
                    <a:pt x="781701" y="1307136"/>
                  </a:lnTo>
                  <a:lnTo>
                    <a:pt x="769776" y="1263092"/>
                  </a:lnTo>
                  <a:lnTo>
                    <a:pt x="757109" y="1219222"/>
                  </a:lnTo>
                  <a:lnTo>
                    <a:pt x="743702" y="1175535"/>
                  </a:lnTo>
                  <a:lnTo>
                    <a:pt x="729555" y="1132042"/>
                  </a:lnTo>
                  <a:lnTo>
                    <a:pt x="714669" y="1088752"/>
                  </a:lnTo>
                  <a:lnTo>
                    <a:pt x="699043" y="1045676"/>
                  </a:lnTo>
                  <a:lnTo>
                    <a:pt x="682680" y="1002824"/>
                  </a:lnTo>
                  <a:lnTo>
                    <a:pt x="665579" y="960206"/>
                  </a:lnTo>
                  <a:lnTo>
                    <a:pt x="647741" y="917831"/>
                  </a:lnTo>
                  <a:lnTo>
                    <a:pt x="629166" y="875710"/>
                  </a:lnTo>
                  <a:lnTo>
                    <a:pt x="609855" y="833852"/>
                  </a:lnTo>
                  <a:lnTo>
                    <a:pt x="589810" y="792268"/>
                  </a:lnTo>
                  <a:lnTo>
                    <a:pt x="569029" y="750968"/>
                  </a:lnTo>
                  <a:lnTo>
                    <a:pt x="547514" y="709962"/>
                  </a:lnTo>
                  <a:lnTo>
                    <a:pt x="525265" y="669260"/>
                  </a:lnTo>
                  <a:lnTo>
                    <a:pt x="502284" y="628872"/>
                  </a:lnTo>
                  <a:lnTo>
                    <a:pt x="478570" y="588807"/>
                  </a:lnTo>
                  <a:lnTo>
                    <a:pt x="454124" y="549076"/>
                  </a:lnTo>
                  <a:lnTo>
                    <a:pt x="428947" y="509690"/>
                  </a:lnTo>
                  <a:lnTo>
                    <a:pt x="403039" y="470657"/>
                  </a:lnTo>
                  <a:lnTo>
                    <a:pt x="376400" y="431988"/>
                  </a:lnTo>
                  <a:lnTo>
                    <a:pt x="349033" y="393693"/>
                  </a:lnTo>
                  <a:lnTo>
                    <a:pt x="320936" y="355782"/>
                  </a:lnTo>
                  <a:lnTo>
                    <a:pt x="292111" y="318265"/>
                  </a:lnTo>
                  <a:lnTo>
                    <a:pt x="262558" y="281153"/>
                  </a:lnTo>
                  <a:lnTo>
                    <a:pt x="232277" y="244454"/>
                  </a:lnTo>
                  <a:lnTo>
                    <a:pt x="201270" y="208179"/>
                  </a:lnTo>
                  <a:lnTo>
                    <a:pt x="169537" y="172339"/>
                  </a:lnTo>
                  <a:lnTo>
                    <a:pt x="137078" y="136943"/>
                  </a:lnTo>
                  <a:lnTo>
                    <a:pt x="103895" y="102001"/>
                  </a:lnTo>
                  <a:lnTo>
                    <a:pt x="69987" y="67523"/>
                  </a:lnTo>
                  <a:lnTo>
                    <a:pt x="35355" y="33519"/>
                  </a:lnTo>
                  <a:lnTo>
                    <a:pt x="0" y="0"/>
                  </a:lnTo>
                  <a:close/>
                </a:path>
              </a:pathLst>
            </a:custGeom>
            <a:ln w="6096">
              <a:solidFill>
                <a:srgbClr val="467AA9"/>
              </a:solidFill>
            </a:ln>
          </p:spPr>
          <p:txBody>
            <a:bodyPr wrap="square" lIns="0" tIns="0" rIns="0" bIns="0" rtlCol="0"/>
            <a:lstStyle/>
            <a:p>
              <a:endParaRPr/>
            </a:p>
          </p:txBody>
        </p:sp>
        <p:pic>
          <p:nvPicPr>
            <p:cNvPr id="8" name="object 8"/>
            <p:cNvPicPr/>
            <p:nvPr/>
          </p:nvPicPr>
          <p:blipFill>
            <a:blip r:embed="rId4" cstate="print"/>
            <a:stretch>
              <a:fillRect/>
            </a:stretch>
          </p:blipFill>
          <p:spPr>
            <a:xfrm>
              <a:off x="3557015" y="2057399"/>
              <a:ext cx="5708903" cy="813815"/>
            </a:xfrm>
            <a:prstGeom prst="rect">
              <a:avLst/>
            </a:prstGeom>
          </p:spPr>
        </p:pic>
      </p:grpSp>
      <p:sp>
        <p:nvSpPr>
          <p:cNvPr id="9" name="object 9"/>
          <p:cNvSpPr txBox="1"/>
          <p:nvPr/>
        </p:nvSpPr>
        <p:spPr>
          <a:xfrm>
            <a:off x="4189603" y="2244674"/>
            <a:ext cx="1863089" cy="391795"/>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FFFFF"/>
                </a:solidFill>
                <a:latin typeface="Noto Sans SC"/>
                <a:cs typeface="Noto Sans SC"/>
              </a:rPr>
              <a:t>分组密码概述</a:t>
            </a:r>
            <a:endParaRPr sz="2400">
              <a:latin typeface="Noto Sans SC"/>
              <a:cs typeface="Noto Sans SC"/>
            </a:endParaRPr>
          </a:p>
        </p:txBody>
      </p:sp>
      <p:grpSp>
        <p:nvGrpSpPr>
          <p:cNvPr id="10" name="object 10"/>
          <p:cNvGrpSpPr/>
          <p:nvPr/>
        </p:nvGrpSpPr>
        <p:grpSpPr>
          <a:xfrm>
            <a:off x="3044825" y="1953641"/>
            <a:ext cx="6172835" cy="2746375"/>
            <a:chOff x="3044825" y="1953641"/>
            <a:chExt cx="6172835" cy="2746375"/>
          </a:xfrm>
        </p:grpSpPr>
        <p:sp>
          <p:nvSpPr>
            <p:cNvPr id="11" name="object 11"/>
            <p:cNvSpPr/>
            <p:nvPr/>
          </p:nvSpPr>
          <p:spPr>
            <a:xfrm>
              <a:off x="3048000" y="1956816"/>
              <a:ext cx="1015365" cy="1015365"/>
            </a:xfrm>
            <a:custGeom>
              <a:avLst/>
              <a:gdLst/>
              <a:ahLst/>
              <a:cxnLst/>
              <a:rect l="l" t="t" r="r" b="b"/>
              <a:pathLst>
                <a:path w="1015364" h="1015364">
                  <a:moveTo>
                    <a:pt x="507491" y="0"/>
                  </a:moveTo>
                  <a:lnTo>
                    <a:pt x="458615" y="2323"/>
                  </a:lnTo>
                  <a:lnTo>
                    <a:pt x="411054" y="9150"/>
                  </a:lnTo>
                  <a:lnTo>
                    <a:pt x="365020" y="20269"/>
                  </a:lnTo>
                  <a:lnTo>
                    <a:pt x="320726" y="35467"/>
                  </a:lnTo>
                  <a:lnTo>
                    <a:pt x="278384" y="54532"/>
                  </a:lnTo>
                  <a:lnTo>
                    <a:pt x="238208" y="77251"/>
                  </a:lnTo>
                  <a:lnTo>
                    <a:pt x="200410" y="103410"/>
                  </a:lnTo>
                  <a:lnTo>
                    <a:pt x="165203" y="132799"/>
                  </a:lnTo>
                  <a:lnTo>
                    <a:pt x="132799" y="165203"/>
                  </a:lnTo>
                  <a:lnTo>
                    <a:pt x="103410" y="200410"/>
                  </a:lnTo>
                  <a:lnTo>
                    <a:pt x="77251" y="238208"/>
                  </a:lnTo>
                  <a:lnTo>
                    <a:pt x="54532" y="278384"/>
                  </a:lnTo>
                  <a:lnTo>
                    <a:pt x="35467" y="320726"/>
                  </a:lnTo>
                  <a:lnTo>
                    <a:pt x="20269" y="365020"/>
                  </a:lnTo>
                  <a:lnTo>
                    <a:pt x="9150" y="411054"/>
                  </a:lnTo>
                  <a:lnTo>
                    <a:pt x="2323" y="458615"/>
                  </a:lnTo>
                  <a:lnTo>
                    <a:pt x="0" y="507492"/>
                  </a:lnTo>
                  <a:lnTo>
                    <a:pt x="2323" y="556368"/>
                  </a:lnTo>
                  <a:lnTo>
                    <a:pt x="9150" y="603929"/>
                  </a:lnTo>
                  <a:lnTo>
                    <a:pt x="20269" y="649963"/>
                  </a:lnTo>
                  <a:lnTo>
                    <a:pt x="35467" y="694257"/>
                  </a:lnTo>
                  <a:lnTo>
                    <a:pt x="54532" y="736599"/>
                  </a:lnTo>
                  <a:lnTo>
                    <a:pt x="77251" y="776775"/>
                  </a:lnTo>
                  <a:lnTo>
                    <a:pt x="103410" y="814573"/>
                  </a:lnTo>
                  <a:lnTo>
                    <a:pt x="132799" y="849780"/>
                  </a:lnTo>
                  <a:lnTo>
                    <a:pt x="165203" y="882184"/>
                  </a:lnTo>
                  <a:lnTo>
                    <a:pt x="200410" y="911573"/>
                  </a:lnTo>
                  <a:lnTo>
                    <a:pt x="238208" y="937732"/>
                  </a:lnTo>
                  <a:lnTo>
                    <a:pt x="278384" y="960451"/>
                  </a:lnTo>
                  <a:lnTo>
                    <a:pt x="320726" y="979516"/>
                  </a:lnTo>
                  <a:lnTo>
                    <a:pt x="365020" y="994714"/>
                  </a:lnTo>
                  <a:lnTo>
                    <a:pt x="411054" y="1005833"/>
                  </a:lnTo>
                  <a:lnTo>
                    <a:pt x="458615" y="1012660"/>
                  </a:lnTo>
                  <a:lnTo>
                    <a:pt x="507491" y="1014984"/>
                  </a:lnTo>
                  <a:lnTo>
                    <a:pt x="556368" y="1012660"/>
                  </a:lnTo>
                  <a:lnTo>
                    <a:pt x="603929" y="1005833"/>
                  </a:lnTo>
                  <a:lnTo>
                    <a:pt x="649963" y="994714"/>
                  </a:lnTo>
                  <a:lnTo>
                    <a:pt x="694257" y="979516"/>
                  </a:lnTo>
                  <a:lnTo>
                    <a:pt x="736599" y="960451"/>
                  </a:lnTo>
                  <a:lnTo>
                    <a:pt x="776775" y="937732"/>
                  </a:lnTo>
                  <a:lnTo>
                    <a:pt x="814573" y="911573"/>
                  </a:lnTo>
                  <a:lnTo>
                    <a:pt x="849780" y="882184"/>
                  </a:lnTo>
                  <a:lnTo>
                    <a:pt x="882184" y="849780"/>
                  </a:lnTo>
                  <a:lnTo>
                    <a:pt x="911573" y="814573"/>
                  </a:lnTo>
                  <a:lnTo>
                    <a:pt x="937732" y="776775"/>
                  </a:lnTo>
                  <a:lnTo>
                    <a:pt x="960451" y="736599"/>
                  </a:lnTo>
                  <a:lnTo>
                    <a:pt x="979516" y="694257"/>
                  </a:lnTo>
                  <a:lnTo>
                    <a:pt x="994714" y="649963"/>
                  </a:lnTo>
                  <a:lnTo>
                    <a:pt x="1005833" y="603929"/>
                  </a:lnTo>
                  <a:lnTo>
                    <a:pt x="1012660" y="556368"/>
                  </a:lnTo>
                  <a:lnTo>
                    <a:pt x="1014984" y="507492"/>
                  </a:lnTo>
                  <a:lnTo>
                    <a:pt x="1012660" y="458615"/>
                  </a:lnTo>
                  <a:lnTo>
                    <a:pt x="1005833" y="411054"/>
                  </a:lnTo>
                  <a:lnTo>
                    <a:pt x="994714" y="365020"/>
                  </a:lnTo>
                  <a:lnTo>
                    <a:pt x="979516" y="320726"/>
                  </a:lnTo>
                  <a:lnTo>
                    <a:pt x="960451" y="278384"/>
                  </a:lnTo>
                  <a:lnTo>
                    <a:pt x="937732" y="238208"/>
                  </a:lnTo>
                  <a:lnTo>
                    <a:pt x="911573" y="200410"/>
                  </a:lnTo>
                  <a:lnTo>
                    <a:pt x="882184" y="165203"/>
                  </a:lnTo>
                  <a:lnTo>
                    <a:pt x="849780" y="132799"/>
                  </a:lnTo>
                  <a:lnTo>
                    <a:pt x="814573" y="103410"/>
                  </a:lnTo>
                  <a:lnTo>
                    <a:pt x="776775" y="77251"/>
                  </a:lnTo>
                  <a:lnTo>
                    <a:pt x="736599" y="54532"/>
                  </a:lnTo>
                  <a:lnTo>
                    <a:pt x="694257" y="35467"/>
                  </a:lnTo>
                  <a:lnTo>
                    <a:pt x="649963" y="20269"/>
                  </a:lnTo>
                  <a:lnTo>
                    <a:pt x="603929" y="9150"/>
                  </a:lnTo>
                  <a:lnTo>
                    <a:pt x="556368" y="2323"/>
                  </a:lnTo>
                  <a:lnTo>
                    <a:pt x="507491" y="0"/>
                  </a:lnTo>
                  <a:close/>
                </a:path>
              </a:pathLst>
            </a:custGeom>
            <a:solidFill>
              <a:srgbClr val="FFFFFF"/>
            </a:solidFill>
          </p:spPr>
          <p:txBody>
            <a:bodyPr wrap="square" lIns="0" tIns="0" rIns="0" bIns="0" rtlCol="0"/>
            <a:lstStyle/>
            <a:p>
              <a:endParaRPr/>
            </a:p>
          </p:txBody>
        </p:sp>
        <p:sp>
          <p:nvSpPr>
            <p:cNvPr id="12" name="object 12"/>
            <p:cNvSpPr/>
            <p:nvPr/>
          </p:nvSpPr>
          <p:spPr>
            <a:xfrm>
              <a:off x="3048000" y="1956816"/>
              <a:ext cx="1015365" cy="1015365"/>
            </a:xfrm>
            <a:custGeom>
              <a:avLst/>
              <a:gdLst/>
              <a:ahLst/>
              <a:cxnLst/>
              <a:rect l="l" t="t" r="r" b="b"/>
              <a:pathLst>
                <a:path w="1015364" h="1015364">
                  <a:moveTo>
                    <a:pt x="0" y="507492"/>
                  </a:moveTo>
                  <a:lnTo>
                    <a:pt x="2323" y="458615"/>
                  </a:lnTo>
                  <a:lnTo>
                    <a:pt x="9150" y="411054"/>
                  </a:lnTo>
                  <a:lnTo>
                    <a:pt x="20269" y="365020"/>
                  </a:lnTo>
                  <a:lnTo>
                    <a:pt x="35467" y="320726"/>
                  </a:lnTo>
                  <a:lnTo>
                    <a:pt x="54532" y="278384"/>
                  </a:lnTo>
                  <a:lnTo>
                    <a:pt x="77251" y="238208"/>
                  </a:lnTo>
                  <a:lnTo>
                    <a:pt x="103410" y="200410"/>
                  </a:lnTo>
                  <a:lnTo>
                    <a:pt x="132799" y="165203"/>
                  </a:lnTo>
                  <a:lnTo>
                    <a:pt x="165203" y="132799"/>
                  </a:lnTo>
                  <a:lnTo>
                    <a:pt x="200410" y="103410"/>
                  </a:lnTo>
                  <a:lnTo>
                    <a:pt x="238208" y="77251"/>
                  </a:lnTo>
                  <a:lnTo>
                    <a:pt x="278384" y="54532"/>
                  </a:lnTo>
                  <a:lnTo>
                    <a:pt x="320726" y="35467"/>
                  </a:lnTo>
                  <a:lnTo>
                    <a:pt x="365020" y="20269"/>
                  </a:lnTo>
                  <a:lnTo>
                    <a:pt x="411054" y="9150"/>
                  </a:lnTo>
                  <a:lnTo>
                    <a:pt x="458615" y="2323"/>
                  </a:lnTo>
                  <a:lnTo>
                    <a:pt x="507491" y="0"/>
                  </a:lnTo>
                  <a:lnTo>
                    <a:pt x="556368" y="2323"/>
                  </a:lnTo>
                  <a:lnTo>
                    <a:pt x="603929" y="9150"/>
                  </a:lnTo>
                  <a:lnTo>
                    <a:pt x="649963" y="20269"/>
                  </a:lnTo>
                  <a:lnTo>
                    <a:pt x="694257" y="35467"/>
                  </a:lnTo>
                  <a:lnTo>
                    <a:pt x="736599" y="54532"/>
                  </a:lnTo>
                  <a:lnTo>
                    <a:pt x="776775" y="77251"/>
                  </a:lnTo>
                  <a:lnTo>
                    <a:pt x="814573" y="103410"/>
                  </a:lnTo>
                  <a:lnTo>
                    <a:pt x="849780" y="132799"/>
                  </a:lnTo>
                  <a:lnTo>
                    <a:pt x="882184" y="165203"/>
                  </a:lnTo>
                  <a:lnTo>
                    <a:pt x="911573" y="200410"/>
                  </a:lnTo>
                  <a:lnTo>
                    <a:pt x="937732" y="238208"/>
                  </a:lnTo>
                  <a:lnTo>
                    <a:pt x="960451" y="278384"/>
                  </a:lnTo>
                  <a:lnTo>
                    <a:pt x="979516" y="320726"/>
                  </a:lnTo>
                  <a:lnTo>
                    <a:pt x="994714" y="365020"/>
                  </a:lnTo>
                  <a:lnTo>
                    <a:pt x="1005833" y="411054"/>
                  </a:lnTo>
                  <a:lnTo>
                    <a:pt x="1012660" y="458615"/>
                  </a:lnTo>
                  <a:lnTo>
                    <a:pt x="1014984" y="507492"/>
                  </a:lnTo>
                  <a:lnTo>
                    <a:pt x="1012660" y="556368"/>
                  </a:lnTo>
                  <a:lnTo>
                    <a:pt x="1005833" y="603929"/>
                  </a:lnTo>
                  <a:lnTo>
                    <a:pt x="994714" y="649963"/>
                  </a:lnTo>
                  <a:lnTo>
                    <a:pt x="979516" y="694257"/>
                  </a:lnTo>
                  <a:lnTo>
                    <a:pt x="960451" y="736599"/>
                  </a:lnTo>
                  <a:lnTo>
                    <a:pt x="937732" y="776775"/>
                  </a:lnTo>
                  <a:lnTo>
                    <a:pt x="911573" y="814573"/>
                  </a:lnTo>
                  <a:lnTo>
                    <a:pt x="882184" y="849780"/>
                  </a:lnTo>
                  <a:lnTo>
                    <a:pt x="849780" y="882184"/>
                  </a:lnTo>
                  <a:lnTo>
                    <a:pt x="814573" y="911573"/>
                  </a:lnTo>
                  <a:lnTo>
                    <a:pt x="776775" y="937732"/>
                  </a:lnTo>
                  <a:lnTo>
                    <a:pt x="736599" y="960451"/>
                  </a:lnTo>
                  <a:lnTo>
                    <a:pt x="694257" y="979516"/>
                  </a:lnTo>
                  <a:lnTo>
                    <a:pt x="649963" y="994714"/>
                  </a:lnTo>
                  <a:lnTo>
                    <a:pt x="603929" y="1005833"/>
                  </a:lnTo>
                  <a:lnTo>
                    <a:pt x="556368" y="1012660"/>
                  </a:lnTo>
                  <a:lnTo>
                    <a:pt x="507491" y="1014984"/>
                  </a:lnTo>
                  <a:lnTo>
                    <a:pt x="458615" y="1012660"/>
                  </a:lnTo>
                  <a:lnTo>
                    <a:pt x="411054" y="1005833"/>
                  </a:lnTo>
                  <a:lnTo>
                    <a:pt x="365020" y="994714"/>
                  </a:lnTo>
                  <a:lnTo>
                    <a:pt x="320726" y="979516"/>
                  </a:lnTo>
                  <a:lnTo>
                    <a:pt x="278384" y="960451"/>
                  </a:lnTo>
                  <a:lnTo>
                    <a:pt x="238208" y="937732"/>
                  </a:lnTo>
                  <a:lnTo>
                    <a:pt x="200410" y="911573"/>
                  </a:lnTo>
                  <a:lnTo>
                    <a:pt x="165203" y="882184"/>
                  </a:lnTo>
                  <a:lnTo>
                    <a:pt x="132799" y="849780"/>
                  </a:lnTo>
                  <a:lnTo>
                    <a:pt x="103410" y="814573"/>
                  </a:lnTo>
                  <a:lnTo>
                    <a:pt x="77251" y="776775"/>
                  </a:lnTo>
                  <a:lnTo>
                    <a:pt x="54532" y="736599"/>
                  </a:lnTo>
                  <a:lnTo>
                    <a:pt x="35467" y="694257"/>
                  </a:lnTo>
                  <a:lnTo>
                    <a:pt x="20269" y="649963"/>
                  </a:lnTo>
                  <a:lnTo>
                    <a:pt x="9150" y="603929"/>
                  </a:lnTo>
                  <a:lnTo>
                    <a:pt x="2323" y="556368"/>
                  </a:lnTo>
                  <a:lnTo>
                    <a:pt x="0" y="507492"/>
                  </a:lnTo>
                  <a:close/>
                </a:path>
              </a:pathLst>
            </a:custGeom>
            <a:ln w="6096">
              <a:solidFill>
                <a:srgbClr val="5B9BD4"/>
              </a:solidFill>
            </a:ln>
          </p:spPr>
          <p:txBody>
            <a:bodyPr wrap="square" lIns="0" tIns="0" rIns="0" bIns="0" rtlCol="0"/>
            <a:lstStyle/>
            <a:p>
              <a:endParaRPr/>
            </a:p>
          </p:txBody>
        </p:sp>
        <p:pic>
          <p:nvPicPr>
            <p:cNvPr id="13" name="object 13"/>
            <p:cNvPicPr/>
            <p:nvPr/>
          </p:nvPicPr>
          <p:blipFill>
            <a:blip r:embed="rId5" cstate="print"/>
            <a:stretch>
              <a:fillRect/>
            </a:stretch>
          </p:blipFill>
          <p:spPr>
            <a:xfrm>
              <a:off x="3709416" y="3886200"/>
              <a:ext cx="5507736" cy="813816"/>
            </a:xfrm>
            <a:prstGeom prst="rect">
              <a:avLst/>
            </a:prstGeom>
          </p:spPr>
        </p:pic>
      </p:grpSp>
      <p:sp>
        <p:nvSpPr>
          <p:cNvPr id="14" name="object 14"/>
          <p:cNvSpPr txBox="1"/>
          <p:nvPr/>
        </p:nvSpPr>
        <p:spPr>
          <a:xfrm>
            <a:off x="4342003" y="4074667"/>
            <a:ext cx="2782570" cy="3911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rtlCol="0">
            <a:spAutoFit/>
          </a:bodyPr>
          <a:lstStyle/>
          <a:p>
            <a:pPr marL="12700">
              <a:lnSpc>
                <a:spcPct val="100000"/>
              </a:lnSpc>
              <a:spcBef>
                <a:spcPts val="100"/>
              </a:spcBef>
            </a:pPr>
            <a:r>
              <a:rPr sz="2400" b="1" spc="-10" dirty="0">
                <a:solidFill>
                  <a:srgbClr val="FFFFFF"/>
                </a:solidFill>
                <a:latin typeface="Noto Sans SC"/>
                <a:cs typeface="Noto Sans SC"/>
              </a:rPr>
              <a:t>分组密码的设计原则</a:t>
            </a:r>
            <a:endParaRPr sz="2400" dirty="0">
              <a:latin typeface="Noto Sans SC"/>
              <a:cs typeface="Noto Sans SC"/>
            </a:endParaRPr>
          </a:p>
        </p:txBody>
      </p:sp>
      <p:grpSp>
        <p:nvGrpSpPr>
          <p:cNvPr id="15" name="object 15"/>
          <p:cNvGrpSpPr/>
          <p:nvPr/>
        </p:nvGrpSpPr>
        <p:grpSpPr>
          <a:xfrm>
            <a:off x="3197351" y="3782567"/>
            <a:ext cx="1021080" cy="1021080"/>
            <a:chOff x="3197351" y="3782567"/>
            <a:chExt cx="1021080" cy="1021080"/>
          </a:xfrm>
        </p:grpSpPr>
        <p:sp>
          <p:nvSpPr>
            <p:cNvPr id="16" name="object 16"/>
            <p:cNvSpPr/>
            <p:nvPr/>
          </p:nvSpPr>
          <p:spPr>
            <a:xfrm>
              <a:off x="3200399" y="3785615"/>
              <a:ext cx="1015365" cy="1015365"/>
            </a:xfrm>
            <a:custGeom>
              <a:avLst/>
              <a:gdLst/>
              <a:ahLst/>
              <a:cxnLst/>
              <a:rect l="l" t="t" r="r" b="b"/>
              <a:pathLst>
                <a:path w="1015364" h="1015364">
                  <a:moveTo>
                    <a:pt x="507491" y="0"/>
                  </a:moveTo>
                  <a:lnTo>
                    <a:pt x="458615" y="2323"/>
                  </a:lnTo>
                  <a:lnTo>
                    <a:pt x="411054" y="9150"/>
                  </a:lnTo>
                  <a:lnTo>
                    <a:pt x="365020" y="20269"/>
                  </a:lnTo>
                  <a:lnTo>
                    <a:pt x="320726" y="35467"/>
                  </a:lnTo>
                  <a:lnTo>
                    <a:pt x="278384" y="54532"/>
                  </a:lnTo>
                  <a:lnTo>
                    <a:pt x="238208" y="77251"/>
                  </a:lnTo>
                  <a:lnTo>
                    <a:pt x="200410" y="103410"/>
                  </a:lnTo>
                  <a:lnTo>
                    <a:pt x="165203" y="132799"/>
                  </a:lnTo>
                  <a:lnTo>
                    <a:pt x="132799" y="165203"/>
                  </a:lnTo>
                  <a:lnTo>
                    <a:pt x="103410" y="200410"/>
                  </a:lnTo>
                  <a:lnTo>
                    <a:pt x="77251" y="238208"/>
                  </a:lnTo>
                  <a:lnTo>
                    <a:pt x="54532" y="278384"/>
                  </a:lnTo>
                  <a:lnTo>
                    <a:pt x="35467" y="320726"/>
                  </a:lnTo>
                  <a:lnTo>
                    <a:pt x="20269" y="365020"/>
                  </a:lnTo>
                  <a:lnTo>
                    <a:pt x="9150" y="411054"/>
                  </a:lnTo>
                  <a:lnTo>
                    <a:pt x="2323" y="458615"/>
                  </a:lnTo>
                  <a:lnTo>
                    <a:pt x="0" y="507491"/>
                  </a:lnTo>
                  <a:lnTo>
                    <a:pt x="2323" y="556368"/>
                  </a:lnTo>
                  <a:lnTo>
                    <a:pt x="9150" y="603929"/>
                  </a:lnTo>
                  <a:lnTo>
                    <a:pt x="20269" y="649963"/>
                  </a:lnTo>
                  <a:lnTo>
                    <a:pt x="35467" y="694257"/>
                  </a:lnTo>
                  <a:lnTo>
                    <a:pt x="54532" y="736599"/>
                  </a:lnTo>
                  <a:lnTo>
                    <a:pt x="77251" y="776775"/>
                  </a:lnTo>
                  <a:lnTo>
                    <a:pt x="103410" y="814573"/>
                  </a:lnTo>
                  <a:lnTo>
                    <a:pt x="132799" y="849780"/>
                  </a:lnTo>
                  <a:lnTo>
                    <a:pt x="165203" y="882184"/>
                  </a:lnTo>
                  <a:lnTo>
                    <a:pt x="200410" y="911573"/>
                  </a:lnTo>
                  <a:lnTo>
                    <a:pt x="238208" y="937732"/>
                  </a:lnTo>
                  <a:lnTo>
                    <a:pt x="278384" y="960451"/>
                  </a:lnTo>
                  <a:lnTo>
                    <a:pt x="320726" y="979516"/>
                  </a:lnTo>
                  <a:lnTo>
                    <a:pt x="365020" y="994714"/>
                  </a:lnTo>
                  <a:lnTo>
                    <a:pt x="411054" y="1005833"/>
                  </a:lnTo>
                  <a:lnTo>
                    <a:pt x="458615" y="1012660"/>
                  </a:lnTo>
                  <a:lnTo>
                    <a:pt x="507491" y="1014983"/>
                  </a:lnTo>
                  <a:lnTo>
                    <a:pt x="556368" y="1012660"/>
                  </a:lnTo>
                  <a:lnTo>
                    <a:pt x="603929" y="1005833"/>
                  </a:lnTo>
                  <a:lnTo>
                    <a:pt x="649963" y="994714"/>
                  </a:lnTo>
                  <a:lnTo>
                    <a:pt x="694257" y="979516"/>
                  </a:lnTo>
                  <a:lnTo>
                    <a:pt x="736599" y="960451"/>
                  </a:lnTo>
                  <a:lnTo>
                    <a:pt x="776775" y="937732"/>
                  </a:lnTo>
                  <a:lnTo>
                    <a:pt x="814573" y="911573"/>
                  </a:lnTo>
                  <a:lnTo>
                    <a:pt x="849780" y="882184"/>
                  </a:lnTo>
                  <a:lnTo>
                    <a:pt x="882184" y="849780"/>
                  </a:lnTo>
                  <a:lnTo>
                    <a:pt x="911573" y="814573"/>
                  </a:lnTo>
                  <a:lnTo>
                    <a:pt x="937732" y="776775"/>
                  </a:lnTo>
                  <a:lnTo>
                    <a:pt x="960451" y="736599"/>
                  </a:lnTo>
                  <a:lnTo>
                    <a:pt x="979516" y="694257"/>
                  </a:lnTo>
                  <a:lnTo>
                    <a:pt x="994714" y="649963"/>
                  </a:lnTo>
                  <a:lnTo>
                    <a:pt x="1005833" y="603929"/>
                  </a:lnTo>
                  <a:lnTo>
                    <a:pt x="1012660" y="556368"/>
                  </a:lnTo>
                  <a:lnTo>
                    <a:pt x="1014984" y="507491"/>
                  </a:lnTo>
                  <a:lnTo>
                    <a:pt x="1012660" y="458615"/>
                  </a:lnTo>
                  <a:lnTo>
                    <a:pt x="1005833" y="411054"/>
                  </a:lnTo>
                  <a:lnTo>
                    <a:pt x="994714" y="365020"/>
                  </a:lnTo>
                  <a:lnTo>
                    <a:pt x="979516" y="320726"/>
                  </a:lnTo>
                  <a:lnTo>
                    <a:pt x="960451" y="278384"/>
                  </a:lnTo>
                  <a:lnTo>
                    <a:pt x="937732" y="238208"/>
                  </a:lnTo>
                  <a:lnTo>
                    <a:pt x="911573" y="200410"/>
                  </a:lnTo>
                  <a:lnTo>
                    <a:pt x="882184" y="165203"/>
                  </a:lnTo>
                  <a:lnTo>
                    <a:pt x="849780" y="132799"/>
                  </a:lnTo>
                  <a:lnTo>
                    <a:pt x="814573" y="103410"/>
                  </a:lnTo>
                  <a:lnTo>
                    <a:pt x="776775" y="77251"/>
                  </a:lnTo>
                  <a:lnTo>
                    <a:pt x="736599" y="54532"/>
                  </a:lnTo>
                  <a:lnTo>
                    <a:pt x="694257" y="35467"/>
                  </a:lnTo>
                  <a:lnTo>
                    <a:pt x="649963" y="20269"/>
                  </a:lnTo>
                  <a:lnTo>
                    <a:pt x="603929" y="9150"/>
                  </a:lnTo>
                  <a:lnTo>
                    <a:pt x="556368" y="2323"/>
                  </a:lnTo>
                  <a:lnTo>
                    <a:pt x="507491" y="0"/>
                  </a:lnTo>
                  <a:close/>
                </a:path>
              </a:pathLst>
            </a:custGeom>
            <a:solidFill>
              <a:srgbClr val="FFFFFF"/>
            </a:solidFill>
          </p:spPr>
          <p:txBody>
            <a:bodyPr wrap="square" lIns="0" tIns="0" rIns="0" bIns="0" rtlCol="0"/>
            <a:lstStyle/>
            <a:p>
              <a:endParaRPr/>
            </a:p>
          </p:txBody>
        </p:sp>
        <p:sp>
          <p:nvSpPr>
            <p:cNvPr id="17" name="object 17"/>
            <p:cNvSpPr/>
            <p:nvPr/>
          </p:nvSpPr>
          <p:spPr>
            <a:xfrm>
              <a:off x="3200399" y="3785615"/>
              <a:ext cx="1015365" cy="1015365"/>
            </a:xfrm>
            <a:custGeom>
              <a:avLst/>
              <a:gdLst/>
              <a:ahLst/>
              <a:cxnLst/>
              <a:rect l="l" t="t" r="r" b="b"/>
              <a:pathLst>
                <a:path w="1015364" h="1015364">
                  <a:moveTo>
                    <a:pt x="0" y="507491"/>
                  </a:moveTo>
                  <a:lnTo>
                    <a:pt x="2323" y="458615"/>
                  </a:lnTo>
                  <a:lnTo>
                    <a:pt x="9150" y="411054"/>
                  </a:lnTo>
                  <a:lnTo>
                    <a:pt x="20269" y="365020"/>
                  </a:lnTo>
                  <a:lnTo>
                    <a:pt x="35467" y="320726"/>
                  </a:lnTo>
                  <a:lnTo>
                    <a:pt x="54532" y="278384"/>
                  </a:lnTo>
                  <a:lnTo>
                    <a:pt x="77251" y="238208"/>
                  </a:lnTo>
                  <a:lnTo>
                    <a:pt x="103410" y="200410"/>
                  </a:lnTo>
                  <a:lnTo>
                    <a:pt x="132799" y="165203"/>
                  </a:lnTo>
                  <a:lnTo>
                    <a:pt x="165203" y="132799"/>
                  </a:lnTo>
                  <a:lnTo>
                    <a:pt x="200410" y="103410"/>
                  </a:lnTo>
                  <a:lnTo>
                    <a:pt x="238208" y="77251"/>
                  </a:lnTo>
                  <a:lnTo>
                    <a:pt x="278384" y="54532"/>
                  </a:lnTo>
                  <a:lnTo>
                    <a:pt x="320726" y="35467"/>
                  </a:lnTo>
                  <a:lnTo>
                    <a:pt x="365020" y="20269"/>
                  </a:lnTo>
                  <a:lnTo>
                    <a:pt x="411054" y="9150"/>
                  </a:lnTo>
                  <a:lnTo>
                    <a:pt x="458615" y="2323"/>
                  </a:lnTo>
                  <a:lnTo>
                    <a:pt x="507491" y="0"/>
                  </a:lnTo>
                  <a:lnTo>
                    <a:pt x="556368" y="2323"/>
                  </a:lnTo>
                  <a:lnTo>
                    <a:pt x="603929" y="9150"/>
                  </a:lnTo>
                  <a:lnTo>
                    <a:pt x="649963" y="20269"/>
                  </a:lnTo>
                  <a:lnTo>
                    <a:pt x="694257" y="35467"/>
                  </a:lnTo>
                  <a:lnTo>
                    <a:pt x="736599" y="54532"/>
                  </a:lnTo>
                  <a:lnTo>
                    <a:pt x="776775" y="77251"/>
                  </a:lnTo>
                  <a:lnTo>
                    <a:pt x="814573" y="103410"/>
                  </a:lnTo>
                  <a:lnTo>
                    <a:pt x="849780" y="132799"/>
                  </a:lnTo>
                  <a:lnTo>
                    <a:pt x="882184" y="165203"/>
                  </a:lnTo>
                  <a:lnTo>
                    <a:pt x="911573" y="200410"/>
                  </a:lnTo>
                  <a:lnTo>
                    <a:pt x="937732" y="238208"/>
                  </a:lnTo>
                  <a:lnTo>
                    <a:pt x="960451" y="278384"/>
                  </a:lnTo>
                  <a:lnTo>
                    <a:pt x="979516" y="320726"/>
                  </a:lnTo>
                  <a:lnTo>
                    <a:pt x="994714" y="365020"/>
                  </a:lnTo>
                  <a:lnTo>
                    <a:pt x="1005833" y="411054"/>
                  </a:lnTo>
                  <a:lnTo>
                    <a:pt x="1012660" y="458615"/>
                  </a:lnTo>
                  <a:lnTo>
                    <a:pt x="1014984" y="507491"/>
                  </a:lnTo>
                  <a:lnTo>
                    <a:pt x="1012660" y="556368"/>
                  </a:lnTo>
                  <a:lnTo>
                    <a:pt x="1005833" y="603929"/>
                  </a:lnTo>
                  <a:lnTo>
                    <a:pt x="994714" y="649963"/>
                  </a:lnTo>
                  <a:lnTo>
                    <a:pt x="979516" y="694257"/>
                  </a:lnTo>
                  <a:lnTo>
                    <a:pt x="960451" y="736599"/>
                  </a:lnTo>
                  <a:lnTo>
                    <a:pt x="937732" y="776775"/>
                  </a:lnTo>
                  <a:lnTo>
                    <a:pt x="911573" y="814573"/>
                  </a:lnTo>
                  <a:lnTo>
                    <a:pt x="882184" y="849780"/>
                  </a:lnTo>
                  <a:lnTo>
                    <a:pt x="849780" y="882184"/>
                  </a:lnTo>
                  <a:lnTo>
                    <a:pt x="814573" y="911573"/>
                  </a:lnTo>
                  <a:lnTo>
                    <a:pt x="776775" y="937732"/>
                  </a:lnTo>
                  <a:lnTo>
                    <a:pt x="736599" y="960451"/>
                  </a:lnTo>
                  <a:lnTo>
                    <a:pt x="694257" y="979516"/>
                  </a:lnTo>
                  <a:lnTo>
                    <a:pt x="649963" y="994714"/>
                  </a:lnTo>
                  <a:lnTo>
                    <a:pt x="603929" y="1005833"/>
                  </a:lnTo>
                  <a:lnTo>
                    <a:pt x="556368" y="1012660"/>
                  </a:lnTo>
                  <a:lnTo>
                    <a:pt x="507491" y="1014983"/>
                  </a:lnTo>
                  <a:lnTo>
                    <a:pt x="458615" y="1012660"/>
                  </a:lnTo>
                  <a:lnTo>
                    <a:pt x="411054" y="1005833"/>
                  </a:lnTo>
                  <a:lnTo>
                    <a:pt x="365020" y="994714"/>
                  </a:lnTo>
                  <a:lnTo>
                    <a:pt x="320726" y="979516"/>
                  </a:lnTo>
                  <a:lnTo>
                    <a:pt x="278384" y="960451"/>
                  </a:lnTo>
                  <a:lnTo>
                    <a:pt x="238208" y="937732"/>
                  </a:lnTo>
                  <a:lnTo>
                    <a:pt x="200410" y="911573"/>
                  </a:lnTo>
                  <a:lnTo>
                    <a:pt x="165203" y="882184"/>
                  </a:lnTo>
                  <a:lnTo>
                    <a:pt x="132799" y="849780"/>
                  </a:lnTo>
                  <a:lnTo>
                    <a:pt x="103410" y="814573"/>
                  </a:lnTo>
                  <a:lnTo>
                    <a:pt x="77251" y="776775"/>
                  </a:lnTo>
                  <a:lnTo>
                    <a:pt x="54532" y="736599"/>
                  </a:lnTo>
                  <a:lnTo>
                    <a:pt x="35467" y="694257"/>
                  </a:lnTo>
                  <a:lnTo>
                    <a:pt x="20269" y="649963"/>
                  </a:lnTo>
                  <a:lnTo>
                    <a:pt x="9150" y="603929"/>
                  </a:lnTo>
                  <a:lnTo>
                    <a:pt x="2323" y="556368"/>
                  </a:lnTo>
                  <a:lnTo>
                    <a:pt x="0" y="507491"/>
                  </a:lnTo>
                  <a:close/>
                </a:path>
              </a:pathLst>
            </a:custGeom>
            <a:ln w="6095">
              <a:solidFill>
                <a:srgbClr val="5B9BD4"/>
              </a:solidFill>
            </a:ln>
          </p:spPr>
          <p:txBody>
            <a:bodyPr wrap="square" lIns="0" tIns="0" rIns="0" bIns="0" rtlCol="0"/>
            <a:lstStyle/>
            <a:p>
              <a:endParaRPr/>
            </a:p>
          </p:txBody>
        </p:sp>
      </p:grpSp>
      <p:sp>
        <p:nvSpPr>
          <p:cNvPr id="18" name="object 18"/>
          <p:cNvSpPr/>
          <p:nvPr/>
        </p:nvSpPr>
        <p:spPr>
          <a:xfrm>
            <a:off x="696468" y="6252971"/>
            <a:ext cx="10779125" cy="0"/>
          </a:xfrm>
          <a:custGeom>
            <a:avLst/>
            <a:gdLst/>
            <a:ahLst/>
            <a:cxnLst/>
            <a:rect l="l" t="t" r="r" b="b"/>
            <a:pathLst>
              <a:path w="10779125">
                <a:moveTo>
                  <a:pt x="0" y="0"/>
                </a:moveTo>
                <a:lnTo>
                  <a:pt x="10779125" y="0"/>
                </a:lnTo>
              </a:path>
            </a:pathLst>
          </a:custGeom>
          <a:ln w="27432">
            <a:solidFill>
              <a:srgbClr val="5B9BD4"/>
            </a:solidFill>
          </a:ln>
        </p:spPr>
        <p:txBody>
          <a:bodyPr wrap="square" lIns="0" tIns="0" rIns="0" bIns="0" rtlCol="0"/>
          <a:lstStyle/>
          <a:p>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1430" rIns="0" bIns="0" rtlCol="0">
            <a:spAutoFit/>
          </a:bodyPr>
          <a:lstStyle/>
          <a:p>
            <a:pPr marL="12700">
              <a:lnSpc>
                <a:spcPct val="100000"/>
              </a:lnSpc>
              <a:spcBef>
                <a:spcPts val="90"/>
              </a:spcBef>
            </a:pPr>
            <a:r>
              <a:rPr spc="-30" dirty="0"/>
              <a:t>分组密码设计问题</a:t>
            </a:r>
          </a:p>
        </p:txBody>
      </p:sp>
      <p:sp>
        <p:nvSpPr>
          <p:cNvPr id="3" name="object 3"/>
          <p:cNvSpPr txBox="1"/>
          <p:nvPr/>
        </p:nvSpPr>
        <p:spPr>
          <a:xfrm>
            <a:off x="1131519" y="1454074"/>
            <a:ext cx="10133965" cy="1435100"/>
          </a:xfrm>
          <a:prstGeom prst="rect">
            <a:avLst/>
          </a:prstGeom>
        </p:spPr>
        <p:txBody>
          <a:bodyPr vert="horz" wrap="square" lIns="0" tIns="12700" rIns="0" bIns="0" rtlCol="0">
            <a:spAutoFit/>
          </a:bodyPr>
          <a:lstStyle/>
          <a:p>
            <a:pPr marL="12700" marR="5080" indent="78740" algn="just">
              <a:lnSpc>
                <a:spcPct val="110100"/>
              </a:lnSpc>
              <a:spcBef>
                <a:spcPts val="100"/>
              </a:spcBef>
            </a:pPr>
            <a:r>
              <a:rPr sz="2800" b="1" spc="-10" dirty="0">
                <a:latin typeface="Noto Sans SC"/>
                <a:cs typeface="Noto Sans SC"/>
              </a:rPr>
              <a:t>分组密码的设计问题在于找到一种算法，能在密钥控制下从一个</a:t>
            </a:r>
            <a:r>
              <a:rPr sz="2800" b="1" spc="-5" dirty="0">
                <a:latin typeface="Noto Sans SC"/>
                <a:cs typeface="Noto Sans SC"/>
              </a:rPr>
              <a:t>足够大且足够好的置换子集中，简单而迅速地选出一个置换，用来对当前输入的明文的数字组进行加密变换。</a:t>
            </a:r>
            <a:endParaRPr sz="2800" dirty="0">
              <a:latin typeface="Noto Sans SC"/>
              <a:cs typeface="Noto Sans SC"/>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4574" y="407539"/>
            <a:ext cx="4703826" cy="565539"/>
          </a:xfrm>
          <a:prstGeom prst="rect">
            <a:avLst/>
          </a:prstGeom>
        </p:spPr>
        <p:txBody>
          <a:bodyPr vert="horz" wrap="square" lIns="0" tIns="11430" rIns="0" bIns="0" rtlCol="0">
            <a:spAutoFit/>
          </a:bodyPr>
          <a:lstStyle/>
          <a:p>
            <a:pPr marL="12700">
              <a:lnSpc>
                <a:spcPct val="100000"/>
              </a:lnSpc>
              <a:spcBef>
                <a:spcPts val="90"/>
              </a:spcBef>
            </a:pPr>
            <a:r>
              <a:rPr spc="-25" dirty="0"/>
              <a:t>安全性设计原则</a:t>
            </a:r>
          </a:p>
        </p:txBody>
      </p:sp>
      <p:sp>
        <p:nvSpPr>
          <p:cNvPr id="9" name="object 9"/>
          <p:cNvSpPr txBox="1"/>
          <p:nvPr/>
        </p:nvSpPr>
        <p:spPr>
          <a:xfrm>
            <a:off x="1143000" y="1394682"/>
            <a:ext cx="3848735" cy="454025"/>
          </a:xfrm>
          <a:prstGeom prst="rect">
            <a:avLst/>
          </a:prstGeom>
        </p:spPr>
        <p:txBody>
          <a:bodyPr vert="horz" wrap="square" lIns="0" tIns="13970" rIns="0" bIns="0" rtlCol="0">
            <a:spAutoFit/>
          </a:bodyPr>
          <a:lstStyle/>
          <a:p>
            <a:pPr marL="12700">
              <a:lnSpc>
                <a:spcPct val="100000"/>
              </a:lnSpc>
              <a:spcBef>
                <a:spcPts val="110"/>
              </a:spcBef>
              <a:tabLst>
                <a:tab pos="241300" algn="l"/>
              </a:tabLst>
            </a:pPr>
            <a:r>
              <a:rPr lang="en-US" sz="2800" b="1" spc="-5" dirty="0">
                <a:solidFill>
                  <a:srgbClr val="3333FF"/>
                </a:solidFill>
                <a:latin typeface="Noto Sans SC"/>
                <a:cs typeface="Noto Sans SC"/>
              </a:rPr>
              <a:t>1. </a:t>
            </a:r>
            <a:r>
              <a:rPr sz="2800" b="1" spc="-5" dirty="0" err="1">
                <a:solidFill>
                  <a:srgbClr val="3333FF"/>
                </a:solidFill>
                <a:latin typeface="Noto Sans SC"/>
                <a:cs typeface="Noto Sans SC"/>
              </a:rPr>
              <a:t>混淆原则</a:t>
            </a:r>
            <a:r>
              <a:rPr sz="2800" b="1" spc="-10" dirty="0">
                <a:latin typeface="Times New Roman"/>
                <a:cs typeface="Times New Roman"/>
              </a:rPr>
              <a:t>(Confusion)</a:t>
            </a:r>
            <a:endParaRPr sz="2800" dirty="0">
              <a:latin typeface="Times New Roman"/>
              <a:cs typeface="Times New Roman"/>
            </a:endParaRPr>
          </a:p>
        </p:txBody>
      </p:sp>
      <p:sp>
        <p:nvSpPr>
          <p:cNvPr id="12" name="object 12"/>
          <p:cNvSpPr txBox="1"/>
          <p:nvPr/>
        </p:nvSpPr>
        <p:spPr>
          <a:xfrm>
            <a:off x="1052486" y="2088512"/>
            <a:ext cx="9767914" cy="1300997"/>
          </a:xfrm>
          <a:prstGeom prst="rect">
            <a:avLst/>
          </a:prstGeom>
        </p:spPr>
        <p:txBody>
          <a:bodyPr vert="horz" wrap="square" lIns="0" tIns="12700" rIns="0" bIns="0" rtlCol="0">
            <a:spAutoFit/>
          </a:bodyPr>
          <a:lstStyle/>
          <a:p>
            <a:pPr marL="12700" marR="177165" algn="just">
              <a:lnSpc>
                <a:spcPct val="120100"/>
              </a:lnSpc>
              <a:spcBef>
                <a:spcPts val="100"/>
              </a:spcBef>
              <a:buClr>
                <a:srgbClr val="0000FF"/>
              </a:buClr>
              <a:tabLst>
                <a:tab pos="857885" algn="l"/>
              </a:tabLst>
            </a:pPr>
            <a:r>
              <a:rPr sz="2400" b="1" dirty="0">
                <a:latin typeface="Noto Sans SC"/>
                <a:cs typeface="Noto Sans SC"/>
              </a:rPr>
              <a:t>混淆原则</a:t>
            </a:r>
            <a:r>
              <a:rPr sz="2400" b="1" dirty="0">
                <a:solidFill>
                  <a:srgbClr val="0000FF"/>
                </a:solidFill>
                <a:latin typeface="Noto Sans SC"/>
                <a:cs typeface="Noto Sans SC"/>
              </a:rPr>
              <a:t>就是将</a:t>
            </a:r>
            <a:r>
              <a:rPr sz="2400" b="1" dirty="0">
                <a:solidFill>
                  <a:srgbClr val="CC0066"/>
                </a:solidFill>
                <a:latin typeface="Noto Sans SC"/>
                <a:cs typeface="Noto Sans SC"/>
              </a:rPr>
              <a:t>密文、明文、密钥三者之间</a:t>
            </a:r>
            <a:r>
              <a:rPr sz="2400" b="1" dirty="0">
                <a:solidFill>
                  <a:srgbClr val="0000FF"/>
                </a:solidFill>
                <a:latin typeface="Noto Sans SC"/>
                <a:cs typeface="Noto Sans SC"/>
              </a:rPr>
              <a:t>的统计关系和代数</a:t>
            </a:r>
            <a:r>
              <a:rPr sz="2400" b="1" spc="-5" dirty="0">
                <a:solidFill>
                  <a:srgbClr val="CC0066"/>
                </a:solidFill>
                <a:latin typeface="Noto Sans SC"/>
                <a:cs typeface="Noto Sans SC"/>
              </a:rPr>
              <a:t>关系</a:t>
            </a:r>
            <a:r>
              <a:rPr sz="2400" b="1" spc="-50" dirty="0">
                <a:solidFill>
                  <a:srgbClr val="0000FF"/>
                </a:solidFill>
                <a:latin typeface="Noto Sans SC"/>
                <a:cs typeface="Noto Sans SC"/>
              </a:rPr>
              <a:t>变</a:t>
            </a:r>
            <a:r>
              <a:rPr sz="2400" b="1" spc="-5" dirty="0">
                <a:solidFill>
                  <a:srgbClr val="0000FF"/>
                </a:solidFill>
                <a:latin typeface="Noto Sans SC"/>
                <a:cs typeface="Noto Sans SC"/>
              </a:rPr>
              <a:t>得尽可能复杂，使得敌手即使获得了密文和明文，也无法求出密钥的任何信息；即使获得了密文和明文的统计规律，也无法求出明文的新的信息</a:t>
            </a:r>
            <a:r>
              <a:rPr lang="zh-CN" altLang="en-US" sz="2400" b="1" spc="-5" dirty="0">
                <a:solidFill>
                  <a:srgbClr val="0000FF"/>
                </a:solidFill>
                <a:latin typeface="Noto Sans SC"/>
                <a:cs typeface="Noto Sans SC"/>
              </a:rPr>
              <a:t>。</a:t>
            </a:r>
          </a:p>
        </p:txBody>
      </p:sp>
      <p:sp>
        <p:nvSpPr>
          <p:cNvPr id="14" name="文本框 13">
            <a:extLst>
              <a:ext uri="{FF2B5EF4-FFF2-40B4-BE49-F238E27FC236}">
                <a16:creationId xmlns:a16="http://schemas.microsoft.com/office/drawing/2014/main" id="{E4F14810-A004-4053-A6B4-995672D0222D}"/>
              </a:ext>
            </a:extLst>
          </p:cNvPr>
          <p:cNvSpPr txBox="1"/>
          <p:nvPr/>
        </p:nvSpPr>
        <p:spPr>
          <a:xfrm>
            <a:off x="1174652" y="3766279"/>
            <a:ext cx="1002674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marL="342900" indent="-342900" eaLnBrk="1" hangingPunct="1">
              <a:spcBef>
                <a:spcPct val="20000"/>
              </a:spcBef>
              <a:buClr>
                <a:schemeClr val="tx1"/>
              </a:buClr>
              <a:buFont typeface="Wingdings" panose="05000000000000000000" pitchFamily="2" charset="2"/>
              <a:buChar char="v"/>
              <a:defRPr sz="2800" b="1">
                <a:latin typeface="+mn-lt"/>
              </a:defRPr>
            </a:lvl1pPr>
            <a:lvl2pPr marL="742950" lvl="1" indent="-285750" eaLnBrk="1" hangingPunct="1">
              <a:spcBef>
                <a:spcPct val="20000"/>
              </a:spcBef>
              <a:buClr>
                <a:schemeClr val="tx2"/>
              </a:buClr>
              <a:buFont typeface="Wingdings" panose="05000000000000000000" pitchFamily="2" charset="2"/>
              <a:buChar char="§"/>
              <a:defRPr sz="2800">
                <a:latin typeface="+mn-lt"/>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dirty="0">
                <a:solidFill>
                  <a:srgbClr val="00B0F0"/>
                </a:solidFill>
              </a:rPr>
              <a:t>可进一步理解为：</a:t>
            </a:r>
          </a:p>
          <a:p>
            <a:r>
              <a:rPr lang="zh-CN" altLang="en-US" dirty="0">
                <a:solidFill>
                  <a:schemeClr val="tx1">
                    <a:lumMod val="75000"/>
                  </a:schemeClr>
                </a:solidFill>
              </a:rPr>
              <a:t>明文不能由已知的明文，密文及少许密钥比特代数地或统计地表示出来。</a:t>
            </a:r>
          </a:p>
          <a:p>
            <a:r>
              <a:rPr lang="zh-CN" altLang="en-US" dirty="0">
                <a:solidFill>
                  <a:schemeClr val="tx1">
                    <a:lumMod val="75000"/>
                  </a:schemeClr>
                </a:solidFill>
              </a:rPr>
              <a:t>密钥不能由已知的明文，密文及少许密钥比特代数地或统计地表示出来。</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F909BB-DD22-436F-B78C-FF7BCA79CD92}"/>
              </a:ext>
            </a:extLst>
          </p:cNvPr>
          <p:cNvSpPr>
            <a:spLocks noGrp="1"/>
          </p:cNvSpPr>
          <p:nvPr>
            <p:ph type="title"/>
          </p:nvPr>
        </p:nvSpPr>
        <p:spPr/>
        <p:txBody>
          <a:bodyPr/>
          <a:lstStyle/>
          <a:p>
            <a:r>
              <a:rPr lang="zh-CN" altLang="en-US" sz="3600" dirty="0"/>
              <a:t> 扩散</a:t>
            </a:r>
            <a:endParaRPr lang="zh-CN" altLang="en-US" dirty="0"/>
          </a:p>
        </p:txBody>
      </p:sp>
      <p:sp>
        <p:nvSpPr>
          <p:cNvPr id="3" name="内容占位符 2">
            <a:extLst>
              <a:ext uri="{FF2B5EF4-FFF2-40B4-BE49-F238E27FC236}">
                <a16:creationId xmlns:a16="http://schemas.microsoft.com/office/drawing/2014/main" id="{140E9E43-F814-443C-A48C-CAC1F8E9F55B}"/>
              </a:ext>
            </a:extLst>
          </p:cNvPr>
          <p:cNvSpPr>
            <a:spLocks noGrp="1"/>
          </p:cNvSpPr>
          <p:nvPr>
            <p:ph idx="1"/>
          </p:nvPr>
        </p:nvSpPr>
        <p:spPr>
          <a:xfrm>
            <a:off x="8077739" y="857251"/>
            <a:ext cx="5786437" cy="2055812"/>
          </a:xfrm>
        </p:spPr>
        <p:txBody>
          <a:bodyPr/>
          <a:lstStyle/>
          <a:p>
            <a:endParaRPr lang="zh-CN" altLang="en-US" dirty="0"/>
          </a:p>
        </p:txBody>
      </p:sp>
      <p:sp>
        <p:nvSpPr>
          <p:cNvPr id="4" name="日期占位符 3">
            <a:extLst>
              <a:ext uri="{FF2B5EF4-FFF2-40B4-BE49-F238E27FC236}">
                <a16:creationId xmlns:a16="http://schemas.microsoft.com/office/drawing/2014/main" id="{92989B93-C057-4B6B-AEA4-7A97ACCAED1E}"/>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625AF53F-7130-4D49-9F98-F61089C96D4B}"/>
              </a:ext>
            </a:extLst>
          </p:cNvPr>
          <p:cNvSpPr>
            <a:spLocks noGrp="1"/>
          </p:cNvSpPr>
          <p:nvPr>
            <p:ph type="sldNum" sz="quarter" idx="11"/>
          </p:nvPr>
        </p:nvSpPr>
        <p:spPr/>
        <p:txBody>
          <a:bodyPr/>
          <a:lstStyle/>
          <a:p>
            <a:fld id="{A420A89F-6092-44FA-AA4D-72ED0B6A316D}" type="slidenum">
              <a:rPr lang="en-US" altLang="zh-CN" smtClean="0"/>
              <a:pPr/>
              <a:t>34</a:t>
            </a:fld>
            <a:endParaRPr lang="en-US" altLang="zh-CN"/>
          </a:p>
        </p:txBody>
      </p:sp>
      <p:grpSp>
        <p:nvGrpSpPr>
          <p:cNvPr id="6" name="组合 8">
            <a:extLst>
              <a:ext uri="{FF2B5EF4-FFF2-40B4-BE49-F238E27FC236}">
                <a16:creationId xmlns:a16="http://schemas.microsoft.com/office/drawing/2014/main" id="{D514A44F-9885-4880-9707-596CAA701BF5}"/>
              </a:ext>
            </a:extLst>
          </p:cNvPr>
          <p:cNvGrpSpPr>
            <a:grpSpLocks/>
          </p:cNvGrpSpPr>
          <p:nvPr/>
        </p:nvGrpSpPr>
        <p:grpSpPr bwMode="auto">
          <a:xfrm>
            <a:off x="712788" y="1268413"/>
            <a:ext cx="10183812" cy="830997"/>
            <a:chOff x="611560" y="1556792"/>
            <a:chExt cx="7848872" cy="831121"/>
          </a:xfrm>
        </p:grpSpPr>
        <p:sp>
          <p:nvSpPr>
            <p:cNvPr id="7" name="文本框 3">
              <a:extLst>
                <a:ext uri="{FF2B5EF4-FFF2-40B4-BE49-F238E27FC236}">
                  <a16:creationId xmlns:a16="http://schemas.microsoft.com/office/drawing/2014/main" id="{2F9225D4-48AD-4912-BC76-81FC906B86B1}"/>
                </a:ext>
              </a:extLst>
            </p:cNvPr>
            <p:cNvSpPr txBox="1">
              <a:spLocks noChangeArrowheads="1"/>
            </p:cNvSpPr>
            <p:nvPr/>
          </p:nvSpPr>
          <p:spPr bwMode="auto">
            <a:xfrm>
              <a:off x="611560" y="1556792"/>
              <a:ext cx="7848872" cy="831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       扩散，就是将明文的统计特性散布到密文中去，实现方式是使得密文中每一位由明文中多位产生。例如对英文消息</a:t>
              </a:r>
              <a:r>
                <a:rPr lang="en-US" altLang="zh-CN" sz="2400" dirty="0"/>
                <a:t>                          </a:t>
              </a:r>
              <a:r>
                <a:rPr lang="zh-CN" altLang="en-US" sz="2400" dirty="0"/>
                <a:t>的加密操作：</a:t>
              </a:r>
            </a:p>
          </p:txBody>
        </p:sp>
        <p:graphicFrame>
          <p:nvGraphicFramePr>
            <p:cNvPr id="8" name="对象 5">
              <a:extLst>
                <a:ext uri="{FF2B5EF4-FFF2-40B4-BE49-F238E27FC236}">
                  <a16:creationId xmlns:a16="http://schemas.microsoft.com/office/drawing/2014/main" id="{DD7EFA23-6E0C-467D-9487-CDA2D303F94D}"/>
                </a:ext>
              </a:extLst>
            </p:cNvPr>
            <p:cNvGraphicFramePr>
              <a:graphicFrameLocks noChangeAspect="1"/>
            </p:cNvGraphicFramePr>
            <p:nvPr>
              <p:extLst>
                <p:ext uri="{D42A27DB-BD31-4B8C-83A1-F6EECF244321}">
                  <p14:modId xmlns:p14="http://schemas.microsoft.com/office/powerpoint/2010/main" val="2529620466"/>
                </p:ext>
              </p:extLst>
            </p:nvPr>
          </p:nvGraphicFramePr>
          <p:xfrm>
            <a:off x="5380836" y="1934716"/>
            <a:ext cx="1808736" cy="408241"/>
          </p:xfrm>
          <a:graphic>
            <a:graphicData uri="http://schemas.openxmlformats.org/presentationml/2006/ole">
              <mc:AlternateContent xmlns:mc="http://schemas.openxmlformats.org/markup-compatibility/2006">
                <mc:Choice xmlns:v="urn:schemas-microsoft-com:vml" Requires="v">
                  <p:oleObj spid="_x0000_s160834" name="Equation" r:id="rId3" imgW="1016883" imgH="228799" progId="Equation.DSMT4">
                    <p:embed/>
                  </p:oleObj>
                </mc:Choice>
                <mc:Fallback>
                  <p:oleObj name="Equation" r:id="rId3" imgW="1016883" imgH="228799" progId="Equation.DSMT4">
                    <p:embed/>
                    <p:pic>
                      <p:nvPicPr>
                        <p:cNvPr id="16406" name="对象 5">
                          <a:extLst>
                            <a:ext uri="{FF2B5EF4-FFF2-40B4-BE49-F238E27FC236}">
                              <a16:creationId xmlns:a16="http://schemas.microsoft.com/office/drawing/2014/main" id="{5146491F-A0A8-4111-944A-DA52878CB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0836" y="1934716"/>
                          <a:ext cx="1808736" cy="4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9" name="对象 7">
            <a:extLst>
              <a:ext uri="{FF2B5EF4-FFF2-40B4-BE49-F238E27FC236}">
                <a16:creationId xmlns:a16="http://schemas.microsoft.com/office/drawing/2014/main" id="{98E357A8-11AF-4351-AEDE-9D7ADC970E59}"/>
              </a:ext>
            </a:extLst>
          </p:cNvPr>
          <p:cNvGraphicFramePr>
            <a:graphicFrameLocks noChangeAspect="1"/>
          </p:cNvGraphicFramePr>
          <p:nvPr/>
        </p:nvGraphicFramePr>
        <p:xfrm>
          <a:off x="2160588" y="2446338"/>
          <a:ext cx="4122737" cy="933450"/>
        </p:xfrm>
        <a:graphic>
          <a:graphicData uri="http://schemas.openxmlformats.org/presentationml/2006/ole">
            <mc:AlternateContent xmlns:mc="http://schemas.openxmlformats.org/markup-compatibility/2006">
              <mc:Choice xmlns:v="urn:schemas-microsoft-com:vml" Requires="v">
                <p:oleObj spid="_x0000_s160835" name="Equation" r:id="rId5" imgW="2019300" imgH="457200" progId="Equation.DSMT4">
                  <p:embed/>
                </p:oleObj>
              </mc:Choice>
              <mc:Fallback>
                <p:oleObj name="Equation" r:id="rId5" imgW="2019300" imgH="457200" progId="Equation.DSMT4">
                  <p:embed/>
                  <p:pic>
                    <p:nvPicPr>
                      <p:cNvPr id="16391" name="对象 7">
                        <a:extLst>
                          <a:ext uri="{FF2B5EF4-FFF2-40B4-BE49-F238E27FC236}">
                            <a16:creationId xmlns:a16="http://schemas.microsoft.com/office/drawing/2014/main" id="{193E88C9-CB89-4010-938B-0A1E5F37FB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0588" y="2446338"/>
                        <a:ext cx="4122737"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文本框 9">
            <a:extLst>
              <a:ext uri="{FF2B5EF4-FFF2-40B4-BE49-F238E27FC236}">
                <a16:creationId xmlns:a16="http://schemas.microsoft.com/office/drawing/2014/main" id="{778770D3-745A-480B-8A24-C3C5FC989556}"/>
              </a:ext>
            </a:extLst>
          </p:cNvPr>
          <p:cNvSpPr txBox="1">
            <a:spLocks noChangeArrowheads="1"/>
          </p:cNvSpPr>
          <p:nvPr/>
        </p:nvSpPr>
        <p:spPr bwMode="auto">
          <a:xfrm>
            <a:off x="720725" y="3357563"/>
            <a:ext cx="104044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       其中          是求字母     对应的序号，       是求序号 对应的字母，密文字母    是由明文中    个连续的字母相加而得。这时明文的统计特性将被散布到密文，因而每一字母在密文中出现的频率比在明文中出现的频率更接近于相等，双字母及多字母出现的频率也更接近于相等。在二元分组密码中，可对数据重复执行某个置换再对这一置换作用以一函数，可获得扩散。</a:t>
            </a:r>
          </a:p>
        </p:txBody>
      </p:sp>
      <p:graphicFrame>
        <p:nvGraphicFramePr>
          <p:cNvPr id="11" name="对象 11">
            <a:extLst>
              <a:ext uri="{FF2B5EF4-FFF2-40B4-BE49-F238E27FC236}">
                <a16:creationId xmlns:a16="http://schemas.microsoft.com/office/drawing/2014/main" id="{D16E7163-88D0-4241-ABA8-66AEEBB0092E}"/>
              </a:ext>
            </a:extLst>
          </p:cNvPr>
          <p:cNvGraphicFramePr>
            <a:graphicFrameLocks noChangeAspect="1"/>
          </p:cNvGraphicFramePr>
          <p:nvPr/>
        </p:nvGraphicFramePr>
        <p:xfrm>
          <a:off x="2051050" y="3438525"/>
          <a:ext cx="792163" cy="350838"/>
        </p:xfrm>
        <a:graphic>
          <a:graphicData uri="http://schemas.openxmlformats.org/presentationml/2006/ole">
            <mc:AlternateContent xmlns:mc="http://schemas.openxmlformats.org/markup-compatibility/2006">
              <mc:Choice xmlns:v="urn:schemas-microsoft-com:vml" Requires="v">
                <p:oleObj spid="_x0000_s160836" name="Equation" r:id="rId7" imgW="520926" imgH="228699" progId="Equation.DSMT4">
                  <p:embed/>
                </p:oleObj>
              </mc:Choice>
              <mc:Fallback>
                <p:oleObj name="Equation" r:id="rId7" imgW="520926" imgH="228699" progId="Equation.DSMT4">
                  <p:embed/>
                  <p:pic>
                    <p:nvPicPr>
                      <p:cNvPr id="16394" name="对象 11">
                        <a:extLst>
                          <a:ext uri="{FF2B5EF4-FFF2-40B4-BE49-F238E27FC236}">
                            <a16:creationId xmlns:a16="http://schemas.microsoft.com/office/drawing/2014/main" id="{B9D7F860-6C38-4F21-B2A0-249C1861E2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050" y="3438525"/>
                        <a:ext cx="7921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3">
            <a:extLst>
              <a:ext uri="{FF2B5EF4-FFF2-40B4-BE49-F238E27FC236}">
                <a16:creationId xmlns:a16="http://schemas.microsoft.com/office/drawing/2014/main" id="{92595148-4320-4E41-989C-CEDD396A8400}"/>
              </a:ext>
            </a:extLst>
          </p:cNvPr>
          <p:cNvGraphicFramePr>
            <a:graphicFrameLocks noChangeAspect="1"/>
          </p:cNvGraphicFramePr>
          <p:nvPr/>
        </p:nvGraphicFramePr>
        <p:xfrm>
          <a:off x="4157663" y="3379788"/>
          <a:ext cx="341312" cy="409575"/>
        </p:xfrm>
        <a:graphic>
          <a:graphicData uri="http://schemas.openxmlformats.org/presentationml/2006/ole">
            <mc:AlternateContent xmlns:mc="http://schemas.openxmlformats.org/markup-compatibility/2006">
              <mc:Choice xmlns:v="urn:schemas-microsoft-com:vml" Requires="v">
                <p:oleObj spid="_x0000_s160837" name="Equation" r:id="rId9" imgW="190914" imgH="229097" progId="Equation.DSMT4">
                  <p:embed/>
                </p:oleObj>
              </mc:Choice>
              <mc:Fallback>
                <p:oleObj name="Equation" r:id="rId9" imgW="190914" imgH="229097" progId="Equation.DSMT4">
                  <p:embed/>
                  <p:pic>
                    <p:nvPicPr>
                      <p:cNvPr id="16396" name="对象 13">
                        <a:extLst>
                          <a:ext uri="{FF2B5EF4-FFF2-40B4-BE49-F238E27FC236}">
                            <a16:creationId xmlns:a16="http://schemas.microsoft.com/office/drawing/2014/main" id="{F0CA5BE1-9B55-46DE-96C1-B65909F01A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7663" y="3379788"/>
                        <a:ext cx="34131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5">
            <a:extLst>
              <a:ext uri="{FF2B5EF4-FFF2-40B4-BE49-F238E27FC236}">
                <a16:creationId xmlns:a16="http://schemas.microsoft.com/office/drawing/2014/main" id="{C9271A0D-5C23-4D25-8473-F4CECA9B8219}"/>
              </a:ext>
            </a:extLst>
          </p:cNvPr>
          <p:cNvGraphicFramePr>
            <a:graphicFrameLocks noChangeAspect="1"/>
          </p:cNvGraphicFramePr>
          <p:nvPr/>
        </p:nvGraphicFramePr>
        <p:xfrm>
          <a:off x="6248400" y="3438525"/>
          <a:ext cx="652463" cy="350838"/>
        </p:xfrm>
        <a:graphic>
          <a:graphicData uri="http://schemas.openxmlformats.org/presentationml/2006/ole">
            <mc:AlternateContent xmlns:mc="http://schemas.openxmlformats.org/markup-compatibility/2006">
              <mc:Choice xmlns:v="urn:schemas-microsoft-com:vml" Requires="v">
                <p:oleObj spid="_x0000_s160838" name="Equation" r:id="rId11" imgW="393871" imgH="215994" progId="Equation.DSMT4">
                  <p:embed/>
                </p:oleObj>
              </mc:Choice>
              <mc:Fallback>
                <p:oleObj name="Equation" r:id="rId11" imgW="393871" imgH="215994" progId="Equation.DSMT4">
                  <p:embed/>
                  <p:pic>
                    <p:nvPicPr>
                      <p:cNvPr id="16398" name="对象 15">
                        <a:extLst>
                          <a:ext uri="{FF2B5EF4-FFF2-40B4-BE49-F238E27FC236}">
                            <a16:creationId xmlns:a16="http://schemas.microsoft.com/office/drawing/2014/main" id="{41E88BB5-B677-4030-8E6A-13417572FE1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8400" y="3438525"/>
                        <a:ext cx="6524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7">
            <a:extLst>
              <a:ext uri="{FF2B5EF4-FFF2-40B4-BE49-F238E27FC236}">
                <a16:creationId xmlns:a16="http://schemas.microsoft.com/office/drawing/2014/main" id="{96240873-9B28-4126-9433-C68F8D89C0DF}"/>
              </a:ext>
            </a:extLst>
          </p:cNvPr>
          <p:cNvGraphicFramePr>
            <a:graphicFrameLocks noChangeAspect="1"/>
          </p:cNvGraphicFramePr>
          <p:nvPr>
            <p:extLst>
              <p:ext uri="{D42A27DB-BD31-4B8C-83A1-F6EECF244321}">
                <p14:modId xmlns:p14="http://schemas.microsoft.com/office/powerpoint/2010/main" val="847893437"/>
              </p:ext>
            </p:extLst>
          </p:nvPr>
        </p:nvGraphicFramePr>
        <p:xfrm>
          <a:off x="8077739" y="3424044"/>
          <a:ext cx="388938" cy="300038"/>
        </p:xfrm>
        <a:graphic>
          <a:graphicData uri="http://schemas.openxmlformats.org/presentationml/2006/ole">
            <mc:AlternateContent xmlns:mc="http://schemas.openxmlformats.org/markup-compatibility/2006">
              <mc:Choice xmlns:v="urn:schemas-microsoft-com:vml" Requires="v">
                <p:oleObj spid="_x0000_s160839" name="Equation" r:id="rId13" imgW="88861" imgH="165028" progId="Equation.DSMT4">
                  <p:embed/>
                </p:oleObj>
              </mc:Choice>
              <mc:Fallback>
                <p:oleObj name="Equation" r:id="rId13" imgW="88861" imgH="165028" progId="Equation.DSMT4">
                  <p:embed/>
                  <p:pic>
                    <p:nvPicPr>
                      <p:cNvPr id="16400" name="对象 17">
                        <a:extLst>
                          <a:ext uri="{FF2B5EF4-FFF2-40B4-BE49-F238E27FC236}">
                            <a16:creationId xmlns:a16="http://schemas.microsoft.com/office/drawing/2014/main" id="{FB3F3376-EC0B-4C36-B26A-CC1A05D32DE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77739" y="3424044"/>
                        <a:ext cx="388938" cy="300038"/>
                      </a:xfrm>
                      <a:prstGeom prst="rect">
                        <a:avLst/>
                      </a:prstGeom>
                      <a:noFill/>
                      <a:ln>
                        <a:noFill/>
                      </a:ln>
                    </p:spPr>
                  </p:pic>
                </p:oleObj>
              </mc:Fallback>
            </mc:AlternateContent>
          </a:graphicData>
        </a:graphic>
      </p:graphicFrame>
      <p:graphicFrame>
        <p:nvGraphicFramePr>
          <p:cNvPr id="15" name="对象 19">
            <a:extLst>
              <a:ext uri="{FF2B5EF4-FFF2-40B4-BE49-F238E27FC236}">
                <a16:creationId xmlns:a16="http://schemas.microsoft.com/office/drawing/2014/main" id="{39052CAE-B357-456A-BB63-F32224B0F300}"/>
              </a:ext>
            </a:extLst>
          </p:cNvPr>
          <p:cNvGraphicFramePr>
            <a:graphicFrameLocks noChangeAspect="1"/>
          </p:cNvGraphicFramePr>
          <p:nvPr>
            <p:extLst>
              <p:ext uri="{D42A27DB-BD31-4B8C-83A1-F6EECF244321}">
                <p14:modId xmlns:p14="http://schemas.microsoft.com/office/powerpoint/2010/main" val="2563727781"/>
              </p:ext>
            </p:extLst>
          </p:nvPr>
        </p:nvGraphicFramePr>
        <p:xfrm>
          <a:off x="1197024" y="3753578"/>
          <a:ext cx="292100" cy="350837"/>
        </p:xfrm>
        <a:graphic>
          <a:graphicData uri="http://schemas.openxmlformats.org/presentationml/2006/ole">
            <mc:AlternateContent xmlns:mc="http://schemas.openxmlformats.org/markup-compatibility/2006">
              <mc:Choice xmlns:v="urn:schemas-microsoft-com:vml" Requires="v">
                <p:oleObj spid="_x0000_s160840" name="Equation" r:id="rId15" imgW="190914" imgH="229097" progId="Equation.DSMT4">
                  <p:embed/>
                </p:oleObj>
              </mc:Choice>
              <mc:Fallback>
                <p:oleObj name="Equation" r:id="rId15" imgW="190914" imgH="229097" progId="Equation.DSMT4">
                  <p:embed/>
                  <p:pic>
                    <p:nvPicPr>
                      <p:cNvPr id="16402" name="对象 19">
                        <a:extLst>
                          <a:ext uri="{FF2B5EF4-FFF2-40B4-BE49-F238E27FC236}">
                            <a16:creationId xmlns:a16="http://schemas.microsoft.com/office/drawing/2014/main" id="{2E3FB4F1-CD60-4FD5-B2B8-F65F6CF5E37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97024" y="3753578"/>
                        <a:ext cx="2921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21">
            <a:extLst>
              <a:ext uri="{FF2B5EF4-FFF2-40B4-BE49-F238E27FC236}">
                <a16:creationId xmlns:a16="http://schemas.microsoft.com/office/drawing/2014/main" id="{4599F1AC-F922-4DC7-A623-275FDA00EB8D}"/>
              </a:ext>
            </a:extLst>
          </p:cNvPr>
          <p:cNvGraphicFramePr>
            <a:graphicFrameLocks noChangeAspect="1"/>
          </p:cNvGraphicFramePr>
          <p:nvPr>
            <p:extLst>
              <p:ext uri="{D42A27DB-BD31-4B8C-83A1-F6EECF244321}">
                <p14:modId xmlns:p14="http://schemas.microsoft.com/office/powerpoint/2010/main" val="2774758724"/>
              </p:ext>
            </p:extLst>
          </p:nvPr>
        </p:nvGraphicFramePr>
        <p:xfrm>
          <a:off x="3002725" y="3772628"/>
          <a:ext cx="247650" cy="331787"/>
        </p:xfrm>
        <a:graphic>
          <a:graphicData uri="http://schemas.openxmlformats.org/presentationml/2006/ole">
            <mc:AlternateContent xmlns:mc="http://schemas.openxmlformats.org/markup-compatibility/2006">
              <mc:Choice xmlns:v="urn:schemas-microsoft-com:vml" Requires="v">
                <p:oleObj spid="_x0000_s160841" name="Equation" r:id="rId17" imgW="127166" imgH="178032" progId="Equation.DSMT4">
                  <p:embed/>
                </p:oleObj>
              </mc:Choice>
              <mc:Fallback>
                <p:oleObj name="Equation" r:id="rId17" imgW="127166" imgH="178032" progId="Equation.DSMT4">
                  <p:embed/>
                  <p:pic>
                    <p:nvPicPr>
                      <p:cNvPr id="16404" name="对象 21">
                        <a:extLst>
                          <a:ext uri="{FF2B5EF4-FFF2-40B4-BE49-F238E27FC236}">
                            <a16:creationId xmlns:a16="http://schemas.microsoft.com/office/drawing/2014/main" id="{3F95848D-5894-460D-A822-E42BB9DAC1B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02725" y="3772628"/>
                        <a:ext cx="247650"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1083104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6794" y="347214"/>
            <a:ext cx="4874006" cy="565539"/>
          </a:xfrm>
          <a:prstGeom prst="rect">
            <a:avLst/>
          </a:prstGeom>
        </p:spPr>
        <p:txBody>
          <a:bodyPr vert="horz" wrap="square" lIns="0" tIns="11430" rIns="0" bIns="0" rtlCol="0">
            <a:spAutoFit/>
          </a:bodyPr>
          <a:lstStyle/>
          <a:p>
            <a:pPr marL="12700">
              <a:lnSpc>
                <a:spcPct val="100000"/>
              </a:lnSpc>
              <a:spcBef>
                <a:spcPts val="90"/>
              </a:spcBef>
            </a:pPr>
            <a:r>
              <a:rPr spc="-20" dirty="0"/>
              <a:t>安全性设计原则</a:t>
            </a:r>
          </a:p>
        </p:txBody>
      </p:sp>
      <p:sp>
        <p:nvSpPr>
          <p:cNvPr id="9" name="object 9"/>
          <p:cNvSpPr txBox="1"/>
          <p:nvPr/>
        </p:nvSpPr>
        <p:spPr>
          <a:xfrm>
            <a:off x="457200" y="1447800"/>
            <a:ext cx="5791200" cy="506549"/>
          </a:xfrm>
          <a:prstGeom prst="rect">
            <a:avLst/>
          </a:prstGeom>
        </p:spPr>
        <p:txBody>
          <a:bodyPr vert="horz" wrap="square" lIns="0" tIns="13970" rIns="0" bIns="0" rtlCol="0">
            <a:spAutoFit/>
          </a:bodyPr>
          <a:lstStyle/>
          <a:p>
            <a:pPr marL="12700">
              <a:lnSpc>
                <a:spcPct val="100000"/>
              </a:lnSpc>
              <a:spcBef>
                <a:spcPts val="110"/>
              </a:spcBef>
              <a:tabLst>
                <a:tab pos="241300" algn="l"/>
              </a:tabLst>
            </a:pPr>
            <a:r>
              <a:rPr sz="2800" b="1" dirty="0">
                <a:solidFill>
                  <a:srgbClr val="FF0066"/>
                </a:solidFill>
                <a:latin typeface="Times New Roman"/>
                <a:cs typeface="Times New Roman"/>
              </a:rPr>
              <a:t>2</a:t>
            </a:r>
            <a:r>
              <a:rPr sz="2800" b="1" spc="30" dirty="0">
                <a:solidFill>
                  <a:srgbClr val="FF0066"/>
                </a:solidFill>
                <a:latin typeface="Times New Roman"/>
                <a:cs typeface="Times New Roman"/>
              </a:rPr>
              <a:t>. </a:t>
            </a:r>
            <a:r>
              <a:rPr sz="3200" b="1" spc="-5" dirty="0">
                <a:solidFill>
                  <a:srgbClr val="FF0066"/>
                </a:solidFill>
                <a:latin typeface="Noto Sans SC"/>
                <a:cs typeface="Noto Sans SC"/>
              </a:rPr>
              <a:t>扩散原则</a:t>
            </a:r>
            <a:r>
              <a:rPr sz="3200" b="1" spc="-10" dirty="0">
                <a:latin typeface="Times New Roman"/>
                <a:cs typeface="Times New Roman"/>
              </a:rPr>
              <a:t>(Diffusion)</a:t>
            </a:r>
            <a:endParaRPr sz="3200" dirty="0">
              <a:latin typeface="Times New Roman"/>
              <a:cs typeface="Times New Roman"/>
            </a:endParaRPr>
          </a:p>
        </p:txBody>
      </p:sp>
      <p:sp>
        <p:nvSpPr>
          <p:cNvPr id="12" name="object 12"/>
          <p:cNvSpPr txBox="1"/>
          <p:nvPr/>
        </p:nvSpPr>
        <p:spPr>
          <a:xfrm>
            <a:off x="457200" y="2057401"/>
            <a:ext cx="1029843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marL="342900" indent="-342900" eaLnBrk="1" hangingPunct="1">
              <a:spcBef>
                <a:spcPct val="20000"/>
              </a:spcBef>
              <a:buClr>
                <a:schemeClr val="tx1"/>
              </a:buClr>
              <a:buFont typeface="Wingdings" panose="05000000000000000000" pitchFamily="2" charset="2"/>
              <a:buChar char="v"/>
              <a:defRPr sz="2800" b="1">
                <a:latin typeface="+mn-lt"/>
              </a:defRPr>
            </a:lvl1pPr>
            <a:lvl2pPr marL="742950" lvl="1" indent="-285750" eaLnBrk="1" hangingPunct="1">
              <a:spcBef>
                <a:spcPct val="20000"/>
              </a:spcBef>
              <a:buClr>
                <a:schemeClr val="tx2"/>
              </a:buClr>
              <a:buFont typeface="Wingdings" panose="05000000000000000000" pitchFamily="2" charset="2"/>
              <a:buChar char="§"/>
              <a:defRPr sz="2800">
                <a:latin typeface="+mn-lt"/>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dirty="0" err="1"/>
              <a:t>扩散原则就是应将明文的统计规律和结构规律散射到相当长的一段统计中去</a:t>
            </a:r>
            <a:r>
              <a:rPr dirty="0"/>
              <a:t>(Shannon的原话)。</a:t>
            </a:r>
          </a:p>
          <a:p>
            <a:r>
              <a:rPr dirty="0"/>
              <a:t>也就是说让明文中的每一位影响密文中的尽可能多的位，或者说让密文中的每一位都受到明文中的尽可能多位的影响。</a:t>
            </a:r>
          </a:p>
          <a:p>
            <a:r>
              <a:rPr dirty="0"/>
              <a:t>如果当明文</a:t>
            </a:r>
            <a:r>
              <a:rPr dirty="0">
                <a:solidFill>
                  <a:srgbClr val="00B0F0"/>
                </a:solidFill>
              </a:rPr>
              <a:t>变化一个比特</a:t>
            </a:r>
            <a:r>
              <a:rPr dirty="0"/>
              <a:t>时,密文有</a:t>
            </a:r>
            <a:r>
              <a:rPr dirty="0">
                <a:solidFill>
                  <a:srgbClr val="0070C0"/>
                </a:solidFill>
              </a:rPr>
              <a:t>某些比特不可能发生变化</a:t>
            </a:r>
            <a:r>
              <a:rPr dirty="0"/>
              <a:t>,则这个明文就与那些密文无关,因而在攻击这个明文比比特时就可不利用那些密文比特.</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4574" y="407539"/>
            <a:ext cx="6608826" cy="565539"/>
          </a:xfrm>
          <a:prstGeom prst="rect">
            <a:avLst/>
          </a:prstGeom>
        </p:spPr>
        <p:txBody>
          <a:bodyPr vert="horz" wrap="square" lIns="0" tIns="11430" rIns="0" bIns="0" rtlCol="0">
            <a:spAutoFit/>
          </a:bodyPr>
          <a:lstStyle/>
          <a:p>
            <a:pPr marL="12700">
              <a:lnSpc>
                <a:spcPct val="100000"/>
              </a:lnSpc>
              <a:spcBef>
                <a:spcPts val="90"/>
              </a:spcBef>
            </a:pPr>
            <a:r>
              <a:rPr spc="-30" dirty="0">
                <a:solidFill>
                  <a:srgbClr val="0462C1"/>
                </a:solidFill>
              </a:rPr>
              <a:t>分组密码算法应满足的要求</a:t>
            </a:r>
          </a:p>
        </p:txBody>
      </p:sp>
      <p:sp>
        <p:nvSpPr>
          <p:cNvPr id="3" name="object 3"/>
          <p:cNvSpPr txBox="1"/>
          <p:nvPr/>
        </p:nvSpPr>
        <p:spPr>
          <a:xfrm>
            <a:off x="902919" y="1506932"/>
            <a:ext cx="10717530" cy="4351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marL="342900" indent="-342900" eaLnBrk="1" hangingPunct="1">
              <a:spcBef>
                <a:spcPct val="20000"/>
              </a:spcBef>
              <a:buClr>
                <a:schemeClr val="tx1"/>
              </a:buClr>
              <a:buFont typeface="Wingdings" panose="05000000000000000000" pitchFamily="2" charset="2"/>
              <a:buChar char="v"/>
              <a:defRPr sz="2800" b="1">
                <a:latin typeface="+mn-lt"/>
              </a:defRPr>
            </a:lvl1pPr>
            <a:lvl2pPr marL="742950" lvl="1" indent="-285750" eaLnBrk="1" hangingPunct="1">
              <a:spcBef>
                <a:spcPct val="20000"/>
              </a:spcBef>
              <a:buClr>
                <a:schemeClr val="tx2"/>
              </a:buClr>
              <a:buFont typeface="Wingdings" panose="05000000000000000000" pitchFamily="2" charset="2"/>
              <a:buChar char="§"/>
              <a:defRPr sz="2800">
                <a:latin typeface="+mn-lt"/>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dirty="0"/>
              <a:t>分组长度n要足够大：</a:t>
            </a:r>
          </a:p>
          <a:p>
            <a:r>
              <a:rPr dirty="0"/>
              <a:t>防止明文穷举攻击法奏效。</a:t>
            </a:r>
          </a:p>
          <a:p>
            <a:r>
              <a:rPr dirty="0" err="1"/>
              <a:t>密钥量要足够大</a:t>
            </a:r>
            <a:r>
              <a:rPr dirty="0"/>
              <a:t>：</a:t>
            </a:r>
          </a:p>
          <a:p>
            <a:r>
              <a:rPr dirty="0"/>
              <a:t>尽可能消除弱密钥并使所有密钥同等地好，以防止密钥穷举攻击奏效。</a:t>
            </a:r>
          </a:p>
          <a:p>
            <a:r>
              <a:rPr dirty="0"/>
              <a:t>由密钥确定置换的算法要足够复杂：</a:t>
            </a:r>
          </a:p>
          <a:p>
            <a:r>
              <a:rPr dirty="0"/>
              <a:t>充分实现明文与密钥的扩散和混淆，没有简单的关系可循，要能抗击各种已知的攻击。</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4574" y="407539"/>
            <a:ext cx="6989826" cy="565539"/>
          </a:xfrm>
          <a:prstGeom prst="rect">
            <a:avLst/>
          </a:prstGeom>
        </p:spPr>
        <p:txBody>
          <a:bodyPr vert="horz" wrap="square" lIns="0" tIns="11430" rIns="0" bIns="0" rtlCol="0">
            <a:spAutoFit/>
          </a:bodyPr>
          <a:lstStyle/>
          <a:p>
            <a:pPr marL="12700">
              <a:lnSpc>
                <a:spcPct val="100000"/>
              </a:lnSpc>
              <a:spcBef>
                <a:spcPts val="90"/>
              </a:spcBef>
            </a:pPr>
            <a:r>
              <a:rPr spc="-30" dirty="0"/>
              <a:t>分组密码算法应满足的要求</a:t>
            </a:r>
          </a:p>
        </p:txBody>
      </p:sp>
      <p:sp>
        <p:nvSpPr>
          <p:cNvPr id="3" name="object 3"/>
          <p:cNvSpPr txBox="1"/>
          <p:nvPr/>
        </p:nvSpPr>
        <p:spPr>
          <a:xfrm>
            <a:off x="902919" y="1526235"/>
            <a:ext cx="10666095" cy="3758565"/>
          </a:xfrm>
          <a:prstGeom prst="rect">
            <a:avLst/>
          </a:prstGeom>
        </p:spPr>
        <p:txBody>
          <a:bodyPr vert="horz" wrap="square" lIns="0" tIns="13970" rIns="0" bIns="0" rtlCol="0">
            <a:spAutoFit/>
          </a:bodyPr>
          <a:lstStyle/>
          <a:p>
            <a:pPr marL="241300" indent="-228600">
              <a:lnSpc>
                <a:spcPct val="100000"/>
              </a:lnSpc>
              <a:spcBef>
                <a:spcPts val="110"/>
              </a:spcBef>
              <a:buFont typeface="Arial"/>
              <a:buChar char="•"/>
              <a:tabLst>
                <a:tab pos="241300" algn="l"/>
              </a:tabLst>
            </a:pPr>
            <a:r>
              <a:rPr sz="2800" b="1" spc="-5" dirty="0">
                <a:latin typeface="Noto Sans SC"/>
                <a:cs typeface="Noto Sans SC"/>
              </a:rPr>
              <a:t>加密和解密运算简单</a:t>
            </a:r>
            <a:r>
              <a:rPr sz="2400" b="1" spc="-50" dirty="0">
                <a:latin typeface="Noto Sans SC"/>
                <a:cs typeface="Noto Sans SC"/>
              </a:rPr>
              <a:t>：</a:t>
            </a:r>
            <a:endParaRPr sz="2400" dirty="0">
              <a:latin typeface="Noto Sans SC"/>
              <a:cs typeface="Noto Sans SC"/>
            </a:endParaRPr>
          </a:p>
          <a:p>
            <a:pPr marL="783590">
              <a:lnSpc>
                <a:spcPct val="100000"/>
              </a:lnSpc>
              <a:spcBef>
                <a:spcPts val="2250"/>
              </a:spcBef>
            </a:pPr>
            <a:r>
              <a:rPr sz="2400" b="1" spc="-5" dirty="0">
                <a:latin typeface="Noto Sans SC"/>
                <a:cs typeface="Noto Sans SC"/>
              </a:rPr>
              <a:t>易于软件和硬件高速实现。</a:t>
            </a:r>
            <a:endParaRPr sz="2400" dirty="0">
              <a:latin typeface="Noto Sans SC"/>
              <a:cs typeface="Noto Sans SC"/>
            </a:endParaRPr>
          </a:p>
          <a:p>
            <a:pPr>
              <a:lnSpc>
                <a:spcPct val="100000"/>
              </a:lnSpc>
              <a:spcBef>
                <a:spcPts val="70"/>
              </a:spcBef>
            </a:pPr>
            <a:endParaRPr sz="1050" dirty="0">
              <a:latin typeface="Noto Sans SC"/>
              <a:cs typeface="Noto Sans SC"/>
            </a:endParaRPr>
          </a:p>
          <a:p>
            <a:pPr marL="241300" indent="-228600">
              <a:lnSpc>
                <a:spcPct val="100000"/>
              </a:lnSpc>
              <a:buFont typeface="Arial"/>
              <a:buChar char="•"/>
              <a:tabLst>
                <a:tab pos="241300" algn="l"/>
              </a:tabLst>
            </a:pPr>
            <a:r>
              <a:rPr sz="2800" b="1" spc="-10" dirty="0">
                <a:latin typeface="Noto Sans SC"/>
                <a:cs typeface="Noto Sans SC"/>
              </a:rPr>
              <a:t>数据扩展：</a:t>
            </a:r>
            <a:endParaRPr sz="2800" dirty="0">
              <a:latin typeface="Noto Sans SC"/>
              <a:cs typeface="Noto Sans SC"/>
            </a:endParaRPr>
          </a:p>
          <a:p>
            <a:pPr marL="783590">
              <a:lnSpc>
                <a:spcPct val="100000"/>
              </a:lnSpc>
              <a:spcBef>
                <a:spcPts val="2250"/>
              </a:spcBef>
            </a:pPr>
            <a:r>
              <a:rPr sz="2400" b="1" spc="-5" dirty="0">
                <a:latin typeface="Noto Sans SC"/>
                <a:cs typeface="Noto Sans SC"/>
              </a:rPr>
              <a:t>一般无数据扩展，在采用同态置换和随机化加密技术时可引入数据扩展。</a:t>
            </a:r>
            <a:endParaRPr sz="2400" dirty="0">
              <a:latin typeface="Noto Sans SC"/>
              <a:cs typeface="Noto Sans SC"/>
            </a:endParaRPr>
          </a:p>
          <a:p>
            <a:pPr>
              <a:lnSpc>
                <a:spcPct val="100000"/>
              </a:lnSpc>
              <a:spcBef>
                <a:spcPts val="90"/>
              </a:spcBef>
            </a:pPr>
            <a:endParaRPr sz="1050" dirty="0">
              <a:latin typeface="Noto Sans SC"/>
              <a:cs typeface="Noto Sans SC"/>
            </a:endParaRPr>
          </a:p>
          <a:p>
            <a:pPr marL="241300" indent="-228600">
              <a:lnSpc>
                <a:spcPct val="100000"/>
              </a:lnSpc>
              <a:spcBef>
                <a:spcPts val="5"/>
              </a:spcBef>
              <a:buFont typeface="Arial"/>
              <a:buChar char="•"/>
              <a:tabLst>
                <a:tab pos="241300" algn="l"/>
              </a:tabLst>
            </a:pPr>
            <a:r>
              <a:rPr sz="2800" b="1" spc="-5" dirty="0">
                <a:latin typeface="Noto Sans SC"/>
                <a:cs typeface="Noto Sans SC"/>
              </a:rPr>
              <a:t>差错传播尽可能地小</a:t>
            </a:r>
            <a:r>
              <a:rPr sz="2400" b="1" spc="-50" dirty="0">
                <a:latin typeface="Noto Sans SC"/>
                <a:cs typeface="Noto Sans SC"/>
              </a:rPr>
              <a:t>。</a:t>
            </a:r>
            <a:endParaRPr sz="2400" dirty="0">
              <a:latin typeface="Noto Sans SC"/>
              <a:cs typeface="Noto Sans SC"/>
            </a:endParaRPr>
          </a:p>
          <a:p>
            <a:pPr marL="469900">
              <a:lnSpc>
                <a:spcPct val="100000"/>
              </a:lnSpc>
              <a:spcBef>
                <a:spcPts val="1745"/>
              </a:spcBef>
            </a:pPr>
            <a:r>
              <a:rPr sz="2400" b="1" spc="-5" dirty="0">
                <a:latin typeface="Noto Sans SC"/>
                <a:cs typeface="Noto Sans SC"/>
              </a:rPr>
              <a:t>一个密文分组的错误尽可能少的影响其他密文分组的解密</a:t>
            </a:r>
            <a:endParaRPr sz="2400" dirty="0">
              <a:latin typeface="Noto Sans SC"/>
              <a:cs typeface="Noto Sans SC"/>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0594" y="347214"/>
            <a:ext cx="4874006" cy="565539"/>
          </a:xfrm>
          <a:prstGeom prst="rect">
            <a:avLst/>
          </a:prstGeom>
        </p:spPr>
        <p:txBody>
          <a:bodyPr vert="horz" wrap="square" lIns="0" tIns="11430" rIns="0" bIns="0" rtlCol="0">
            <a:spAutoFit/>
          </a:bodyPr>
          <a:lstStyle/>
          <a:p>
            <a:pPr marL="12700">
              <a:lnSpc>
                <a:spcPct val="100000"/>
              </a:lnSpc>
              <a:spcBef>
                <a:spcPts val="90"/>
              </a:spcBef>
            </a:pPr>
            <a:r>
              <a:rPr spc="-30" dirty="0"/>
              <a:t>分组密码的实现原则</a:t>
            </a:r>
          </a:p>
        </p:txBody>
      </p:sp>
      <p:sp>
        <p:nvSpPr>
          <p:cNvPr id="3" name="object 3"/>
          <p:cNvSpPr txBox="1">
            <a:spLocks noGrp="1"/>
          </p:cNvSpPr>
          <p:nvPr>
            <p:ph type="body" idx="1"/>
          </p:nvPr>
        </p:nvSpPr>
        <p:spPr>
          <a:xfrm>
            <a:off x="381000" y="1447800"/>
            <a:ext cx="11176000" cy="3409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r>
              <a:rPr kern="1200" dirty="0">
                <a:ea typeface="宋体" panose="02010600030101010101" pitchFamily="2" charset="-122"/>
              </a:rPr>
              <a:t>软件实现的原则：</a:t>
            </a:r>
          </a:p>
          <a:p>
            <a:pPr lvl="1" eaLnBrk="1" hangingPunct="1"/>
            <a:r>
              <a:rPr kern="1200" dirty="0">
                <a:ea typeface="宋体" panose="02010600030101010101" pitchFamily="2" charset="-122"/>
                <a:cs typeface="+mn-cs"/>
              </a:rPr>
              <a:t>使用子块和简单的运算。如将分组n化分为子段，每段长为8、16或32。在以软件实现时，应选用简单的运算，使作用于子段上的密码运算易于以标准处理器的基本运算，如加、乘、移位等实现，避免用以软件难于实现的逐比特置换。</a:t>
            </a:r>
          </a:p>
          <a:p>
            <a:pPr eaLnBrk="1" hangingPunct="1"/>
            <a:r>
              <a:rPr kern="1200" dirty="0">
                <a:ea typeface="宋体" panose="02010600030101010101" pitchFamily="2" charset="-122"/>
              </a:rPr>
              <a:t>硬件实现的原则：</a:t>
            </a:r>
          </a:p>
          <a:p>
            <a:pPr lvl="1" eaLnBrk="1" hangingPunct="1"/>
            <a:r>
              <a:rPr kern="1200" dirty="0">
                <a:ea typeface="宋体" panose="02010600030101010101" pitchFamily="2" charset="-122"/>
                <a:cs typeface="+mn-cs"/>
              </a:rPr>
              <a:t>加密解密可用同样的器件来实现。</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55699" y="271615"/>
            <a:ext cx="4089400" cy="512445"/>
          </a:xfrm>
          <a:prstGeom prst="rect">
            <a:avLst/>
          </a:prstGeom>
        </p:spPr>
        <p:txBody>
          <a:bodyPr vert="horz" wrap="square" lIns="0" tIns="11430" rIns="0" bIns="0" rtlCol="0">
            <a:spAutoFit/>
          </a:bodyPr>
          <a:lstStyle/>
          <a:p>
            <a:pPr marL="12700">
              <a:lnSpc>
                <a:spcPct val="100000"/>
              </a:lnSpc>
              <a:spcBef>
                <a:spcPts val="90"/>
              </a:spcBef>
            </a:pPr>
            <a:r>
              <a:rPr sz="3200" spc="-25" dirty="0" err="1"/>
              <a:t>Feistel</a:t>
            </a:r>
            <a:r>
              <a:rPr sz="3200" spc="-45" dirty="0" err="1"/>
              <a:t>结构</a:t>
            </a:r>
            <a:endParaRPr sz="3200" dirty="0"/>
          </a:p>
        </p:txBody>
      </p:sp>
      <p:grpSp>
        <p:nvGrpSpPr>
          <p:cNvPr id="4" name="object 4"/>
          <p:cNvGrpSpPr/>
          <p:nvPr/>
        </p:nvGrpSpPr>
        <p:grpSpPr>
          <a:xfrm>
            <a:off x="2969005" y="1523364"/>
            <a:ext cx="6297295" cy="3785235"/>
            <a:chOff x="2969005" y="1523364"/>
            <a:chExt cx="6297295" cy="3785235"/>
          </a:xfrm>
        </p:grpSpPr>
        <p:sp>
          <p:nvSpPr>
            <p:cNvPr id="5" name="object 5"/>
            <p:cNvSpPr/>
            <p:nvPr/>
          </p:nvSpPr>
          <p:spPr>
            <a:xfrm>
              <a:off x="2972180" y="1526539"/>
              <a:ext cx="871855" cy="3778885"/>
            </a:xfrm>
            <a:custGeom>
              <a:avLst/>
              <a:gdLst/>
              <a:ahLst/>
              <a:cxnLst/>
              <a:rect l="l" t="t" r="r" b="b"/>
              <a:pathLst>
                <a:path w="871854" h="3778885">
                  <a:moveTo>
                    <a:pt x="0" y="0"/>
                  </a:moveTo>
                  <a:lnTo>
                    <a:pt x="35355" y="33519"/>
                  </a:lnTo>
                  <a:lnTo>
                    <a:pt x="69987" y="67523"/>
                  </a:lnTo>
                  <a:lnTo>
                    <a:pt x="103895" y="102001"/>
                  </a:lnTo>
                  <a:lnTo>
                    <a:pt x="137078" y="136943"/>
                  </a:lnTo>
                  <a:lnTo>
                    <a:pt x="169537" y="172339"/>
                  </a:lnTo>
                  <a:lnTo>
                    <a:pt x="201270" y="208179"/>
                  </a:lnTo>
                  <a:lnTo>
                    <a:pt x="232277" y="244454"/>
                  </a:lnTo>
                  <a:lnTo>
                    <a:pt x="262558" y="281153"/>
                  </a:lnTo>
                  <a:lnTo>
                    <a:pt x="292111" y="318265"/>
                  </a:lnTo>
                  <a:lnTo>
                    <a:pt x="320936" y="355782"/>
                  </a:lnTo>
                  <a:lnTo>
                    <a:pt x="349033" y="393693"/>
                  </a:lnTo>
                  <a:lnTo>
                    <a:pt x="376400" y="431988"/>
                  </a:lnTo>
                  <a:lnTo>
                    <a:pt x="403039" y="470657"/>
                  </a:lnTo>
                  <a:lnTo>
                    <a:pt x="428947" y="509690"/>
                  </a:lnTo>
                  <a:lnTo>
                    <a:pt x="454124" y="549076"/>
                  </a:lnTo>
                  <a:lnTo>
                    <a:pt x="478570" y="588807"/>
                  </a:lnTo>
                  <a:lnTo>
                    <a:pt x="502284" y="628872"/>
                  </a:lnTo>
                  <a:lnTo>
                    <a:pt x="525265" y="669260"/>
                  </a:lnTo>
                  <a:lnTo>
                    <a:pt x="547514" y="709962"/>
                  </a:lnTo>
                  <a:lnTo>
                    <a:pt x="569029" y="750968"/>
                  </a:lnTo>
                  <a:lnTo>
                    <a:pt x="589810" y="792268"/>
                  </a:lnTo>
                  <a:lnTo>
                    <a:pt x="609855" y="833852"/>
                  </a:lnTo>
                  <a:lnTo>
                    <a:pt x="629166" y="875710"/>
                  </a:lnTo>
                  <a:lnTo>
                    <a:pt x="647741" y="917831"/>
                  </a:lnTo>
                  <a:lnTo>
                    <a:pt x="665579" y="960206"/>
                  </a:lnTo>
                  <a:lnTo>
                    <a:pt x="682680" y="1002824"/>
                  </a:lnTo>
                  <a:lnTo>
                    <a:pt x="699043" y="1045676"/>
                  </a:lnTo>
                  <a:lnTo>
                    <a:pt x="714669" y="1088752"/>
                  </a:lnTo>
                  <a:lnTo>
                    <a:pt x="729555" y="1132042"/>
                  </a:lnTo>
                  <a:lnTo>
                    <a:pt x="743702" y="1175535"/>
                  </a:lnTo>
                  <a:lnTo>
                    <a:pt x="757109" y="1219222"/>
                  </a:lnTo>
                  <a:lnTo>
                    <a:pt x="769776" y="1263092"/>
                  </a:lnTo>
                  <a:lnTo>
                    <a:pt x="781701" y="1307136"/>
                  </a:lnTo>
                  <a:lnTo>
                    <a:pt x="792885" y="1351343"/>
                  </a:lnTo>
                  <a:lnTo>
                    <a:pt x="803326" y="1395704"/>
                  </a:lnTo>
                  <a:lnTo>
                    <a:pt x="813025" y="1440208"/>
                  </a:lnTo>
                  <a:lnTo>
                    <a:pt x="821980" y="1484846"/>
                  </a:lnTo>
                  <a:lnTo>
                    <a:pt x="830192" y="1529607"/>
                  </a:lnTo>
                  <a:lnTo>
                    <a:pt x="837658" y="1574481"/>
                  </a:lnTo>
                  <a:lnTo>
                    <a:pt x="844380" y="1619459"/>
                  </a:lnTo>
                  <a:lnTo>
                    <a:pt x="850356" y="1664530"/>
                  </a:lnTo>
                  <a:lnTo>
                    <a:pt x="855585" y="1709685"/>
                  </a:lnTo>
                  <a:lnTo>
                    <a:pt x="860068" y="1754912"/>
                  </a:lnTo>
                  <a:lnTo>
                    <a:pt x="863803" y="1800203"/>
                  </a:lnTo>
                  <a:lnTo>
                    <a:pt x="866790" y="1845548"/>
                  </a:lnTo>
                  <a:lnTo>
                    <a:pt x="869029" y="1890935"/>
                  </a:lnTo>
                  <a:lnTo>
                    <a:pt x="870518" y="1936356"/>
                  </a:lnTo>
                  <a:lnTo>
                    <a:pt x="871258" y="1981800"/>
                  </a:lnTo>
                  <a:lnTo>
                    <a:pt x="871248" y="2027257"/>
                  </a:lnTo>
                  <a:lnTo>
                    <a:pt x="870486" y="2072717"/>
                  </a:lnTo>
                  <a:lnTo>
                    <a:pt x="868973" y="2118170"/>
                  </a:lnTo>
                  <a:lnTo>
                    <a:pt x="866708" y="2163607"/>
                  </a:lnTo>
                  <a:lnTo>
                    <a:pt x="863690" y="2209016"/>
                  </a:lnTo>
                  <a:lnTo>
                    <a:pt x="859920" y="2254389"/>
                  </a:lnTo>
                  <a:lnTo>
                    <a:pt x="855395" y="2299714"/>
                  </a:lnTo>
                  <a:lnTo>
                    <a:pt x="850116" y="2344983"/>
                  </a:lnTo>
                  <a:lnTo>
                    <a:pt x="844082" y="2390184"/>
                  </a:lnTo>
                  <a:lnTo>
                    <a:pt x="837293" y="2435309"/>
                  </a:lnTo>
                  <a:lnTo>
                    <a:pt x="829747" y="2480346"/>
                  </a:lnTo>
                  <a:lnTo>
                    <a:pt x="821445" y="2525286"/>
                  </a:lnTo>
                  <a:lnTo>
                    <a:pt x="812386" y="2570119"/>
                  </a:lnTo>
                  <a:lnTo>
                    <a:pt x="802568" y="2614835"/>
                  </a:lnTo>
                  <a:lnTo>
                    <a:pt x="791993" y="2659424"/>
                  </a:lnTo>
                  <a:lnTo>
                    <a:pt x="780658" y="2703876"/>
                  </a:lnTo>
                  <a:lnTo>
                    <a:pt x="768564" y="2748180"/>
                  </a:lnTo>
                  <a:lnTo>
                    <a:pt x="755710" y="2792328"/>
                  </a:lnTo>
                  <a:lnTo>
                    <a:pt x="742095" y="2836308"/>
                  </a:lnTo>
                  <a:lnTo>
                    <a:pt x="727719" y="2880110"/>
                  </a:lnTo>
                  <a:lnTo>
                    <a:pt x="712581" y="2923726"/>
                  </a:lnTo>
                  <a:lnTo>
                    <a:pt x="696680" y="2967144"/>
                  </a:lnTo>
                  <a:lnTo>
                    <a:pt x="680017" y="3010354"/>
                  </a:lnTo>
                  <a:lnTo>
                    <a:pt x="662590" y="3053348"/>
                  </a:lnTo>
                  <a:lnTo>
                    <a:pt x="644399" y="3096114"/>
                  </a:lnTo>
                  <a:lnTo>
                    <a:pt x="625443" y="3138642"/>
                  </a:lnTo>
                  <a:lnTo>
                    <a:pt x="605722" y="3180923"/>
                  </a:lnTo>
                  <a:lnTo>
                    <a:pt x="585235" y="3222947"/>
                  </a:lnTo>
                  <a:lnTo>
                    <a:pt x="563981" y="3264703"/>
                  </a:lnTo>
                  <a:lnTo>
                    <a:pt x="541961" y="3306182"/>
                  </a:lnTo>
                  <a:lnTo>
                    <a:pt x="519173" y="3347373"/>
                  </a:lnTo>
                  <a:lnTo>
                    <a:pt x="495617" y="3388266"/>
                  </a:lnTo>
                  <a:lnTo>
                    <a:pt x="471292" y="3428852"/>
                  </a:lnTo>
                  <a:lnTo>
                    <a:pt x="446197" y="3469120"/>
                  </a:lnTo>
                  <a:lnTo>
                    <a:pt x="420333" y="3509061"/>
                  </a:lnTo>
                  <a:lnTo>
                    <a:pt x="393698" y="3548664"/>
                  </a:lnTo>
                  <a:lnTo>
                    <a:pt x="366292" y="3587920"/>
                  </a:lnTo>
                  <a:lnTo>
                    <a:pt x="338115" y="3626817"/>
                  </a:lnTo>
                  <a:lnTo>
                    <a:pt x="309165" y="3665347"/>
                  </a:lnTo>
                  <a:lnTo>
                    <a:pt x="279443" y="3703499"/>
                  </a:lnTo>
                  <a:lnTo>
                    <a:pt x="248947" y="3741264"/>
                  </a:lnTo>
                  <a:lnTo>
                    <a:pt x="217677" y="3778631"/>
                  </a:lnTo>
                  <a:lnTo>
                    <a:pt x="248947" y="3741264"/>
                  </a:lnTo>
                  <a:lnTo>
                    <a:pt x="279443" y="3703499"/>
                  </a:lnTo>
                  <a:lnTo>
                    <a:pt x="309165" y="3665347"/>
                  </a:lnTo>
                  <a:lnTo>
                    <a:pt x="338115" y="3626817"/>
                  </a:lnTo>
                  <a:lnTo>
                    <a:pt x="366292" y="3587920"/>
                  </a:lnTo>
                  <a:lnTo>
                    <a:pt x="393698" y="3548664"/>
                  </a:lnTo>
                  <a:lnTo>
                    <a:pt x="420333" y="3509061"/>
                  </a:lnTo>
                  <a:lnTo>
                    <a:pt x="446197" y="3469120"/>
                  </a:lnTo>
                  <a:lnTo>
                    <a:pt x="471292" y="3428852"/>
                  </a:lnTo>
                  <a:lnTo>
                    <a:pt x="495617" y="3388266"/>
                  </a:lnTo>
                  <a:lnTo>
                    <a:pt x="519173" y="3347373"/>
                  </a:lnTo>
                  <a:lnTo>
                    <a:pt x="541961" y="3306182"/>
                  </a:lnTo>
                  <a:lnTo>
                    <a:pt x="563981" y="3264703"/>
                  </a:lnTo>
                  <a:lnTo>
                    <a:pt x="585235" y="3222947"/>
                  </a:lnTo>
                  <a:lnTo>
                    <a:pt x="605722" y="3180923"/>
                  </a:lnTo>
                  <a:lnTo>
                    <a:pt x="625443" y="3138642"/>
                  </a:lnTo>
                  <a:lnTo>
                    <a:pt x="644399" y="3096114"/>
                  </a:lnTo>
                  <a:lnTo>
                    <a:pt x="662590" y="3053348"/>
                  </a:lnTo>
                  <a:lnTo>
                    <a:pt x="680017" y="3010354"/>
                  </a:lnTo>
                  <a:lnTo>
                    <a:pt x="696680" y="2967144"/>
                  </a:lnTo>
                  <a:lnTo>
                    <a:pt x="712581" y="2923726"/>
                  </a:lnTo>
                  <a:lnTo>
                    <a:pt x="727719" y="2880110"/>
                  </a:lnTo>
                  <a:lnTo>
                    <a:pt x="742095" y="2836308"/>
                  </a:lnTo>
                  <a:lnTo>
                    <a:pt x="755710" y="2792328"/>
                  </a:lnTo>
                  <a:lnTo>
                    <a:pt x="768564" y="2748180"/>
                  </a:lnTo>
                  <a:lnTo>
                    <a:pt x="780658" y="2703876"/>
                  </a:lnTo>
                  <a:lnTo>
                    <a:pt x="791993" y="2659424"/>
                  </a:lnTo>
                  <a:lnTo>
                    <a:pt x="802568" y="2614835"/>
                  </a:lnTo>
                  <a:lnTo>
                    <a:pt x="812386" y="2570119"/>
                  </a:lnTo>
                  <a:lnTo>
                    <a:pt x="821445" y="2525286"/>
                  </a:lnTo>
                  <a:lnTo>
                    <a:pt x="829747" y="2480346"/>
                  </a:lnTo>
                  <a:lnTo>
                    <a:pt x="837293" y="2435309"/>
                  </a:lnTo>
                  <a:lnTo>
                    <a:pt x="844082" y="2390184"/>
                  </a:lnTo>
                  <a:lnTo>
                    <a:pt x="850116" y="2344983"/>
                  </a:lnTo>
                  <a:lnTo>
                    <a:pt x="855395" y="2299714"/>
                  </a:lnTo>
                  <a:lnTo>
                    <a:pt x="859920" y="2254389"/>
                  </a:lnTo>
                  <a:lnTo>
                    <a:pt x="863690" y="2209016"/>
                  </a:lnTo>
                  <a:lnTo>
                    <a:pt x="866708" y="2163607"/>
                  </a:lnTo>
                  <a:lnTo>
                    <a:pt x="868973" y="2118170"/>
                  </a:lnTo>
                  <a:lnTo>
                    <a:pt x="870486" y="2072717"/>
                  </a:lnTo>
                  <a:lnTo>
                    <a:pt x="871248" y="2027257"/>
                  </a:lnTo>
                  <a:lnTo>
                    <a:pt x="871258" y="1981800"/>
                  </a:lnTo>
                  <a:lnTo>
                    <a:pt x="870518" y="1936356"/>
                  </a:lnTo>
                  <a:lnTo>
                    <a:pt x="869029" y="1890935"/>
                  </a:lnTo>
                  <a:lnTo>
                    <a:pt x="866790" y="1845548"/>
                  </a:lnTo>
                  <a:lnTo>
                    <a:pt x="863803" y="1800203"/>
                  </a:lnTo>
                  <a:lnTo>
                    <a:pt x="860068" y="1754912"/>
                  </a:lnTo>
                  <a:lnTo>
                    <a:pt x="855585" y="1709685"/>
                  </a:lnTo>
                  <a:lnTo>
                    <a:pt x="850356" y="1664530"/>
                  </a:lnTo>
                  <a:lnTo>
                    <a:pt x="844380" y="1619459"/>
                  </a:lnTo>
                  <a:lnTo>
                    <a:pt x="837658" y="1574481"/>
                  </a:lnTo>
                  <a:lnTo>
                    <a:pt x="830192" y="1529607"/>
                  </a:lnTo>
                  <a:lnTo>
                    <a:pt x="821980" y="1484846"/>
                  </a:lnTo>
                  <a:lnTo>
                    <a:pt x="813025" y="1440208"/>
                  </a:lnTo>
                  <a:lnTo>
                    <a:pt x="803326" y="1395704"/>
                  </a:lnTo>
                  <a:lnTo>
                    <a:pt x="792885" y="1351343"/>
                  </a:lnTo>
                  <a:lnTo>
                    <a:pt x="781701" y="1307136"/>
                  </a:lnTo>
                  <a:lnTo>
                    <a:pt x="769776" y="1263092"/>
                  </a:lnTo>
                  <a:lnTo>
                    <a:pt x="757109" y="1219222"/>
                  </a:lnTo>
                  <a:lnTo>
                    <a:pt x="743702" y="1175535"/>
                  </a:lnTo>
                  <a:lnTo>
                    <a:pt x="729555" y="1132042"/>
                  </a:lnTo>
                  <a:lnTo>
                    <a:pt x="714669" y="1088752"/>
                  </a:lnTo>
                  <a:lnTo>
                    <a:pt x="699043" y="1045676"/>
                  </a:lnTo>
                  <a:lnTo>
                    <a:pt x="682680" y="1002824"/>
                  </a:lnTo>
                  <a:lnTo>
                    <a:pt x="665579" y="960206"/>
                  </a:lnTo>
                  <a:lnTo>
                    <a:pt x="647741" y="917831"/>
                  </a:lnTo>
                  <a:lnTo>
                    <a:pt x="629166" y="875710"/>
                  </a:lnTo>
                  <a:lnTo>
                    <a:pt x="609855" y="833852"/>
                  </a:lnTo>
                  <a:lnTo>
                    <a:pt x="589810" y="792268"/>
                  </a:lnTo>
                  <a:lnTo>
                    <a:pt x="569029" y="750968"/>
                  </a:lnTo>
                  <a:lnTo>
                    <a:pt x="547514" y="709962"/>
                  </a:lnTo>
                  <a:lnTo>
                    <a:pt x="525265" y="669260"/>
                  </a:lnTo>
                  <a:lnTo>
                    <a:pt x="502284" y="628872"/>
                  </a:lnTo>
                  <a:lnTo>
                    <a:pt x="478570" y="588807"/>
                  </a:lnTo>
                  <a:lnTo>
                    <a:pt x="454124" y="549076"/>
                  </a:lnTo>
                  <a:lnTo>
                    <a:pt x="428947" y="509690"/>
                  </a:lnTo>
                  <a:lnTo>
                    <a:pt x="403039" y="470657"/>
                  </a:lnTo>
                  <a:lnTo>
                    <a:pt x="376400" y="431988"/>
                  </a:lnTo>
                  <a:lnTo>
                    <a:pt x="349033" y="393693"/>
                  </a:lnTo>
                  <a:lnTo>
                    <a:pt x="320936" y="355782"/>
                  </a:lnTo>
                  <a:lnTo>
                    <a:pt x="292111" y="318265"/>
                  </a:lnTo>
                  <a:lnTo>
                    <a:pt x="262558" y="281153"/>
                  </a:lnTo>
                  <a:lnTo>
                    <a:pt x="232277" y="244454"/>
                  </a:lnTo>
                  <a:lnTo>
                    <a:pt x="201270" y="208179"/>
                  </a:lnTo>
                  <a:lnTo>
                    <a:pt x="169537" y="172339"/>
                  </a:lnTo>
                  <a:lnTo>
                    <a:pt x="137078" y="136943"/>
                  </a:lnTo>
                  <a:lnTo>
                    <a:pt x="103895" y="102001"/>
                  </a:lnTo>
                  <a:lnTo>
                    <a:pt x="69987" y="67523"/>
                  </a:lnTo>
                  <a:lnTo>
                    <a:pt x="35355" y="33519"/>
                  </a:lnTo>
                  <a:lnTo>
                    <a:pt x="0" y="0"/>
                  </a:lnTo>
                  <a:close/>
                </a:path>
              </a:pathLst>
            </a:custGeom>
            <a:ln w="6096">
              <a:solidFill>
                <a:srgbClr val="467AA9"/>
              </a:solidFill>
            </a:ln>
          </p:spPr>
          <p:txBody>
            <a:bodyPr wrap="square" lIns="0" tIns="0" rIns="0" bIns="0" rtlCol="0"/>
            <a:lstStyle/>
            <a:p>
              <a:endParaRPr/>
            </a:p>
          </p:txBody>
        </p:sp>
        <p:pic>
          <p:nvPicPr>
            <p:cNvPr id="6" name="object 6"/>
            <p:cNvPicPr/>
            <p:nvPr/>
          </p:nvPicPr>
          <p:blipFill>
            <a:blip r:embed="rId2" cstate="print"/>
            <a:stretch>
              <a:fillRect/>
            </a:stretch>
          </p:blipFill>
          <p:spPr>
            <a:xfrm>
              <a:off x="3557015" y="2057399"/>
              <a:ext cx="5708903" cy="813815"/>
            </a:xfrm>
            <a:prstGeom prst="rect">
              <a:avLst/>
            </a:prstGeom>
          </p:spPr>
        </p:pic>
      </p:grpSp>
      <p:sp>
        <p:nvSpPr>
          <p:cNvPr id="7" name="object 7"/>
          <p:cNvSpPr txBox="1"/>
          <p:nvPr/>
        </p:nvSpPr>
        <p:spPr>
          <a:xfrm>
            <a:off x="4189603" y="2244674"/>
            <a:ext cx="2715895" cy="391795"/>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FFFFF"/>
                </a:solidFill>
                <a:latin typeface="Times New Roman"/>
                <a:cs typeface="Times New Roman"/>
              </a:rPr>
              <a:t>Feistel</a:t>
            </a:r>
            <a:r>
              <a:rPr sz="2400" b="1" spc="-10" dirty="0">
                <a:solidFill>
                  <a:srgbClr val="FFFFFF"/>
                </a:solidFill>
                <a:latin typeface="微软雅黑 Heavy"/>
                <a:cs typeface="微软雅黑 Heavy"/>
              </a:rPr>
              <a:t>密码设计思想</a:t>
            </a:r>
            <a:endParaRPr sz="2400">
              <a:latin typeface="微软雅黑 Heavy"/>
              <a:cs typeface="微软雅黑 Heavy"/>
            </a:endParaRPr>
          </a:p>
        </p:txBody>
      </p:sp>
      <p:grpSp>
        <p:nvGrpSpPr>
          <p:cNvPr id="8" name="object 8"/>
          <p:cNvGrpSpPr/>
          <p:nvPr/>
        </p:nvGrpSpPr>
        <p:grpSpPr>
          <a:xfrm>
            <a:off x="3044825" y="1953641"/>
            <a:ext cx="6172835" cy="2746375"/>
            <a:chOff x="3044825" y="1953641"/>
            <a:chExt cx="6172835" cy="2746375"/>
          </a:xfrm>
        </p:grpSpPr>
        <p:sp>
          <p:nvSpPr>
            <p:cNvPr id="9" name="object 9"/>
            <p:cNvSpPr/>
            <p:nvPr/>
          </p:nvSpPr>
          <p:spPr>
            <a:xfrm>
              <a:off x="3048000" y="1956816"/>
              <a:ext cx="1015365" cy="1015365"/>
            </a:xfrm>
            <a:custGeom>
              <a:avLst/>
              <a:gdLst/>
              <a:ahLst/>
              <a:cxnLst/>
              <a:rect l="l" t="t" r="r" b="b"/>
              <a:pathLst>
                <a:path w="1015364" h="1015364">
                  <a:moveTo>
                    <a:pt x="507491" y="0"/>
                  </a:moveTo>
                  <a:lnTo>
                    <a:pt x="458615" y="2323"/>
                  </a:lnTo>
                  <a:lnTo>
                    <a:pt x="411054" y="9150"/>
                  </a:lnTo>
                  <a:lnTo>
                    <a:pt x="365020" y="20269"/>
                  </a:lnTo>
                  <a:lnTo>
                    <a:pt x="320726" y="35467"/>
                  </a:lnTo>
                  <a:lnTo>
                    <a:pt x="278384" y="54532"/>
                  </a:lnTo>
                  <a:lnTo>
                    <a:pt x="238208" y="77251"/>
                  </a:lnTo>
                  <a:lnTo>
                    <a:pt x="200410" y="103410"/>
                  </a:lnTo>
                  <a:lnTo>
                    <a:pt x="165203" y="132799"/>
                  </a:lnTo>
                  <a:lnTo>
                    <a:pt x="132799" y="165203"/>
                  </a:lnTo>
                  <a:lnTo>
                    <a:pt x="103410" y="200410"/>
                  </a:lnTo>
                  <a:lnTo>
                    <a:pt x="77251" y="238208"/>
                  </a:lnTo>
                  <a:lnTo>
                    <a:pt x="54532" y="278384"/>
                  </a:lnTo>
                  <a:lnTo>
                    <a:pt x="35467" y="320726"/>
                  </a:lnTo>
                  <a:lnTo>
                    <a:pt x="20269" y="365020"/>
                  </a:lnTo>
                  <a:lnTo>
                    <a:pt x="9150" y="411054"/>
                  </a:lnTo>
                  <a:lnTo>
                    <a:pt x="2323" y="458615"/>
                  </a:lnTo>
                  <a:lnTo>
                    <a:pt x="0" y="507492"/>
                  </a:lnTo>
                  <a:lnTo>
                    <a:pt x="2323" y="556368"/>
                  </a:lnTo>
                  <a:lnTo>
                    <a:pt x="9150" y="603929"/>
                  </a:lnTo>
                  <a:lnTo>
                    <a:pt x="20269" y="649963"/>
                  </a:lnTo>
                  <a:lnTo>
                    <a:pt x="35467" y="694257"/>
                  </a:lnTo>
                  <a:lnTo>
                    <a:pt x="54532" y="736599"/>
                  </a:lnTo>
                  <a:lnTo>
                    <a:pt x="77251" y="776775"/>
                  </a:lnTo>
                  <a:lnTo>
                    <a:pt x="103410" y="814573"/>
                  </a:lnTo>
                  <a:lnTo>
                    <a:pt x="132799" y="849780"/>
                  </a:lnTo>
                  <a:lnTo>
                    <a:pt x="165203" y="882184"/>
                  </a:lnTo>
                  <a:lnTo>
                    <a:pt x="200410" y="911573"/>
                  </a:lnTo>
                  <a:lnTo>
                    <a:pt x="238208" y="937732"/>
                  </a:lnTo>
                  <a:lnTo>
                    <a:pt x="278384" y="960451"/>
                  </a:lnTo>
                  <a:lnTo>
                    <a:pt x="320726" y="979516"/>
                  </a:lnTo>
                  <a:lnTo>
                    <a:pt x="365020" y="994714"/>
                  </a:lnTo>
                  <a:lnTo>
                    <a:pt x="411054" y="1005833"/>
                  </a:lnTo>
                  <a:lnTo>
                    <a:pt x="458615" y="1012660"/>
                  </a:lnTo>
                  <a:lnTo>
                    <a:pt x="507491" y="1014984"/>
                  </a:lnTo>
                  <a:lnTo>
                    <a:pt x="556368" y="1012660"/>
                  </a:lnTo>
                  <a:lnTo>
                    <a:pt x="603929" y="1005833"/>
                  </a:lnTo>
                  <a:lnTo>
                    <a:pt x="649963" y="994714"/>
                  </a:lnTo>
                  <a:lnTo>
                    <a:pt x="694257" y="979516"/>
                  </a:lnTo>
                  <a:lnTo>
                    <a:pt x="736599" y="960451"/>
                  </a:lnTo>
                  <a:lnTo>
                    <a:pt x="776775" y="937732"/>
                  </a:lnTo>
                  <a:lnTo>
                    <a:pt x="814573" y="911573"/>
                  </a:lnTo>
                  <a:lnTo>
                    <a:pt x="849780" y="882184"/>
                  </a:lnTo>
                  <a:lnTo>
                    <a:pt x="882184" y="849780"/>
                  </a:lnTo>
                  <a:lnTo>
                    <a:pt x="911573" y="814573"/>
                  </a:lnTo>
                  <a:lnTo>
                    <a:pt x="937732" y="776775"/>
                  </a:lnTo>
                  <a:lnTo>
                    <a:pt x="960451" y="736599"/>
                  </a:lnTo>
                  <a:lnTo>
                    <a:pt x="979516" y="694257"/>
                  </a:lnTo>
                  <a:lnTo>
                    <a:pt x="994714" y="649963"/>
                  </a:lnTo>
                  <a:lnTo>
                    <a:pt x="1005833" y="603929"/>
                  </a:lnTo>
                  <a:lnTo>
                    <a:pt x="1012660" y="556368"/>
                  </a:lnTo>
                  <a:lnTo>
                    <a:pt x="1014984" y="507492"/>
                  </a:lnTo>
                  <a:lnTo>
                    <a:pt x="1012660" y="458615"/>
                  </a:lnTo>
                  <a:lnTo>
                    <a:pt x="1005833" y="411054"/>
                  </a:lnTo>
                  <a:lnTo>
                    <a:pt x="994714" y="365020"/>
                  </a:lnTo>
                  <a:lnTo>
                    <a:pt x="979516" y="320726"/>
                  </a:lnTo>
                  <a:lnTo>
                    <a:pt x="960451" y="278384"/>
                  </a:lnTo>
                  <a:lnTo>
                    <a:pt x="937732" y="238208"/>
                  </a:lnTo>
                  <a:lnTo>
                    <a:pt x="911573" y="200410"/>
                  </a:lnTo>
                  <a:lnTo>
                    <a:pt x="882184" y="165203"/>
                  </a:lnTo>
                  <a:lnTo>
                    <a:pt x="849780" y="132799"/>
                  </a:lnTo>
                  <a:lnTo>
                    <a:pt x="814573" y="103410"/>
                  </a:lnTo>
                  <a:lnTo>
                    <a:pt x="776775" y="77251"/>
                  </a:lnTo>
                  <a:lnTo>
                    <a:pt x="736599" y="54532"/>
                  </a:lnTo>
                  <a:lnTo>
                    <a:pt x="694257" y="35467"/>
                  </a:lnTo>
                  <a:lnTo>
                    <a:pt x="649963" y="20269"/>
                  </a:lnTo>
                  <a:lnTo>
                    <a:pt x="603929" y="9150"/>
                  </a:lnTo>
                  <a:lnTo>
                    <a:pt x="556368" y="2323"/>
                  </a:lnTo>
                  <a:lnTo>
                    <a:pt x="507491" y="0"/>
                  </a:lnTo>
                  <a:close/>
                </a:path>
              </a:pathLst>
            </a:custGeom>
            <a:solidFill>
              <a:srgbClr val="FFFFFF"/>
            </a:solidFill>
          </p:spPr>
          <p:txBody>
            <a:bodyPr wrap="square" lIns="0" tIns="0" rIns="0" bIns="0" rtlCol="0"/>
            <a:lstStyle/>
            <a:p>
              <a:endParaRPr/>
            </a:p>
          </p:txBody>
        </p:sp>
        <p:sp>
          <p:nvSpPr>
            <p:cNvPr id="10" name="object 10"/>
            <p:cNvSpPr/>
            <p:nvPr/>
          </p:nvSpPr>
          <p:spPr>
            <a:xfrm>
              <a:off x="3048000" y="1956816"/>
              <a:ext cx="1015365" cy="1015365"/>
            </a:xfrm>
            <a:custGeom>
              <a:avLst/>
              <a:gdLst/>
              <a:ahLst/>
              <a:cxnLst/>
              <a:rect l="l" t="t" r="r" b="b"/>
              <a:pathLst>
                <a:path w="1015364" h="1015364">
                  <a:moveTo>
                    <a:pt x="0" y="507492"/>
                  </a:moveTo>
                  <a:lnTo>
                    <a:pt x="2323" y="458615"/>
                  </a:lnTo>
                  <a:lnTo>
                    <a:pt x="9150" y="411054"/>
                  </a:lnTo>
                  <a:lnTo>
                    <a:pt x="20269" y="365020"/>
                  </a:lnTo>
                  <a:lnTo>
                    <a:pt x="35467" y="320726"/>
                  </a:lnTo>
                  <a:lnTo>
                    <a:pt x="54532" y="278384"/>
                  </a:lnTo>
                  <a:lnTo>
                    <a:pt x="77251" y="238208"/>
                  </a:lnTo>
                  <a:lnTo>
                    <a:pt x="103410" y="200410"/>
                  </a:lnTo>
                  <a:lnTo>
                    <a:pt x="132799" y="165203"/>
                  </a:lnTo>
                  <a:lnTo>
                    <a:pt x="165203" y="132799"/>
                  </a:lnTo>
                  <a:lnTo>
                    <a:pt x="200410" y="103410"/>
                  </a:lnTo>
                  <a:lnTo>
                    <a:pt x="238208" y="77251"/>
                  </a:lnTo>
                  <a:lnTo>
                    <a:pt x="278384" y="54532"/>
                  </a:lnTo>
                  <a:lnTo>
                    <a:pt x="320726" y="35467"/>
                  </a:lnTo>
                  <a:lnTo>
                    <a:pt x="365020" y="20269"/>
                  </a:lnTo>
                  <a:lnTo>
                    <a:pt x="411054" y="9150"/>
                  </a:lnTo>
                  <a:lnTo>
                    <a:pt x="458615" y="2323"/>
                  </a:lnTo>
                  <a:lnTo>
                    <a:pt x="507491" y="0"/>
                  </a:lnTo>
                  <a:lnTo>
                    <a:pt x="556368" y="2323"/>
                  </a:lnTo>
                  <a:lnTo>
                    <a:pt x="603929" y="9150"/>
                  </a:lnTo>
                  <a:lnTo>
                    <a:pt x="649963" y="20269"/>
                  </a:lnTo>
                  <a:lnTo>
                    <a:pt x="694257" y="35467"/>
                  </a:lnTo>
                  <a:lnTo>
                    <a:pt x="736599" y="54532"/>
                  </a:lnTo>
                  <a:lnTo>
                    <a:pt x="776775" y="77251"/>
                  </a:lnTo>
                  <a:lnTo>
                    <a:pt x="814573" y="103410"/>
                  </a:lnTo>
                  <a:lnTo>
                    <a:pt x="849780" y="132799"/>
                  </a:lnTo>
                  <a:lnTo>
                    <a:pt x="882184" y="165203"/>
                  </a:lnTo>
                  <a:lnTo>
                    <a:pt x="911573" y="200410"/>
                  </a:lnTo>
                  <a:lnTo>
                    <a:pt x="937732" y="238208"/>
                  </a:lnTo>
                  <a:lnTo>
                    <a:pt x="960451" y="278384"/>
                  </a:lnTo>
                  <a:lnTo>
                    <a:pt x="979516" y="320726"/>
                  </a:lnTo>
                  <a:lnTo>
                    <a:pt x="994714" y="365020"/>
                  </a:lnTo>
                  <a:lnTo>
                    <a:pt x="1005833" y="411054"/>
                  </a:lnTo>
                  <a:lnTo>
                    <a:pt x="1012660" y="458615"/>
                  </a:lnTo>
                  <a:lnTo>
                    <a:pt x="1014984" y="507492"/>
                  </a:lnTo>
                  <a:lnTo>
                    <a:pt x="1012660" y="556368"/>
                  </a:lnTo>
                  <a:lnTo>
                    <a:pt x="1005833" y="603929"/>
                  </a:lnTo>
                  <a:lnTo>
                    <a:pt x="994714" y="649963"/>
                  </a:lnTo>
                  <a:lnTo>
                    <a:pt x="979516" y="694257"/>
                  </a:lnTo>
                  <a:lnTo>
                    <a:pt x="960451" y="736599"/>
                  </a:lnTo>
                  <a:lnTo>
                    <a:pt x="937732" y="776775"/>
                  </a:lnTo>
                  <a:lnTo>
                    <a:pt x="911573" y="814573"/>
                  </a:lnTo>
                  <a:lnTo>
                    <a:pt x="882184" y="849780"/>
                  </a:lnTo>
                  <a:lnTo>
                    <a:pt x="849780" y="882184"/>
                  </a:lnTo>
                  <a:lnTo>
                    <a:pt x="814573" y="911573"/>
                  </a:lnTo>
                  <a:lnTo>
                    <a:pt x="776775" y="937732"/>
                  </a:lnTo>
                  <a:lnTo>
                    <a:pt x="736599" y="960451"/>
                  </a:lnTo>
                  <a:lnTo>
                    <a:pt x="694257" y="979516"/>
                  </a:lnTo>
                  <a:lnTo>
                    <a:pt x="649963" y="994714"/>
                  </a:lnTo>
                  <a:lnTo>
                    <a:pt x="603929" y="1005833"/>
                  </a:lnTo>
                  <a:lnTo>
                    <a:pt x="556368" y="1012660"/>
                  </a:lnTo>
                  <a:lnTo>
                    <a:pt x="507491" y="1014984"/>
                  </a:lnTo>
                  <a:lnTo>
                    <a:pt x="458615" y="1012660"/>
                  </a:lnTo>
                  <a:lnTo>
                    <a:pt x="411054" y="1005833"/>
                  </a:lnTo>
                  <a:lnTo>
                    <a:pt x="365020" y="994714"/>
                  </a:lnTo>
                  <a:lnTo>
                    <a:pt x="320726" y="979516"/>
                  </a:lnTo>
                  <a:lnTo>
                    <a:pt x="278384" y="960451"/>
                  </a:lnTo>
                  <a:lnTo>
                    <a:pt x="238208" y="937732"/>
                  </a:lnTo>
                  <a:lnTo>
                    <a:pt x="200410" y="911573"/>
                  </a:lnTo>
                  <a:lnTo>
                    <a:pt x="165203" y="882184"/>
                  </a:lnTo>
                  <a:lnTo>
                    <a:pt x="132799" y="849780"/>
                  </a:lnTo>
                  <a:lnTo>
                    <a:pt x="103410" y="814573"/>
                  </a:lnTo>
                  <a:lnTo>
                    <a:pt x="77251" y="776775"/>
                  </a:lnTo>
                  <a:lnTo>
                    <a:pt x="54532" y="736599"/>
                  </a:lnTo>
                  <a:lnTo>
                    <a:pt x="35467" y="694257"/>
                  </a:lnTo>
                  <a:lnTo>
                    <a:pt x="20269" y="649963"/>
                  </a:lnTo>
                  <a:lnTo>
                    <a:pt x="9150" y="603929"/>
                  </a:lnTo>
                  <a:lnTo>
                    <a:pt x="2323" y="556368"/>
                  </a:lnTo>
                  <a:lnTo>
                    <a:pt x="0" y="507492"/>
                  </a:lnTo>
                  <a:close/>
                </a:path>
              </a:pathLst>
            </a:custGeom>
            <a:ln w="6096">
              <a:solidFill>
                <a:srgbClr val="5B9BD4"/>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3709416" y="3886200"/>
              <a:ext cx="5507736" cy="813816"/>
            </a:xfrm>
            <a:prstGeom prst="rect">
              <a:avLst/>
            </a:prstGeom>
          </p:spPr>
        </p:pic>
      </p:grpSp>
      <p:sp>
        <p:nvSpPr>
          <p:cNvPr id="12" name="object 12"/>
          <p:cNvSpPr txBox="1"/>
          <p:nvPr/>
        </p:nvSpPr>
        <p:spPr>
          <a:xfrm>
            <a:off x="4342003" y="4074667"/>
            <a:ext cx="3023870" cy="391160"/>
          </a:xfrm>
          <a:prstGeom prst="rect">
            <a:avLst/>
          </a:prstGeom>
        </p:spPr>
        <p:txBody>
          <a:bodyPr vert="horz" wrap="square" lIns="0" tIns="12700" rIns="0" bIns="0" rtlCol="0">
            <a:spAutoFit/>
          </a:bodyPr>
          <a:lstStyle/>
          <a:p>
            <a:pPr marL="12700">
              <a:lnSpc>
                <a:spcPct val="100000"/>
              </a:lnSpc>
              <a:spcBef>
                <a:spcPts val="100"/>
              </a:spcBef>
            </a:pPr>
            <a:r>
              <a:rPr sz="2400" b="1" spc="-20" dirty="0">
                <a:solidFill>
                  <a:srgbClr val="FFFFFF"/>
                </a:solidFill>
                <a:latin typeface="Times New Roman"/>
                <a:cs typeface="Times New Roman"/>
              </a:rPr>
              <a:t>Feistel</a:t>
            </a:r>
            <a:r>
              <a:rPr sz="2400" b="1" spc="-10" dirty="0">
                <a:solidFill>
                  <a:srgbClr val="FFFFFF"/>
                </a:solidFill>
                <a:latin typeface="微软雅黑 Heavy"/>
                <a:cs typeface="微软雅黑 Heavy"/>
              </a:rPr>
              <a:t>密码加解密结构</a:t>
            </a:r>
            <a:endParaRPr sz="2400" dirty="0">
              <a:latin typeface="微软雅黑 Heavy"/>
              <a:cs typeface="微软雅黑 Heavy"/>
            </a:endParaRPr>
          </a:p>
        </p:txBody>
      </p:sp>
      <p:grpSp>
        <p:nvGrpSpPr>
          <p:cNvPr id="13" name="object 13"/>
          <p:cNvGrpSpPr/>
          <p:nvPr/>
        </p:nvGrpSpPr>
        <p:grpSpPr>
          <a:xfrm>
            <a:off x="3197351" y="3782567"/>
            <a:ext cx="1021080" cy="1021080"/>
            <a:chOff x="3197351" y="3782567"/>
            <a:chExt cx="1021080" cy="1021080"/>
          </a:xfrm>
        </p:grpSpPr>
        <p:sp>
          <p:nvSpPr>
            <p:cNvPr id="14" name="object 14"/>
            <p:cNvSpPr/>
            <p:nvPr/>
          </p:nvSpPr>
          <p:spPr>
            <a:xfrm>
              <a:off x="3200399" y="3785615"/>
              <a:ext cx="1015365" cy="1015365"/>
            </a:xfrm>
            <a:custGeom>
              <a:avLst/>
              <a:gdLst/>
              <a:ahLst/>
              <a:cxnLst/>
              <a:rect l="l" t="t" r="r" b="b"/>
              <a:pathLst>
                <a:path w="1015364" h="1015364">
                  <a:moveTo>
                    <a:pt x="507491" y="0"/>
                  </a:moveTo>
                  <a:lnTo>
                    <a:pt x="458615" y="2323"/>
                  </a:lnTo>
                  <a:lnTo>
                    <a:pt x="411054" y="9150"/>
                  </a:lnTo>
                  <a:lnTo>
                    <a:pt x="365020" y="20269"/>
                  </a:lnTo>
                  <a:lnTo>
                    <a:pt x="320726" y="35467"/>
                  </a:lnTo>
                  <a:lnTo>
                    <a:pt x="278384" y="54532"/>
                  </a:lnTo>
                  <a:lnTo>
                    <a:pt x="238208" y="77251"/>
                  </a:lnTo>
                  <a:lnTo>
                    <a:pt x="200410" y="103410"/>
                  </a:lnTo>
                  <a:lnTo>
                    <a:pt x="165203" y="132799"/>
                  </a:lnTo>
                  <a:lnTo>
                    <a:pt x="132799" y="165203"/>
                  </a:lnTo>
                  <a:lnTo>
                    <a:pt x="103410" y="200410"/>
                  </a:lnTo>
                  <a:lnTo>
                    <a:pt x="77251" y="238208"/>
                  </a:lnTo>
                  <a:lnTo>
                    <a:pt x="54532" y="278384"/>
                  </a:lnTo>
                  <a:lnTo>
                    <a:pt x="35467" y="320726"/>
                  </a:lnTo>
                  <a:lnTo>
                    <a:pt x="20269" y="365020"/>
                  </a:lnTo>
                  <a:lnTo>
                    <a:pt x="9150" y="411054"/>
                  </a:lnTo>
                  <a:lnTo>
                    <a:pt x="2323" y="458615"/>
                  </a:lnTo>
                  <a:lnTo>
                    <a:pt x="0" y="507491"/>
                  </a:lnTo>
                  <a:lnTo>
                    <a:pt x="2323" y="556368"/>
                  </a:lnTo>
                  <a:lnTo>
                    <a:pt x="9150" y="603929"/>
                  </a:lnTo>
                  <a:lnTo>
                    <a:pt x="20269" y="649963"/>
                  </a:lnTo>
                  <a:lnTo>
                    <a:pt x="35467" y="694257"/>
                  </a:lnTo>
                  <a:lnTo>
                    <a:pt x="54532" y="736599"/>
                  </a:lnTo>
                  <a:lnTo>
                    <a:pt x="77251" y="776775"/>
                  </a:lnTo>
                  <a:lnTo>
                    <a:pt x="103410" y="814573"/>
                  </a:lnTo>
                  <a:lnTo>
                    <a:pt x="132799" y="849780"/>
                  </a:lnTo>
                  <a:lnTo>
                    <a:pt x="165203" y="882184"/>
                  </a:lnTo>
                  <a:lnTo>
                    <a:pt x="200410" y="911573"/>
                  </a:lnTo>
                  <a:lnTo>
                    <a:pt x="238208" y="937732"/>
                  </a:lnTo>
                  <a:lnTo>
                    <a:pt x="278384" y="960451"/>
                  </a:lnTo>
                  <a:lnTo>
                    <a:pt x="320726" y="979516"/>
                  </a:lnTo>
                  <a:lnTo>
                    <a:pt x="365020" y="994714"/>
                  </a:lnTo>
                  <a:lnTo>
                    <a:pt x="411054" y="1005833"/>
                  </a:lnTo>
                  <a:lnTo>
                    <a:pt x="458615" y="1012660"/>
                  </a:lnTo>
                  <a:lnTo>
                    <a:pt x="507491" y="1014983"/>
                  </a:lnTo>
                  <a:lnTo>
                    <a:pt x="556368" y="1012660"/>
                  </a:lnTo>
                  <a:lnTo>
                    <a:pt x="603929" y="1005833"/>
                  </a:lnTo>
                  <a:lnTo>
                    <a:pt x="649963" y="994714"/>
                  </a:lnTo>
                  <a:lnTo>
                    <a:pt x="694257" y="979516"/>
                  </a:lnTo>
                  <a:lnTo>
                    <a:pt x="736599" y="960451"/>
                  </a:lnTo>
                  <a:lnTo>
                    <a:pt x="776775" y="937732"/>
                  </a:lnTo>
                  <a:lnTo>
                    <a:pt x="814573" y="911573"/>
                  </a:lnTo>
                  <a:lnTo>
                    <a:pt x="849780" y="882184"/>
                  </a:lnTo>
                  <a:lnTo>
                    <a:pt x="882184" y="849780"/>
                  </a:lnTo>
                  <a:lnTo>
                    <a:pt x="911573" y="814573"/>
                  </a:lnTo>
                  <a:lnTo>
                    <a:pt x="937732" y="776775"/>
                  </a:lnTo>
                  <a:lnTo>
                    <a:pt x="960451" y="736599"/>
                  </a:lnTo>
                  <a:lnTo>
                    <a:pt x="979516" y="694257"/>
                  </a:lnTo>
                  <a:lnTo>
                    <a:pt x="994714" y="649963"/>
                  </a:lnTo>
                  <a:lnTo>
                    <a:pt x="1005833" y="603929"/>
                  </a:lnTo>
                  <a:lnTo>
                    <a:pt x="1012660" y="556368"/>
                  </a:lnTo>
                  <a:lnTo>
                    <a:pt x="1014984" y="507491"/>
                  </a:lnTo>
                  <a:lnTo>
                    <a:pt x="1012660" y="458615"/>
                  </a:lnTo>
                  <a:lnTo>
                    <a:pt x="1005833" y="411054"/>
                  </a:lnTo>
                  <a:lnTo>
                    <a:pt x="994714" y="365020"/>
                  </a:lnTo>
                  <a:lnTo>
                    <a:pt x="979516" y="320726"/>
                  </a:lnTo>
                  <a:lnTo>
                    <a:pt x="960451" y="278384"/>
                  </a:lnTo>
                  <a:lnTo>
                    <a:pt x="937732" y="238208"/>
                  </a:lnTo>
                  <a:lnTo>
                    <a:pt x="911573" y="200410"/>
                  </a:lnTo>
                  <a:lnTo>
                    <a:pt x="882184" y="165203"/>
                  </a:lnTo>
                  <a:lnTo>
                    <a:pt x="849780" y="132799"/>
                  </a:lnTo>
                  <a:lnTo>
                    <a:pt x="814573" y="103410"/>
                  </a:lnTo>
                  <a:lnTo>
                    <a:pt x="776775" y="77251"/>
                  </a:lnTo>
                  <a:lnTo>
                    <a:pt x="736599" y="54532"/>
                  </a:lnTo>
                  <a:lnTo>
                    <a:pt x="694257" y="35467"/>
                  </a:lnTo>
                  <a:lnTo>
                    <a:pt x="649963" y="20269"/>
                  </a:lnTo>
                  <a:lnTo>
                    <a:pt x="603929" y="9150"/>
                  </a:lnTo>
                  <a:lnTo>
                    <a:pt x="556368" y="2323"/>
                  </a:lnTo>
                  <a:lnTo>
                    <a:pt x="507491" y="0"/>
                  </a:lnTo>
                  <a:close/>
                </a:path>
              </a:pathLst>
            </a:custGeom>
            <a:solidFill>
              <a:srgbClr val="FFFFFF"/>
            </a:solidFill>
          </p:spPr>
          <p:txBody>
            <a:bodyPr wrap="square" lIns="0" tIns="0" rIns="0" bIns="0" rtlCol="0"/>
            <a:lstStyle/>
            <a:p>
              <a:endParaRPr/>
            </a:p>
          </p:txBody>
        </p:sp>
        <p:sp>
          <p:nvSpPr>
            <p:cNvPr id="15" name="object 15"/>
            <p:cNvSpPr/>
            <p:nvPr/>
          </p:nvSpPr>
          <p:spPr>
            <a:xfrm>
              <a:off x="3200399" y="3785615"/>
              <a:ext cx="1015365" cy="1015365"/>
            </a:xfrm>
            <a:custGeom>
              <a:avLst/>
              <a:gdLst/>
              <a:ahLst/>
              <a:cxnLst/>
              <a:rect l="l" t="t" r="r" b="b"/>
              <a:pathLst>
                <a:path w="1015364" h="1015364">
                  <a:moveTo>
                    <a:pt x="0" y="507491"/>
                  </a:moveTo>
                  <a:lnTo>
                    <a:pt x="2323" y="458615"/>
                  </a:lnTo>
                  <a:lnTo>
                    <a:pt x="9150" y="411054"/>
                  </a:lnTo>
                  <a:lnTo>
                    <a:pt x="20269" y="365020"/>
                  </a:lnTo>
                  <a:lnTo>
                    <a:pt x="35467" y="320726"/>
                  </a:lnTo>
                  <a:lnTo>
                    <a:pt x="54532" y="278384"/>
                  </a:lnTo>
                  <a:lnTo>
                    <a:pt x="77251" y="238208"/>
                  </a:lnTo>
                  <a:lnTo>
                    <a:pt x="103410" y="200410"/>
                  </a:lnTo>
                  <a:lnTo>
                    <a:pt x="132799" y="165203"/>
                  </a:lnTo>
                  <a:lnTo>
                    <a:pt x="165203" y="132799"/>
                  </a:lnTo>
                  <a:lnTo>
                    <a:pt x="200410" y="103410"/>
                  </a:lnTo>
                  <a:lnTo>
                    <a:pt x="238208" y="77251"/>
                  </a:lnTo>
                  <a:lnTo>
                    <a:pt x="278384" y="54532"/>
                  </a:lnTo>
                  <a:lnTo>
                    <a:pt x="320726" y="35467"/>
                  </a:lnTo>
                  <a:lnTo>
                    <a:pt x="365020" y="20269"/>
                  </a:lnTo>
                  <a:lnTo>
                    <a:pt x="411054" y="9150"/>
                  </a:lnTo>
                  <a:lnTo>
                    <a:pt x="458615" y="2323"/>
                  </a:lnTo>
                  <a:lnTo>
                    <a:pt x="507491" y="0"/>
                  </a:lnTo>
                  <a:lnTo>
                    <a:pt x="556368" y="2323"/>
                  </a:lnTo>
                  <a:lnTo>
                    <a:pt x="603929" y="9150"/>
                  </a:lnTo>
                  <a:lnTo>
                    <a:pt x="649963" y="20269"/>
                  </a:lnTo>
                  <a:lnTo>
                    <a:pt x="694257" y="35467"/>
                  </a:lnTo>
                  <a:lnTo>
                    <a:pt x="736599" y="54532"/>
                  </a:lnTo>
                  <a:lnTo>
                    <a:pt x="776775" y="77251"/>
                  </a:lnTo>
                  <a:lnTo>
                    <a:pt x="814573" y="103410"/>
                  </a:lnTo>
                  <a:lnTo>
                    <a:pt x="849780" y="132799"/>
                  </a:lnTo>
                  <a:lnTo>
                    <a:pt x="882184" y="165203"/>
                  </a:lnTo>
                  <a:lnTo>
                    <a:pt x="911573" y="200410"/>
                  </a:lnTo>
                  <a:lnTo>
                    <a:pt x="937732" y="238208"/>
                  </a:lnTo>
                  <a:lnTo>
                    <a:pt x="960451" y="278384"/>
                  </a:lnTo>
                  <a:lnTo>
                    <a:pt x="979516" y="320726"/>
                  </a:lnTo>
                  <a:lnTo>
                    <a:pt x="994714" y="365020"/>
                  </a:lnTo>
                  <a:lnTo>
                    <a:pt x="1005833" y="411054"/>
                  </a:lnTo>
                  <a:lnTo>
                    <a:pt x="1012660" y="458615"/>
                  </a:lnTo>
                  <a:lnTo>
                    <a:pt x="1014984" y="507491"/>
                  </a:lnTo>
                  <a:lnTo>
                    <a:pt x="1012660" y="556368"/>
                  </a:lnTo>
                  <a:lnTo>
                    <a:pt x="1005833" y="603929"/>
                  </a:lnTo>
                  <a:lnTo>
                    <a:pt x="994714" y="649963"/>
                  </a:lnTo>
                  <a:lnTo>
                    <a:pt x="979516" y="694257"/>
                  </a:lnTo>
                  <a:lnTo>
                    <a:pt x="960451" y="736599"/>
                  </a:lnTo>
                  <a:lnTo>
                    <a:pt x="937732" y="776775"/>
                  </a:lnTo>
                  <a:lnTo>
                    <a:pt x="911573" y="814573"/>
                  </a:lnTo>
                  <a:lnTo>
                    <a:pt x="882184" y="849780"/>
                  </a:lnTo>
                  <a:lnTo>
                    <a:pt x="849780" y="882184"/>
                  </a:lnTo>
                  <a:lnTo>
                    <a:pt x="814573" y="911573"/>
                  </a:lnTo>
                  <a:lnTo>
                    <a:pt x="776775" y="937732"/>
                  </a:lnTo>
                  <a:lnTo>
                    <a:pt x="736599" y="960451"/>
                  </a:lnTo>
                  <a:lnTo>
                    <a:pt x="694257" y="979516"/>
                  </a:lnTo>
                  <a:lnTo>
                    <a:pt x="649963" y="994714"/>
                  </a:lnTo>
                  <a:lnTo>
                    <a:pt x="603929" y="1005833"/>
                  </a:lnTo>
                  <a:lnTo>
                    <a:pt x="556368" y="1012660"/>
                  </a:lnTo>
                  <a:lnTo>
                    <a:pt x="507491" y="1014983"/>
                  </a:lnTo>
                  <a:lnTo>
                    <a:pt x="458615" y="1012660"/>
                  </a:lnTo>
                  <a:lnTo>
                    <a:pt x="411054" y="1005833"/>
                  </a:lnTo>
                  <a:lnTo>
                    <a:pt x="365020" y="994714"/>
                  </a:lnTo>
                  <a:lnTo>
                    <a:pt x="320726" y="979516"/>
                  </a:lnTo>
                  <a:lnTo>
                    <a:pt x="278384" y="960451"/>
                  </a:lnTo>
                  <a:lnTo>
                    <a:pt x="238208" y="937732"/>
                  </a:lnTo>
                  <a:lnTo>
                    <a:pt x="200410" y="911573"/>
                  </a:lnTo>
                  <a:lnTo>
                    <a:pt x="165203" y="882184"/>
                  </a:lnTo>
                  <a:lnTo>
                    <a:pt x="132799" y="849780"/>
                  </a:lnTo>
                  <a:lnTo>
                    <a:pt x="103410" y="814573"/>
                  </a:lnTo>
                  <a:lnTo>
                    <a:pt x="77251" y="776775"/>
                  </a:lnTo>
                  <a:lnTo>
                    <a:pt x="54532" y="736599"/>
                  </a:lnTo>
                  <a:lnTo>
                    <a:pt x="35467" y="694257"/>
                  </a:lnTo>
                  <a:lnTo>
                    <a:pt x="20269" y="649963"/>
                  </a:lnTo>
                  <a:lnTo>
                    <a:pt x="9150" y="603929"/>
                  </a:lnTo>
                  <a:lnTo>
                    <a:pt x="2323" y="556368"/>
                  </a:lnTo>
                  <a:lnTo>
                    <a:pt x="0" y="507491"/>
                  </a:lnTo>
                  <a:close/>
                </a:path>
              </a:pathLst>
            </a:custGeom>
            <a:ln w="6095">
              <a:solidFill>
                <a:srgbClr val="5B9BD4"/>
              </a:solidFill>
            </a:ln>
          </p:spPr>
          <p:txBody>
            <a:bodyPr wrap="square" lIns="0" tIns="0" rIns="0" bIns="0" rtlCol="0"/>
            <a:lstStyle/>
            <a:p>
              <a:endParaRPr/>
            </a:p>
          </p:txBody>
        </p:sp>
      </p:grpSp>
      <p:sp>
        <p:nvSpPr>
          <p:cNvPr id="16" name="object 16"/>
          <p:cNvSpPr/>
          <p:nvPr/>
        </p:nvSpPr>
        <p:spPr>
          <a:xfrm>
            <a:off x="696468" y="6252971"/>
            <a:ext cx="10779125" cy="0"/>
          </a:xfrm>
          <a:custGeom>
            <a:avLst/>
            <a:gdLst/>
            <a:ahLst/>
            <a:cxnLst/>
            <a:rect l="l" t="t" r="r" b="b"/>
            <a:pathLst>
              <a:path w="10779125">
                <a:moveTo>
                  <a:pt x="0" y="0"/>
                </a:moveTo>
                <a:lnTo>
                  <a:pt x="10779125" y="0"/>
                </a:lnTo>
              </a:path>
            </a:pathLst>
          </a:custGeom>
          <a:ln w="27432">
            <a:solidFill>
              <a:srgbClr val="5B9BD4"/>
            </a:solidFill>
          </a:ln>
        </p:spPr>
        <p:txBody>
          <a:bodyPr wrap="square" lIns="0" tIns="0" rIns="0" bIns="0" rtlCol="0"/>
          <a:lstStyle/>
          <a:p>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7FB54-A800-45A0-9E24-7B53CC10A83F}"/>
              </a:ext>
            </a:extLst>
          </p:cNvPr>
          <p:cNvSpPr>
            <a:spLocks noGrp="1"/>
          </p:cNvSpPr>
          <p:nvPr>
            <p:ph type="title"/>
          </p:nvPr>
        </p:nvSpPr>
        <p:spPr/>
        <p:txBody>
          <a:bodyPr/>
          <a:lstStyle/>
          <a:p>
            <a:r>
              <a:rPr lang="zh-CN" altLang="en-US" sz="3600" dirty="0">
                <a:latin typeface="+mn-ea"/>
                <a:ea typeface="+mn-ea"/>
              </a:rPr>
              <a:t>线性反馈移位寄存器的一元多项式表示</a:t>
            </a:r>
            <a:endParaRPr lang="zh-CN" altLang="en-US" dirty="0"/>
          </a:p>
        </p:txBody>
      </p:sp>
      <p:sp>
        <p:nvSpPr>
          <p:cNvPr id="4" name="日期占位符 3">
            <a:extLst>
              <a:ext uri="{FF2B5EF4-FFF2-40B4-BE49-F238E27FC236}">
                <a16:creationId xmlns:a16="http://schemas.microsoft.com/office/drawing/2014/main" id="{9F71B8AD-1554-4F8A-9EA9-9545C3D4C02E}"/>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E6EFA67E-C5DF-4EC0-BFC4-8DBA0709FA71}"/>
              </a:ext>
            </a:extLst>
          </p:cNvPr>
          <p:cNvSpPr>
            <a:spLocks noGrp="1"/>
          </p:cNvSpPr>
          <p:nvPr>
            <p:ph type="sldNum" sz="quarter" idx="11"/>
          </p:nvPr>
        </p:nvSpPr>
        <p:spPr/>
        <p:txBody>
          <a:bodyPr/>
          <a:lstStyle/>
          <a:p>
            <a:fld id="{A420A89F-6092-44FA-AA4D-72ED0B6A316D}" type="slidenum">
              <a:rPr lang="en-US" altLang="zh-CN" smtClean="0"/>
              <a:pPr/>
              <a:t>4</a:t>
            </a:fld>
            <a:endParaRPr lang="en-US" altLang="zh-CN"/>
          </a:p>
        </p:txBody>
      </p:sp>
      <p:sp>
        <p:nvSpPr>
          <p:cNvPr id="6" name="文本框 5">
            <a:extLst>
              <a:ext uri="{FF2B5EF4-FFF2-40B4-BE49-F238E27FC236}">
                <a16:creationId xmlns:a16="http://schemas.microsoft.com/office/drawing/2014/main" id="{411026C7-8BB1-4123-BBBF-6D644C74B252}"/>
              </a:ext>
            </a:extLst>
          </p:cNvPr>
          <p:cNvSpPr txBox="1"/>
          <p:nvPr/>
        </p:nvSpPr>
        <p:spPr>
          <a:xfrm>
            <a:off x="720725" y="1106668"/>
            <a:ext cx="2936875" cy="516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lr>
                <a:schemeClr val="tx1"/>
              </a:buClr>
              <a:buFont typeface="Wingdings" panose="05000000000000000000" pitchFamily="2" charset="2"/>
              <a:buChar char="v"/>
              <a:defRPr sz="2800" b="1">
                <a:latin typeface="+mn-lt"/>
                <a:ea typeface="+mn-ea"/>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dirty="0"/>
              <a:t>定义</a:t>
            </a:r>
            <a:r>
              <a:rPr lang="en-US" altLang="zh-CN" dirty="0"/>
              <a:t>4-1 </a:t>
            </a:r>
            <a:endParaRPr lang="zh-CN" altLang="en-US" dirty="0"/>
          </a:p>
        </p:txBody>
      </p:sp>
      <p:grpSp>
        <p:nvGrpSpPr>
          <p:cNvPr id="7" name="组合 7">
            <a:extLst>
              <a:ext uri="{FF2B5EF4-FFF2-40B4-BE49-F238E27FC236}">
                <a16:creationId xmlns:a16="http://schemas.microsoft.com/office/drawing/2014/main" id="{6CD27F96-18F7-418C-9C55-AF3946E07C40}"/>
              </a:ext>
            </a:extLst>
          </p:cNvPr>
          <p:cNvGrpSpPr>
            <a:grpSpLocks/>
          </p:cNvGrpSpPr>
          <p:nvPr/>
        </p:nvGrpSpPr>
        <p:grpSpPr bwMode="auto">
          <a:xfrm>
            <a:off x="1116013" y="1608138"/>
            <a:ext cx="3527425" cy="463550"/>
            <a:chOff x="1619672" y="1916831"/>
            <a:chExt cx="3528392" cy="463028"/>
          </a:xfrm>
        </p:grpSpPr>
        <p:sp>
          <p:nvSpPr>
            <p:cNvPr id="8" name="文本框 4">
              <a:extLst>
                <a:ext uri="{FF2B5EF4-FFF2-40B4-BE49-F238E27FC236}">
                  <a16:creationId xmlns:a16="http://schemas.microsoft.com/office/drawing/2014/main" id="{81985298-ED8E-4FE4-94C6-041CF9AAF0E5}"/>
                </a:ext>
              </a:extLst>
            </p:cNvPr>
            <p:cNvSpPr txBox="1">
              <a:spLocks noChangeArrowheads="1"/>
            </p:cNvSpPr>
            <p:nvPr/>
          </p:nvSpPr>
          <p:spPr bwMode="auto">
            <a:xfrm>
              <a:off x="1619672" y="1916831"/>
              <a:ext cx="3528392" cy="463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给定序列     ，幂级数</a:t>
              </a:r>
            </a:p>
          </p:txBody>
        </p:sp>
        <p:graphicFrame>
          <p:nvGraphicFramePr>
            <p:cNvPr id="9" name="对象 6">
              <a:extLst>
                <a:ext uri="{FF2B5EF4-FFF2-40B4-BE49-F238E27FC236}">
                  <a16:creationId xmlns:a16="http://schemas.microsoft.com/office/drawing/2014/main" id="{3853BAED-4283-44FE-B7DC-F5E0CFAAF5F2}"/>
                </a:ext>
              </a:extLst>
            </p:cNvPr>
            <p:cNvGraphicFramePr>
              <a:graphicFrameLocks noChangeAspect="1"/>
            </p:cNvGraphicFramePr>
            <p:nvPr/>
          </p:nvGraphicFramePr>
          <p:xfrm>
            <a:off x="2898675" y="1959722"/>
            <a:ext cx="485193" cy="392075"/>
          </p:xfrm>
          <a:graphic>
            <a:graphicData uri="http://schemas.openxmlformats.org/presentationml/2006/ole">
              <mc:AlternateContent xmlns:mc="http://schemas.openxmlformats.org/markup-compatibility/2006">
                <mc:Choice xmlns:v="urn:schemas-microsoft-com:vml" Requires="v">
                  <p:oleObj spid="_x0000_s145500" name="Equation" r:id="rId3" imgW="317225" imgH="253780" progId="Equation.DSMT4">
                    <p:embed/>
                  </p:oleObj>
                </mc:Choice>
                <mc:Fallback>
                  <p:oleObj name="Equation" r:id="rId3" imgW="317225" imgH="253780" progId="Equation.DSMT4">
                    <p:embed/>
                    <p:pic>
                      <p:nvPicPr>
                        <p:cNvPr id="32796" name="对象 6">
                          <a:extLst>
                            <a:ext uri="{FF2B5EF4-FFF2-40B4-BE49-F238E27FC236}">
                              <a16:creationId xmlns:a16="http://schemas.microsoft.com/office/drawing/2014/main" id="{6473A71B-62F0-4F0D-BDC8-E6629E7DCB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8675" y="1959722"/>
                          <a:ext cx="485193" cy="3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0" name="对象 9">
            <a:extLst>
              <a:ext uri="{FF2B5EF4-FFF2-40B4-BE49-F238E27FC236}">
                <a16:creationId xmlns:a16="http://schemas.microsoft.com/office/drawing/2014/main" id="{66CF2822-A45D-4928-AA86-9736C351C270}"/>
              </a:ext>
            </a:extLst>
          </p:cNvPr>
          <p:cNvGraphicFramePr>
            <a:graphicFrameLocks noChangeAspect="1"/>
          </p:cNvGraphicFramePr>
          <p:nvPr/>
        </p:nvGraphicFramePr>
        <p:xfrm>
          <a:off x="3022600" y="1982788"/>
          <a:ext cx="1549400" cy="682625"/>
        </p:xfrm>
        <a:graphic>
          <a:graphicData uri="http://schemas.openxmlformats.org/presentationml/2006/ole">
            <mc:AlternateContent xmlns:mc="http://schemas.openxmlformats.org/markup-compatibility/2006">
              <mc:Choice xmlns:v="urn:schemas-microsoft-com:vml" Requires="v">
                <p:oleObj spid="_x0000_s145501" name="Equation" r:id="rId5" imgW="990600" imgH="431800" progId="Equation.DSMT4">
                  <p:embed/>
                </p:oleObj>
              </mc:Choice>
              <mc:Fallback>
                <p:oleObj name="Equation" r:id="rId5" imgW="990600" imgH="431800" progId="Equation.DSMT4">
                  <p:embed/>
                  <p:pic>
                    <p:nvPicPr>
                      <p:cNvPr id="32776" name="对象 9">
                        <a:extLst>
                          <a:ext uri="{FF2B5EF4-FFF2-40B4-BE49-F238E27FC236}">
                            <a16:creationId xmlns:a16="http://schemas.microsoft.com/office/drawing/2014/main" id="{27B4EC00-9A81-496C-835A-EDCED9F2CC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2600" y="1982788"/>
                        <a:ext cx="15494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文本框 10">
            <a:extLst>
              <a:ext uri="{FF2B5EF4-FFF2-40B4-BE49-F238E27FC236}">
                <a16:creationId xmlns:a16="http://schemas.microsoft.com/office/drawing/2014/main" id="{671B398E-B518-477D-BABE-211B51F96882}"/>
              </a:ext>
            </a:extLst>
          </p:cNvPr>
          <p:cNvSpPr txBox="1">
            <a:spLocks noChangeArrowheads="1"/>
          </p:cNvSpPr>
          <p:nvPr/>
        </p:nvSpPr>
        <p:spPr bwMode="auto">
          <a:xfrm>
            <a:off x="1116013" y="2670175"/>
            <a:ext cx="38877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称为该序列的生成函数</a:t>
            </a:r>
            <a:r>
              <a:rPr lang="zh-CN" altLang="en-US" sz="2000" dirty="0"/>
              <a:t>。</a:t>
            </a:r>
          </a:p>
        </p:txBody>
      </p:sp>
      <p:sp>
        <p:nvSpPr>
          <p:cNvPr id="12" name="文本框 11">
            <a:extLst>
              <a:ext uri="{FF2B5EF4-FFF2-40B4-BE49-F238E27FC236}">
                <a16:creationId xmlns:a16="http://schemas.microsoft.com/office/drawing/2014/main" id="{A5CAE1AC-BFC1-42EC-8E16-F1360DF20912}"/>
              </a:ext>
            </a:extLst>
          </p:cNvPr>
          <p:cNvSpPr txBox="1"/>
          <p:nvPr/>
        </p:nvSpPr>
        <p:spPr>
          <a:xfrm>
            <a:off x="720725" y="3209925"/>
            <a:ext cx="2441575" cy="491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marL="342900" indent="-342900" eaLnBrk="0" hangingPunct="0">
              <a:spcBef>
                <a:spcPct val="20000"/>
              </a:spcBef>
              <a:buClr>
                <a:schemeClr val="tx1"/>
              </a:buClr>
              <a:buFont typeface="Wingdings" panose="05000000000000000000" pitchFamily="2" charset="2"/>
              <a:buChar char="v"/>
              <a:defRPr sz="2800" b="1">
                <a:latin typeface="+mn-lt"/>
                <a:ea typeface="+mn-ea"/>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dirty="0"/>
              <a:t>定理</a:t>
            </a:r>
            <a:r>
              <a:rPr lang="en-US" altLang="zh-CN" dirty="0"/>
              <a:t>4-1</a:t>
            </a:r>
            <a:endParaRPr lang="zh-CN" altLang="en-US" dirty="0"/>
          </a:p>
        </p:txBody>
      </p:sp>
      <p:sp>
        <p:nvSpPr>
          <p:cNvPr id="13" name="文本框 12">
            <a:extLst>
              <a:ext uri="{FF2B5EF4-FFF2-40B4-BE49-F238E27FC236}">
                <a16:creationId xmlns:a16="http://schemas.microsoft.com/office/drawing/2014/main" id="{A45C1902-D8FA-4B12-881C-676EA213B6FE}"/>
              </a:ext>
            </a:extLst>
          </p:cNvPr>
          <p:cNvSpPr txBox="1">
            <a:spLocks noChangeArrowheads="1"/>
          </p:cNvSpPr>
          <p:nvPr/>
        </p:nvSpPr>
        <p:spPr bwMode="auto">
          <a:xfrm>
            <a:off x="1042988" y="3729038"/>
            <a:ext cx="63373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设                                       是         上的多项式，      中任一序列      的生成函数       满足</a:t>
            </a:r>
            <a:r>
              <a:rPr lang="zh-CN" altLang="en-US" sz="2000" dirty="0"/>
              <a:t>：</a:t>
            </a:r>
          </a:p>
        </p:txBody>
      </p:sp>
      <p:graphicFrame>
        <p:nvGraphicFramePr>
          <p:cNvPr id="14" name="对象 14">
            <a:extLst>
              <a:ext uri="{FF2B5EF4-FFF2-40B4-BE49-F238E27FC236}">
                <a16:creationId xmlns:a16="http://schemas.microsoft.com/office/drawing/2014/main" id="{0EECDCEC-C33A-4CB2-B0EF-700653552D66}"/>
              </a:ext>
            </a:extLst>
          </p:cNvPr>
          <p:cNvGraphicFramePr>
            <a:graphicFrameLocks noChangeAspect="1"/>
          </p:cNvGraphicFramePr>
          <p:nvPr/>
        </p:nvGraphicFramePr>
        <p:xfrm>
          <a:off x="1546225" y="3806825"/>
          <a:ext cx="2949575" cy="349250"/>
        </p:xfrm>
        <a:graphic>
          <a:graphicData uri="http://schemas.openxmlformats.org/presentationml/2006/ole">
            <mc:AlternateContent xmlns:mc="http://schemas.openxmlformats.org/markup-compatibility/2006">
              <mc:Choice xmlns:v="urn:schemas-microsoft-com:vml" Requires="v">
                <p:oleObj spid="_x0000_s145502" name="Equation" r:id="rId7" imgW="2057400" imgH="241300" progId="Equation.DSMT4">
                  <p:embed/>
                </p:oleObj>
              </mc:Choice>
              <mc:Fallback>
                <p:oleObj name="Equation" r:id="rId7" imgW="2057400" imgH="241300" progId="Equation.DSMT4">
                  <p:embed/>
                  <p:pic>
                    <p:nvPicPr>
                      <p:cNvPr id="32781" name="对象 14">
                        <a:extLst>
                          <a:ext uri="{FF2B5EF4-FFF2-40B4-BE49-F238E27FC236}">
                            <a16:creationId xmlns:a16="http://schemas.microsoft.com/office/drawing/2014/main" id="{B567706E-EE0E-4D4A-9787-57E5E58332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6225" y="3806825"/>
                        <a:ext cx="294957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6">
            <a:extLst>
              <a:ext uri="{FF2B5EF4-FFF2-40B4-BE49-F238E27FC236}">
                <a16:creationId xmlns:a16="http://schemas.microsoft.com/office/drawing/2014/main" id="{F9A58D70-34B1-433F-BDE2-245F5CF96CD2}"/>
              </a:ext>
            </a:extLst>
          </p:cNvPr>
          <p:cNvGraphicFramePr>
            <a:graphicFrameLocks noChangeAspect="1"/>
          </p:cNvGraphicFramePr>
          <p:nvPr/>
        </p:nvGraphicFramePr>
        <p:xfrm>
          <a:off x="5121275" y="3840163"/>
          <a:ext cx="576263" cy="282575"/>
        </p:xfrm>
        <a:graphic>
          <a:graphicData uri="http://schemas.openxmlformats.org/presentationml/2006/ole">
            <mc:AlternateContent xmlns:mc="http://schemas.openxmlformats.org/markup-compatibility/2006">
              <mc:Choice xmlns:v="urn:schemas-microsoft-com:vml" Requires="v">
                <p:oleObj spid="_x0000_s145503" name="Equation" r:id="rId9" imgW="431613" imgH="215806" progId="Equation.DSMT4">
                  <p:embed/>
                </p:oleObj>
              </mc:Choice>
              <mc:Fallback>
                <p:oleObj name="Equation" r:id="rId9" imgW="431613" imgH="215806" progId="Equation.DSMT4">
                  <p:embed/>
                  <p:pic>
                    <p:nvPicPr>
                      <p:cNvPr id="32783" name="对象 16">
                        <a:extLst>
                          <a:ext uri="{FF2B5EF4-FFF2-40B4-BE49-F238E27FC236}">
                            <a16:creationId xmlns:a16="http://schemas.microsoft.com/office/drawing/2014/main" id="{4647E978-8808-480A-9060-BD91F629A7E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21275" y="3840163"/>
                        <a:ext cx="5762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18">
            <a:extLst>
              <a:ext uri="{FF2B5EF4-FFF2-40B4-BE49-F238E27FC236}">
                <a16:creationId xmlns:a16="http://schemas.microsoft.com/office/drawing/2014/main" id="{2C4DA346-6A0D-4C03-82EB-CF611119A19B}"/>
              </a:ext>
            </a:extLst>
          </p:cNvPr>
          <p:cNvGraphicFramePr>
            <a:graphicFrameLocks noChangeAspect="1"/>
          </p:cNvGraphicFramePr>
          <p:nvPr/>
        </p:nvGraphicFramePr>
        <p:xfrm>
          <a:off x="1546225" y="4197350"/>
          <a:ext cx="649288" cy="268288"/>
        </p:xfrm>
        <a:graphic>
          <a:graphicData uri="http://schemas.openxmlformats.org/presentationml/2006/ole">
            <mc:AlternateContent xmlns:mc="http://schemas.openxmlformats.org/markup-compatibility/2006">
              <mc:Choice xmlns:v="urn:schemas-microsoft-com:vml" Requires="v">
                <p:oleObj spid="_x0000_s145504" name="Equation" r:id="rId11" imgW="520474" imgH="215806" progId="Equation.DSMT4">
                  <p:embed/>
                </p:oleObj>
              </mc:Choice>
              <mc:Fallback>
                <p:oleObj name="Equation" r:id="rId11" imgW="520474" imgH="215806" progId="Equation.DSMT4">
                  <p:embed/>
                  <p:pic>
                    <p:nvPicPr>
                      <p:cNvPr id="32785" name="对象 18">
                        <a:extLst>
                          <a:ext uri="{FF2B5EF4-FFF2-40B4-BE49-F238E27FC236}">
                            <a16:creationId xmlns:a16="http://schemas.microsoft.com/office/drawing/2014/main" id="{218F044B-788C-4D1A-8BA2-29DE5B727E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6225" y="4197350"/>
                        <a:ext cx="6492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20">
            <a:extLst>
              <a:ext uri="{FF2B5EF4-FFF2-40B4-BE49-F238E27FC236}">
                <a16:creationId xmlns:a16="http://schemas.microsoft.com/office/drawing/2014/main" id="{52D7D111-5042-40D6-B8EF-CC2670C4B138}"/>
              </a:ext>
            </a:extLst>
          </p:cNvPr>
          <p:cNvGraphicFramePr>
            <a:graphicFrameLocks noChangeAspect="1"/>
          </p:cNvGraphicFramePr>
          <p:nvPr/>
        </p:nvGraphicFramePr>
        <p:xfrm>
          <a:off x="3792538" y="4164013"/>
          <a:ext cx="431800" cy="342900"/>
        </p:xfrm>
        <a:graphic>
          <a:graphicData uri="http://schemas.openxmlformats.org/presentationml/2006/ole">
            <mc:AlternateContent xmlns:mc="http://schemas.openxmlformats.org/markup-compatibility/2006">
              <mc:Choice xmlns:v="urn:schemas-microsoft-com:vml" Requires="v">
                <p:oleObj spid="_x0000_s145505" name="Equation" r:id="rId13" imgW="292354" imgH="228799" progId="Equation.DSMT4">
                  <p:embed/>
                </p:oleObj>
              </mc:Choice>
              <mc:Fallback>
                <p:oleObj name="Equation" r:id="rId13" imgW="292354" imgH="228799" progId="Equation.DSMT4">
                  <p:embed/>
                  <p:pic>
                    <p:nvPicPr>
                      <p:cNvPr id="32787" name="对象 20">
                        <a:extLst>
                          <a:ext uri="{FF2B5EF4-FFF2-40B4-BE49-F238E27FC236}">
                            <a16:creationId xmlns:a16="http://schemas.microsoft.com/office/drawing/2014/main" id="{8A257DF9-5C71-4E20-A655-191C56C8405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92538" y="4164013"/>
                        <a:ext cx="4318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22">
            <a:extLst>
              <a:ext uri="{FF2B5EF4-FFF2-40B4-BE49-F238E27FC236}">
                <a16:creationId xmlns:a16="http://schemas.microsoft.com/office/drawing/2014/main" id="{9380B91B-C168-4786-9994-D818B7AE9368}"/>
              </a:ext>
            </a:extLst>
          </p:cNvPr>
          <p:cNvGraphicFramePr>
            <a:graphicFrameLocks noChangeAspect="1"/>
          </p:cNvGraphicFramePr>
          <p:nvPr/>
        </p:nvGraphicFramePr>
        <p:xfrm>
          <a:off x="5822950" y="4200525"/>
          <a:ext cx="460375" cy="306388"/>
        </p:xfrm>
        <a:graphic>
          <a:graphicData uri="http://schemas.openxmlformats.org/presentationml/2006/ole">
            <mc:AlternateContent xmlns:mc="http://schemas.openxmlformats.org/markup-compatibility/2006">
              <mc:Choice xmlns:v="urn:schemas-microsoft-com:vml" Requires="v">
                <p:oleObj spid="_x0000_s145506" name="Equation" r:id="rId15" imgW="317500" imgH="215900" progId="Equation.DSMT4">
                  <p:embed/>
                </p:oleObj>
              </mc:Choice>
              <mc:Fallback>
                <p:oleObj name="Equation" r:id="rId15" imgW="317500" imgH="215900" progId="Equation.DSMT4">
                  <p:embed/>
                  <p:pic>
                    <p:nvPicPr>
                      <p:cNvPr id="32789" name="对象 22">
                        <a:extLst>
                          <a:ext uri="{FF2B5EF4-FFF2-40B4-BE49-F238E27FC236}">
                            <a16:creationId xmlns:a16="http://schemas.microsoft.com/office/drawing/2014/main" id="{790CCB01-DEE3-4108-BCCB-D9634719AAF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22950" y="4200525"/>
                        <a:ext cx="4603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24">
            <a:extLst>
              <a:ext uri="{FF2B5EF4-FFF2-40B4-BE49-F238E27FC236}">
                <a16:creationId xmlns:a16="http://schemas.microsoft.com/office/drawing/2014/main" id="{7B1C0052-8807-4709-B532-F6953A01797B}"/>
              </a:ext>
            </a:extLst>
          </p:cNvPr>
          <p:cNvGraphicFramePr>
            <a:graphicFrameLocks noChangeAspect="1"/>
          </p:cNvGraphicFramePr>
          <p:nvPr/>
        </p:nvGraphicFramePr>
        <p:xfrm>
          <a:off x="3162300" y="4602163"/>
          <a:ext cx="1266825" cy="677862"/>
        </p:xfrm>
        <a:graphic>
          <a:graphicData uri="http://schemas.openxmlformats.org/presentationml/2006/ole">
            <mc:AlternateContent xmlns:mc="http://schemas.openxmlformats.org/markup-compatibility/2006">
              <mc:Choice xmlns:v="urn:schemas-microsoft-com:vml" Requires="v">
                <p:oleObj spid="_x0000_s145507" name="Equation" r:id="rId17" imgW="787742" imgH="419282" progId="Equation.DSMT4">
                  <p:embed/>
                </p:oleObj>
              </mc:Choice>
              <mc:Fallback>
                <p:oleObj name="Equation" r:id="rId17" imgW="787742" imgH="419282" progId="Equation.DSMT4">
                  <p:embed/>
                  <p:pic>
                    <p:nvPicPr>
                      <p:cNvPr id="32791" name="对象 24">
                        <a:extLst>
                          <a:ext uri="{FF2B5EF4-FFF2-40B4-BE49-F238E27FC236}">
                            <a16:creationId xmlns:a16="http://schemas.microsoft.com/office/drawing/2014/main" id="{6778AF74-C5E2-4972-88EC-B4356055276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62300" y="4602163"/>
                        <a:ext cx="1266825"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文本框 25">
            <a:extLst>
              <a:ext uri="{FF2B5EF4-FFF2-40B4-BE49-F238E27FC236}">
                <a16:creationId xmlns:a16="http://schemas.microsoft.com/office/drawing/2014/main" id="{97C6A141-E8FD-4A3D-A1F7-44B8790A7141}"/>
              </a:ext>
            </a:extLst>
          </p:cNvPr>
          <p:cNvSpPr txBox="1">
            <a:spLocks noChangeArrowheads="1"/>
          </p:cNvSpPr>
          <p:nvPr/>
        </p:nvSpPr>
        <p:spPr bwMode="auto">
          <a:xfrm>
            <a:off x="746125" y="4876800"/>
            <a:ext cx="936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t>其中</a:t>
            </a:r>
          </a:p>
        </p:txBody>
      </p:sp>
      <p:graphicFrame>
        <p:nvGraphicFramePr>
          <p:cNvPr id="21" name="对象 27">
            <a:extLst>
              <a:ext uri="{FF2B5EF4-FFF2-40B4-BE49-F238E27FC236}">
                <a16:creationId xmlns:a16="http://schemas.microsoft.com/office/drawing/2014/main" id="{E12F54B8-BE43-4BF6-84BE-53D8C798E07D}"/>
              </a:ext>
            </a:extLst>
          </p:cNvPr>
          <p:cNvGraphicFramePr>
            <a:graphicFrameLocks noChangeAspect="1"/>
          </p:cNvGraphicFramePr>
          <p:nvPr/>
        </p:nvGraphicFramePr>
        <p:xfrm>
          <a:off x="2430463" y="5516563"/>
          <a:ext cx="2555875" cy="679450"/>
        </p:xfrm>
        <a:graphic>
          <a:graphicData uri="http://schemas.openxmlformats.org/presentationml/2006/ole">
            <mc:AlternateContent xmlns:mc="http://schemas.openxmlformats.org/markup-compatibility/2006">
              <mc:Choice xmlns:v="urn:schemas-microsoft-com:vml" Requires="v">
                <p:oleObj spid="_x0000_s145508" name="Equation" r:id="rId19" imgW="1803400" imgH="482600" progId="Equation.DSMT4">
                  <p:embed/>
                </p:oleObj>
              </mc:Choice>
              <mc:Fallback>
                <p:oleObj name="Equation" r:id="rId19" imgW="1803400" imgH="482600" progId="Equation.DSMT4">
                  <p:embed/>
                  <p:pic>
                    <p:nvPicPr>
                      <p:cNvPr id="32794" name="对象 27">
                        <a:extLst>
                          <a:ext uri="{FF2B5EF4-FFF2-40B4-BE49-F238E27FC236}">
                            <a16:creationId xmlns:a16="http://schemas.microsoft.com/office/drawing/2014/main" id="{E90C0B02-6EF7-4BB7-94BA-03DB427029B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30463" y="5516563"/>
                        <a:ext cx="255587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5262281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6468" y="6252971"/>
            <a:ext cx="10779125" cy="0"/>
          </a:xfrm>
          <a:custGeom>
            <a:avLst/>
            <a:gdLst/>
            <a:ahLst/>
            <a:cxnLst/>
            <a:rect l="l" t="t" r="r" b="b"/>
            <a:pathLst>
              <a:path w="10779125">
                <a:moveTo>
                  <a:pt x="0" y="0"/>
                </a:moveTo>
                <a:lnTo>
                  <a:pt x="10779125" y="0"/>
                </a:lnTo>
              </a:path>
            </a:pathLst>
          </a:custGeom>
          <a:ln w="27432">
            <a:solidFill>
              <a:srgbClr val="5B9BD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11271504" y="0"/>
            <a:ext cx="920496" cy="908303"/>
          </a:xfrm>
          <a:prstGeom prst="rect">
            <a:avLst/>
          </a:prstGeom>
        </p:spPr>
      </p:pic>
      <p:sp>
        <p:nvSpPr>
          <p:cNvPr id="4" name="object 4"/>
          <p:cNvSpPr txBox="1">
            <a:spLocks noGrp="1"/>
          </p:cNvSpPr>
          <p:nvPr>
            <p:ph type="title"/>
          </p:nvPr>
        </p:nvSpPr>
        <p:spPr>
          <a:xfrm>
            <a:off x="1544574" y="409701"/>
            <a:ext cx="3209290" cy="512445"/>
          </a:xfrm>
          <a:prstGeom prst="rect">
            <a:avLst/>
          </a:prstGeom>
        </p:spPr>
        <p:txBody>
          <a:bodyPr vert="horz" wrap="square" lIns="0" tIns="11430" rIns="0" bIns="0" rtlCol="0">
            <a:spAutoFit/>
          </a:bodyPr>
          <a:lstStyle/>
          <a:p>
            <a:pPr marL="12700">
              <a:lnSpc>
                <a:spcPct val="100000"/>
              </a:lnSpc>
              <a:spcBef>
                <a:spcPts val="90"/>
              </a:spcBef>
            </a:pPr>
            <a:r>
              <a:rPr sz="3200" b="1" spc="-20" dirty="0">
                <a:solidFill>
                  <a:srgbClr val="0462C1"/>
                </a:solidFill>
                <a:latin typeface="Times New Roman"/>
                <a:cs typeface="Times New Roman"/>
              </a:rPr>
              <a:t>Feistel</a:t>
            </a:r>
            <a:r>
              <a:rPr sz="3200" b="1" spc="-10" dirty="0">
                <a:solidFill>
                  <a:srgbClr val="0462C1"/>
                </a:solidFill>
                <a:latin typeface="微软雅黑 Heavy"/>
                <a:cs typeface="微软雅黑 Heavy"/>
              </a:rPr>
              <a:t>密码的思想</a:t>
            </a:r>
            <a:endParaRPr sz="3200">
              <a:latin typeface="微软雅黑 Heavy"/>
              <a:cs typeface="微软雅黑 Heavy"/>
            </a:endParaRPr>
          </a:p>
        </p:txBody>
      </p:sp>
      <p:sp>
        <p:nvSpPr>
          <p:cNvPr id="5" name="object 5"/>
          <p:cNvSpPr txBox="1"/>
          <p:nvPr/>
        </p:nvSpPr>
        <p:spPr>
          <a:xfrm>
            <a:off x="902919" y="1422715"/>
            <a:ext cx="10361295" cy="2349500"/>
          </a:xfrm>
          <a:prstGeom prst="rect">
            <a:avLst/>
          </a:prstGeom>
        </p:spPr>
        <p:txBody>
          <a:bodyPr vert="horz" wrap="square" lIns="0" tIns="12065" rIns="0" bIns="0" rtlCol="0">
            <a:spAutoFit/>
          </a:bodyPr>
          <a:lstStyle/>
          <a:p>
            <a:pPr marL="241300" marR="5080" indent="-228600">
              <a:lnSpc>
                <a:spcPct val="150100"/>
              </a:lnSpc>
              <a:spcBef>
                <a:spcPts val="95"/>
              </a:spcBef>
              <a:buSzPct val="95833"/>
              <a:buFont typeface="Wingdings"/>
              <a:buChar char=""/>
              <a:tabLst>
                <a:tab pos="256540" algn="l"/>
              </a:tabLst>
            </a:pPr>
            <a:r>
              <a:rPr sz="2400" b="1" spc="85" dirty="0">
                <a:solidFill>
                  <a:srgbClr val="FF0000"/>
                </a:solidFill>
                <a:latin typeface="Noto Sans SC"/>
                <a:cs typeface="Noto Sans SC"/>
              </a:rPr>
              <a:t>乘积密码</a:t>
            </a:r>
            <a:r>
              <a:rPr sz="2400" b="1" spc="60" dirty="0">
                <a:latin typeface="Noto Sans SC"/>
                <a:cs typeface="Noto Sans SC"/>
              </a:rPr>
              <a:t>指顺序地执行两个或多个基本密码系统，使得最后结果的密码强</a:t>
            </a:r>
            <a:r>
              <a:rPr sz="2400" b="1" spc="20" dirty="0">
                <a:latin typeface="Noto Sans SC"/>
                <a:cs typeface="Noto Sans SC"/>
              </a:rPr>
              <a:t>度高于每个基本密码系统产生的结果.</a:t>
            </a:r>
            <a:endParaRPr sz="2400" dirty="0">
              <a:latin typeface="Noto Sans SC"/>
              <a:cs typeface="Noto Sans SC"/>
            </a:endParaRPr>
          </a:p>
          <a:p>
            <a:pPr>
              <a:lnSpc>
                <a:spcPct val="100000"/>
              </a:lnSpc>
              <a:spcBef>
                <a:spcPts val="25"/>
              </a:spcBef>
              <a:buFont typeface="Wingdings"/>
              <a:buChar char=""/>
            </a:pPr>
            <a:endParaRPr sz="1200" dirty="0">
              <a:latin typeface="Noto Sans SC"/>
              <a:cs typeface="Noto Sans SC"/>
            </a:endParaRPr>
          </a:p>
          <a:p>
            <a:pPr marL="256540" indent="-243840">
              <a:lnSpc>
                <a:spcPct val="100000"/>
              </a:lnSpc>
              <a:buSzPct val="95833"/>
              <a:buFont typeface="Wingdings"/>
              <a:buChar char=""/>
              <a:tabLst>
                <a:tab pos="256540" algn="l"/>
              </a:tabLst>
            </a:pPr>
            <a:r>
              <a:rPr sz="2400" b="1" spc="-10" dirty="0">
                <a:latin typeface="Times New Roman"/>
                <a:cs typeface="Times New Roman"/>
              </a:rPr>
              <a:t>Feistel</a:t>
            </a:r>
            <a:r>
              <a:rPr sz="2400" b="1" dirty="0">
                <a:latin typeface="Noto Sans SC"/>
                <a:cs typeface="Noto Sans SC"/>
              </a:rPr>
              <a:t>还提出了实现代换和置换的方法。其思想实际上是</a:t>
            </a:r>
            <a:r>
              <a:rPr sz="2400" b="1" spc="-10" dirty="0">
                <a:latin typeface="Times New Roman"/>
                <a:cs typeface="Times New Roman"/>
              </a:rPr>
              <a:t>Shannon</a:t>
            </a:r>
            <a:r>
              <a:rPr sz="2400" b="1" spc="20" dirty="0">
                <a:latin typeface="Noto Sans SC"/>
                <a:cs typeface="Noto Sans SC"/>
              </a:rPr>
              <a:t>提出的</a:t>
            </a:r>
            <a:r>
              <a:rPr sz="2400" b="1" spc="-50" dirty="0">
                <a:solidFill>
                  <a:srgbClr val="0462C1"/>
                </a:solidFill>
                <a:latin typeface="Noto Sans SC"/>
                <a:cs typeface="Noto Sans SC"/>
              </a:rPr>
              <a:t>利</a:t>
            </a:r>
            <a:endParaRPr sz="2400" dirty="0">
              <a:latin typeface="Noto Sans SC"/>
              <a:cs typeface="Noto Sans SC"/>
            </a:endParaRPr>
          </a:p>
          <a:p>
            <a:pPr marL="241300">
              <a:lnSpc>
                <a:spcPct val="100000"/>
              </a:lnSpc>
              <a:spcBef>
                <a:spcPts val="1440"/>
              </a:spcBef>
            </a:pPr>
            <a:r>
              <a:rPr sz="2400" b="1" dirty="0">
                <a:solidFill>
                  <a:srgbClr val="0462C1"/>
                </a:solidFill>
                <a:latin typeface="Noto Sans SC"/>
                <a:cs typeface="Noto Sans SC"/>
              </a:rPr>
              <a:t>用乘积密码实现混淆和扩散思想</a:t>
            </a:r>
            <a:r>
              <a:rPr sz="2400" b="1" spc="-10" dirty="0">
                <a:latin typeface="Noto Sans SC"/>
                <a:cs typeface="Noto Sans SC"/>
              </a:rPr>
              <a:t>的具体应用。</a:t>
            </a:r>
            <a:endParaRPr sz="2400" dirty="0">
              <a:latin typeface="Noto Sans SC"/>
              <a:cs typeface="Noto Sans SC"/>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6468" y="6252971"/>
            <a:ext cx="10779125" cy="0"/>
          </a:xfrm>
          <a:custGeom>
            <a:avLst/>
            <a:gdLst/>
            <a:ahLst/>
            <a:cxnLst/>
            <a:rect l="l" t="t" r="r" b="b"/>
            <a:pathLst>
              <a:path w="10779125">
                <a:moveTo>
                  <a:pt x="0" y="0"/>
                </a:moveTo>
                <a:lnTo>
                  <a:pt x="10779125" y="0"/>
                </a:lnTo>
              </a:path>
            </a:pathLst>
          </a:custGeom>
          <a:ln w="27432">
            <a:solidFill>
              <a:srgbClr val="5B9BD4"/>
            </a:solidFill>
          </a:ln>
        </p:spPr>
        <p:txBody>
          <a:bodyPr wrap="square" lIns="0" tIns="0" rIns="0" bIns="0" rtlCol="0"/>
          <a:lstStyle/>
          <a:p>
            <a:endParaRPr/>
          </a:p>
        </p:txBody>
      </p:sp>
      <p:sp>
        <p:nvSpPr>
          <p:cNvPr id="4" name="object 4"/>
          <p:cNvSpPr txBox="1">
            <a:spLocks noGrp="1"/>
          </p:cNvSpPr>
          <p:nvPr>
            <p:ph type="title"/>
          </p:nvPr>
        </p:nvSpPr>
        <p:spPr>
          <a:xfrm>
            <a:off x="1544574" y="434086"/>
            <a:ext cx="4317365" cy="512445"/>
          </a:xfrm>
          <a:prstGeom prst="rect">
            <a:avLst/>
          </a:prstGeom>
        </p:spPr>
        <p:txBody>
          <a:bodyPr vert="horz" wrap="square" lIns="0" tIns="11430" rIns="0" bIns="0" rtlCol="0">
            <a:spAutoFit/>
          </a:bodyPr>
          <a:lstStyle/>
          <a:p>
            <a:pPr marL="12700">
              <a:lnSpc>
                <a:spcPct val="100000"/>
              </a:lnSpc>
              <a:spcBef>
                <a:spcPts val="90"/>
              </a:spcBef>
            </a:pPr>
            <a:r>
              <a:rPr sz="3200" b="1" spc="150" dirty="0">
                <a:solidFill>
                  <a:srgbClr val="0462C1"/>
                </a:solidFill>
                <a:latin typeface="微软雅黑 Heavy"/>
                <a:cs typeface="微软雅黑 Heavy"/>
              </a:rPr>
              <a:t>Feistel</a:t>
            </a:r>
            <a:r>
              <a:rPr sz="3200" b="1" spc="-25" dirty="0">
                <a:solidFill>
                  <a:srgbClr val="0462C1"/>
                </a:solidFill>
                <a:latin typeface="微软雅黑 Heavy"/>
                <a:cs typeface="微软雅黑 Heavy"/>
              </a:rPr>
              <a:t>密码实现的参数</a:t>
            </a:r>
            <a:endParaRPr sz="3200">
              <a:latin typeface="微软雅黑 Heavy"/>
              <a:cs typeface="微软雅黑 Heavy"/>
            </a:endParaRPr>
          </a:p>
        </p:txBody>
      </p:sp>
      <p:sp>
        <p:nvSpPr>
          <p:cNvPr id="5" name="object 5"/>
          <p:cNvSpPr txBox="1">
            <a:spLocks noGrp="1"/>
          </p:cNvSpPr>
          <p:nvPr>
            <p:ph type="body" idx="1"/>
          </p:nvPr>
        </p:nvSpPr>
        <p:spPr>
          <a:xfrm>
            <a:off x="406400" y="1219200"/>
            <a:ext cx="11176000" cy="4107406"/>
          </a:xfrm>
          <a:prstGeom prst="rect">
            <a:avLst/>
          </a:prstGeom>
        </p:spPr>
        <p:txBody>
          <a:bodyPr vert="horz" wrap="square" lIns="0" tIns="213995" rIns="0" bIns="0" rtlCol="0">
            <a:spAutoFit/>
          </a:bodyPr>
          <a:lstStyle/>
          <a:p>
            <a:pPr marL="23495">
              <a:lnSpc>
                <a:spcPct val="100000"/>
              </a:lnSpc>
              <a:spcBef>
                <a:spcPts val="1685"/>
              </a:spcBef>
            </a:pPr>
            <a:r>
              <a:rPr b="1" spc="-10" dirty="0">
                <a:latin typeface="Times New Roman"/>
                <a:cs typeface="Times New Roman"/>
              </a:rPr>
              <a:t>Feistel</a:t>
            </a:r>
            <a:r>
              <a:rPr spc="-5" dirty="0"/>
              <a:t>网络的实现与以下参数和特性有关：</a:t>
            </a:r>
          </a:p>
          <a:p>
            <a:pPr marL="423545" lvl="1">
              <a:spcBef>
                <a:spcPts val="1585"/>
              </a:spcBef>
            </a:pPr>
            <a:r>
              <a:rPr sz="2400" dirty="0" err="1">
                <a:solidFill>
                  <a:srgbClr val="944F71"/>
                </a:solidFill>
              </a:rPr>
              <a:t>分组大小</a:t>
            </a:r>
            <a:r>
              <a:rPr sz="2400" b="1" spc="55" dirty="0">
                <a:latin typeface="Times New Roman"/>
                <a:cs typeface="Times New Roman"/>
              </a:rPr>
              <a:t>: </a:t>
            </a:r>
            <a:r>
              <a:rPr sz="2400" spc="-15" dirty="0"/>
              <a:t>分组越大则安全性越高，但加密速度就越慢。</a:t>
            </a:r>
          </a:p>
          <a:p>
            <a:pPr marL="423545" lvl="1">
              <a:spcBef>
                <a:spcPts val="1565"/>
              </a:spcBef>
            </a:pPr>
            <a:r>
              <a:rPr sz="2400" dirty="0" err="1">
                <a:solidFill>
                  <a:srgbClr val="944F71"/>
                </a:solidFill>
              </a:rPr>
              <a:t>密钥大小</a:t>
            </a:r>
            <a:r>
              <a:rPr sz="2400" spc="-5" dirty="0" err="1"/>
              <a:t>：密钥越长则安全性越高，但加密速度就越慢</a:t>
            </a:r>
            <a:r>
              <a:rPr sz="2400" spc="-5" dirty="0"/>
              <a:t>。</a:t>
            </a:r>
          </a:p>
          <a:p>
            <a:pPr marL="88900" marR="5080" lvl="1" indent="-20638">
              <a:lnSpc>
                <a:spcPct val="120000"/>
              </a:lnSpc>
              <a:spcBef>
                <a:spcPts val="1010"/>
              </a:spcBef>
            </a:pPr>
            <a:r>
              <a:rPr lang="en-US" sz="2400" dirty="0">
                <a:solidFill>
                  <a:srgbClr val="944F71"/>
                </a:solidFill>
              </a:rPr>
              <a:t>  </a:t>
            </a:r>
            <a:r>
              <a:rPr sz="2400" dirty="0">
                <a:solidFill>
                  <a:srgbClr val="944F71"/>
                </a:solidFill>
              </a:rPr>
              <a:t>轮数</a:t>
            </a:r>
            <a:r>
              <a:rPr sz="2400" spc="-5" dirty="0"/>
              <a:t>：单轮结构远不足以保证安全性，但多轮结构可提供足够的安全性。</a:t>
            </a:r>
            <a:r>
              <a:rPr sz="2400" dirty="0"/>
              <a:t>典型地，轮数取为</a:t>
            </a:r>
            <a:r>
              <a:rPr sz="2400" b="1" spc="-10" dirty="0">
                <a:latin typeface="Times New Roman"/>
                <a:cs typeface="Times New Roman"/>
              </a:rPr>
              <a:t>16</a:t>
            </a:r>
            <a:r>
              <a:rPr sz="2400" spc="-50" dirty="0"/>
              <a:t>。</a:t>
            </a:r>
          </a:p>
          <a:p>
            <a:pPr marL="423545" lvl="1">
              <a:spcBef>
                <a:spcPts val="1585"/>
              </a:spcBef>
            </a:pPr>
            <a:r>
              <a:rPr sz="2400" dirty="0" err="1">
                <a:solidFill>
                  <a:srgbClr val="944F71"/>
                </a:solidFill>
              </a:rPr>
              <a:t>子密钥产生算法</a:t>
            </a:r>
            <a:r>
              <a:rPr sz="2400" spc="-5" dirty="0" err="1"/>
              <a:t>：该算法的复杂性越大，则密码分析的困难性就越大</a:t>
            </a:r>
            <a:r>
              <a:rPr sz="2400" spc="-5" dirty="0"/>
              <a:t>。</a:t>
            </a:r>
          </a:p>
          <a:p>
            <a:pPr marL="423545" lvl="1">
              <a:spcBef>
                <a:spcPts val="1565"/>
              </a:spcBef>
            </a:pPr>
            <a:r>
              <a:rPr sz="2400" dirty="0" err="1">
                <a:solidFill>
                  <a:srgbClr val="944F71"/>
                </a:solidFill>
              </a:rPr>
              <a:t>轮函数</a:t>
            </a:r>
            <a:r>
              <a:rPr sz="2400" spc="-5" dirty="0" err="1"/>
              <a:t>：轮函数的复杂性越大，密码分析的困难性也越大</a:t>
            </a:r>
            <a:r>
              <a:rPr sz="2400" spc="-5" dirty="0"/>
              <a:t>。</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6468" y="6252971"/>
            <a:ext cx="10779125" cy="0"/>
          </a:xfrm>
          <a:custGeom>
            <a:avLst/>
            <a:gdLst/>
            <a:ahLst/>
            <a:cxnLst/>
            <a:rect l="l" t="t" r="r" b="b"/>
            <a:pathLst>
              <a:path w="10779125">
                <a:moveTo>
                  <a:pt x="0" y="0"/>
                </a:moveTo>
                <a:lnTo>
                  <a:pt x="10779125" y="0"/>
                </a:lnTo>
              </a:path>
            </a:pathLst>
          </a:custGeom>
          <a:ln w="27432">
            <a:solidFill>
              <a:srgbClr val="5B9BD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11271504" y="0"/>
            <a:ext cx="920496" cy="908303"/>
          </a:xfrm>
          <a:prstGeom prst="rect">
            <a:avLst/>
          </a:prstGeom>
        </p:spPr>
      </p:pic>
      <p:sp>
        <p:nvSpPr>
          <p:cNvPr id="4" name="object 4"/>
          <p:cNvSpPr txBox="1">
            <a:spLocks noGrp="1"/>
          </p:cNvSpPr>
          <p:nvPr>
            <p:ph type="title"/>
          </p:nvPr>
        </p:nvSpPr>
        <p:spPr>
          <a:xfrm>
            <a:off x="1544574" y="434086"/>
            <a:ext cx="5136515" cy="512445"/>
          </a:xfrm>
          <a:prstGeom prst="rect">
            <a:avLst/>
          </a:prstGeom>
        </p:spPr>
        <p:txBody>
          <a:bodyPr vert="horz" wrap="square" lIns="0" tIns="11430" rIns="0" bIns="0" rtlCol="0">
            <a:spAutoFit/>
          </a:bodyPr>
          <a:lstStyle/>
          <a:p>
            <a:pPr marL="12700">
              <a:lnSpc>
                <a:spcPct val="100000"/>
              </a:lnSpc>
              <a:spcBef>
                <a:spcPts val="90"/>
              </a:spcBef>
            </a:pPr>
            <a:r>
              <a:rPr sz="3200" b="1" spc="-20" dirty="0">
                <a:solidFill>
                  <a:srgbClr val="0462C1"/>
                </a:solidFill>
                <a:latin typeface="微软雅黑 Heavy"/>
                <a:cs typeface="微软雅黑 Heavy"/>
              </a:rPr>
              <a:t>设计</a:t>
            </a:r>
            <a:r>
              <a:rPr sz="3200" b="1" spc="150" dirty="0">
                <a:solidFill>
                  <a:srgbClr val="0462C1"/>
                </a:solidFill>
                <a:latin typeface="微软雅黑 Heavy"/>
                <a:cs typeface="微软雅黑 Heavy"/>
              </a:rPr>
              <a:t>Feistel</a:t>
            </a:r>
            <a:r>
              <a:rPr sz="3200" b="1" spc="-20" dirty="0">
                <a:solidFill>
                  <a:srgbClr val="0462C1"/>
                </a:solidFill>
                <a:latin typeface="微软雅黑 Heavy"/>
                <a:cs typeface="微软雅黑 Heavy"/>
              </a:rPr>
              <a:t>密码的两个要求</a:t>
            </a:r>
            <a:endParaRPr sz="3200">
              <a:latin typeface="微软雅黑 Heavy"/>
              <a:cs typeface="微软雅黑 Heavy"/>
            </a:endParaRPr>
          </a:p>
        </p:txBody>
      </p:sp>
      <p:sp>
        <p:nvSpPr>
          <p:cNvPr id="5" name="object 5"/>
          <p:cNvSpPr txBox="1"/>
          <p:nvPr/>
        </p:nvSpPr>
        <p:spPr>
          <a:xfrm>
            <a:off x="805992" y="1162153"/>
            <a:ext cx="10360660" cy="2506980"/>
          </a:xfrm>
          <a:prstGeom prst="rect">
            <a:avLst/>
          </a:prstGeom>
        </p:spPr>
        <p:txBody>
          <a:bodyPr vert="horz" wrap="square" lIns="0" tIns="191770" rIns="0" bIns="0" rtlCol="0">
            <a:spAutoFit/>
          </a:bodyPr>
          <a:lstStyle/>
          <a:p>
            <a:pPr marL="12700">
              <a:lnSpc>
                <a:spcPct val="100000"/>
              </a:lnSpc>
              <a:spcBef>
                <a:spcPts val="1510"/>
              </a:spcBef>
            </a:pPr>
            <a:r>
              <a:rPr sz="2400" b="1" dirty="0">
                <a:latin typeface="微软雅黑 Heavy"/>
                <a:cs typeface="微软雅黑 Heavy"/>
              </a:rPr>
              <a:t>在设计</a:t>
            </a:r>
            <a:r>
              <a:rPr sz="2400" b="1" spc="-20" dirty="0">
                <a:latin typeface="Times New Roman"/>
                <a:cs typeface="Times New Roman"/>
              </a:rPr>
              <a:t>Feistel</a:t>
            </a:r>
            <a:r>
              <a:rPr sz="2400" b="1" spc="-5" dirty="0">
                <a:latin typeface="微软雅黑 Heavy"/>
                <a:cs typeface="微软雅黑 Heavy"/>
              </a:rPr>
              <a:t>网络时，还有以下两个方面需要考虑：</a:t>
            </a:r>
            <a:endParaRPr sz="2400" dirty="0">
              <a:latin typeface="微软雅黑 Heavy"/>
              <a:cs typeface="微软雅黑 Heavy"/>
            </a:endParaRPr>
          </a:p>
          <a:p>
            <a:pPr marL="12700">
              <a:lnSpc>
                <a:spcPct val="100000"/>
              </a:lnSpc>
              <a:spcBef>
                <a:spcPts val="1415"/>
              </a:spcBef>
              <a:tabLst>
                <a:tab pos="475615" algn="l"/>
              </a:tabLst>
            </a:pPr>
            <a:r>
              <a:rPr sz="2400" b="1" spc="-50" dirty="0">
                <a:latin typeface="微软雅黑 Heavy"/>
                <a:cs typeface="微软雅黑 Heavy"/>
              </a:rPr>
              <a:t>①</a:t>
            </a:r>
            <a:r>
              <a:rPr sz="2400" b="1" dirty="0">
                <a:latin typeface="微软雅黑 Heavy"/>
                <a:cs typeface="微软雅黑 Heavy"/>
              </a:rPr>
              <a:t>	</a:t>
            </a:r>
            <a:r>
              <a:rPr sz="2400" b="1" spc="5" dirty="0">
                <a:solidFill>
                  <a:srgbClr val="0462C1"/>
                </a:solidFill>
                <a:latin typeface="微软雅黑 Heavy"/>
                <a:cs typeface="微软雅黑 Heavy"/>
              </a:rPr>
              <a:t>快速的软件实现</a:t>
            </a:r>
            <a:r>
              <a:rPr sz="2400" b="1" spc="-5" dirty="0">
                <a:latin typeface="微软雅黑 Heavy"/>
                <a:cs typeface="微软雅黑 Heavy"/>
              </a:rPr>
              <a:t>：在很多情况中，算法是被镶嵌在应用程序中，因而无法</a:t>
            </a:r>
            <a:endParaRPr sz="2400" dirty="0">
              <a:latin typeface="微软雅黑 Heavy"/>
              <a:cs typeface="微软雅黑 Heavy"/>
            </a:endParaRPr>
          </a:p>
          <a:p>
            <a:pPr marL="241300">
              <a:lnSpc>
                <a:spcPct val="100000"/>
              </a:lnSpc>
              <a:spcBef>
                <a:spcPts val="434"/>
              </a:spcBef>
            </a:pPr>
            <a:r>
              <a:rPr sz="2400" b="1" spc="-5" dirty="0">
                <a:latin typeface="微软雅黑 Heavy"/>
                <a:cs typeface="微软雅黑 Heavy"/>
              </a:rPr>
              <a:t>用硬件实现。此时算法的执行速度是考虑的关键。</a:t>
            </a:r>
            <a:endParaRPr sz="2400" dirty="0">
              <a:latin typeface="微软雅黑 Heavy"/>
              <a:cs typeface="微软雅黑 Heavy"/>
            </a:endParaRPr>
          </a:p>
          <a:p>
            <a:pPr marL="241300" marR="8255" indent="-228600">
              <a:lnSpc>
                <a:spcPct val="114999"/>
              </a:lnSpc>
              <a:spcBef>
                <a:spcPts val="1010"/>
              </a:spcBef>
              <a:tabLst>
                <a:tab pos="475615" algn="l"/>
              </a:tabLst>
            </a:pPr>
            <a:r>
              <a:rPr sz="2400" b="1" spc="-50" dirty="0">
                <a:latin typeface="微软雅黑 Heavy"/>
                <a:cs typeface="微软雅黑 Heavy"/>
              </a:rPr>
              <a:t>②</a:t>
            </a:r>
            <a:r>
              <a:rPr sz="2400" b="1" dirty="0">
                <a:latin typeface="微软雅黑 Heavy"/>
                <a:cs typeface="微软雅黑 Heavy"/>
              </a:rPr>
              <a:t>	</a:t>
            </a:r>
            <a:r>
              <a:rPr sz="2400" b="1" dirty="0">
                <a:solidFill>
                  <a:srgbClr val="0462C1"/>
                </a:solidFill>
                <a:latin typeface="微软雅黑 Heavy"/>
                <a:cs typeface="微软雅黑 Heavy"/>
              </a:rPr>
              <a:t>算法容易分析</a:t>
            </a:r>
            <a:r>
              <a:rPr sz="2400" b="1" spc="-5" dirty="0">
                <a:latin typeface="微软雅黑 Heavy"/>
                <a:cs typeface="微软雅黑 Heavy"/>
              </a:rPr>
              <a:t>：如果算法能被无疑义地解释清楚，就可容易地分析算法抵</a:t>
            </a:r>
            <a:r>
              <a:rPr sz="2400" b="1" spc="-10" dirty="0">
                <a:latin typeface="微软雅黑 Heavy"/>
                <a:cs typeface="微软雅黑 Heavy"/>
              </a:rPr>
              <a:t>抗攻击的能力，有助于设计高强度的算法。</a:t>
            </a:r>
            <a:endParaRPr sz="2400" dirty="0">
              <a:latin typeface="微软雅黑 Heavy"/>
              <a:cs typeface="微软雅黑 Heavy"/>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98599" y="418609"/>
            <a:ext cx="4114165" cy="512445"/>
          </a:xfrm>
          <a:prstGeom prst="rect">
            <a:avLst/>
          </a:prstGeom>
        </p:spPr>
        <p:txBody>
          <a:bodyPr vert="horz" wrap="square" lIns="0" tIns="11430" rIns="0" bIns="0" rtlCol="0">
            <a:spAutoFit/>
          </a:bodyPr>
          <a:lstStyle/>
          <a:p>
            <a:pPr marL="12700">
              <a:lnSpc>
                <a:spcPct val="100000"/>
              </a:lnSpc>
              <a:spcBef>
                <a:spcPts val="90"/>
              </a:spcBef>
              <a:tabLst>
                <a:tab pos="1851025" algn="l"/>
              </a:tabLst>
            </a:pPr>
            <a:r>
              <a:rPr sz="3200" b="1" spc="150" dirty="0" err="1">
                <a:latin typeface="微软雅黑 Heavy"/>
                <a:cs typeface="微软雅黑 Heavy"/>
              </a:rPr>
              <a:t>Feistel</a:t>
            </a:r>
            <a:r>
              <a:rPr sz="3200" b="1" spc="-20" dirty="0" err="1">
                <a:latin typeface="微软雅黑 Heavy"/>
                <a:cs typeface="微软雅黑 Heavy"/>
              </a:rPr>
              <a:t>结</a:t>
            </a:r>
            <a:r>
              <a:rPr sz="3200" b="1" spc="-50" dirty="0" err="1">
                <a:latin typeface="微软雅黑 Heavy"/>
                <a:cs typeface="微软雅黑 Heavy"/>
              </a:rPr>
              <a:t>构</a:t>
            </a:r>
            <a:endParaRPr sz="3200" dirty="0">
              <a:latin typeface="微软雅黑 Heavy"/>
              <a:cs typeface="微软雅黑 Heavy"/>
            </a:endParaRPr>
          </a:p>
        </p:txBody>
      </p:sp>
      <p:grpSp>
        <p:nvGrpSpPr>
          <p:cNvPr id="4" name="object 4"/>
          <p:cNvGrpSpPr/>
          <p:nvPr/>
        </p:nvGrpSpPr>
        <p:grpSpPr>
          <a:xfrm>
            <a:off x="2969005" y="1523364"/>
            <a:ext cx="6297295" cy="3785235"/>
            <a:chOff x="2969005" y="1523364"/>
            <a:chExt cx="6297295" cy="3785235"/>
          </a:xfrm>
        </p:grpSpPr>
        <p:sp>
          <p:nvSpPr>
            <p:cNvPr id="5" name="object 5"/>
            <p:cNvSpPr/>
            <p:nvPr/>
          </p:nvSpPr>
          <p:spPr>
            <a:xfrm>
              <a:off x="2972180" y="1526539"/>
              <a:ext cx="871855" cy="3778885"/>
            </a:xfrm>
            <a:custGeom>
              <a:avLst/>
              <a:gdLst/>
              <a:ahLst/>
              <a:cxnLst/>
              <a:rect l="l" t="t" r="r" b="b"/>
              <a:pathLst>
                <a:path w="871854" h="3778885">
                  <a:moveTo>
                    <a:pt x="0" y="0"/>
                  </a:moveTo>
                  <a:lnTo>
                    <a:pt x="35355" y="33519"/>
                  </a:lnTo>
                  <a:lnTo>
                    <a:pt x="69987" y="67523"/>
                  </a:lnTo>
                  <a:lnTo>
                    <a:pt x="103895" y="102001"/>
                  </a:lnTo>
                  <a:lnTo>
                    <a:pt x="137078" y="136943"/>
                  </a:lnTo>
                  <a:lnTo>
                    <a:pt x="169537" y="172339"/>
                  </a:lnTo>
                  <a:lnTo>
                    <a:pt x="201270" y="208179"/>
                  </a:lnTo>
                  <a:lnTo>
                    <a:pt x="232277" y="244454"/>
                  </a:lnTo>
                  <a:lnTo>
                    <a:pt x="262558" y="281153"/>
                  </a:lnTo>
                  <a:lnTo>
                    <a:pt x="292111" y="318265"/>
                  </a:lnTo>
                  <a:lnTo>
                    <a:pt x="320936" y="355782"/>
                  </a:lnTo>
                  <a:lnTo>
                    <a:pt x="349033" y="393693"/>
                  </a:lnTo>
                  <a:lnTo>
                    <a:pt x="376400" y="431988"/>
                  </a:lnTo>
                  <a:lnTo>
                    <a:pt x="403039" y="470657"/>
                  </a:lnTo>
                  <a:lnTo>
                    <a:pt x="428947" y="509690"/>
                  </a:lnTo>
                  <a:lnTo>
                    <a:pt x="454124" y="549076"/>
                  </a:lnTo>
                  <a:lnTo>
                    <a:pt x="478570" y="588807"/>
                  </a:lnTo>
                  <a:lnTo>
                    <a:pt x="502284" y="628872"/>
                  </a:lnTo>
                  <a:lnTo>
                    <a:pt x="525265" y="669260"/>
                  </a:lnTo>
                  <a:lnTo>
                    <a:pt x="547514" y="709962"/>
                  </a:lnTo>
                  <a:lnTo>
                    <a:pt x="569029" y="750968"/>
                  </a:lnTo>
                  <a:lnTo>
                    <a:pt x="589810" y="792268"/>
                  </a:lnTo>
                  <a:lnTo>
                    <a:pt x="609855" y="833852"/>
                  </a:lnTo>
                  <a:lnTo>
                    <a:pt x="629166" y="875710"/>
                  </a:lnTo>
                  <a:lnTo>
                    <a:pt x="647741" y="917831"/>
                  </a:lnTo>
                  <a:lnTo>
                    <a:pt x="665579" y="960206"/>
                  </a:lnTo>
                  <a:lnTo>
                    <a:pt x="682680" y="1002824"/>
                  </a:lnTo>
                  <a:lnTo>
                    <a:pt x="699043" y="1045676"/>
                  </a:lnTo>
                  <a:lnTo>
                    <a:pt x="714669" y="1088752"/>
                  </a:lnTo>
                  <a:lnTo>
                    <a:pt x="729555" y="1132042"/>
                  </a:lnTo>
                  <a:lnTo>
                    <a:pt x="743702" y="1175535"/>
                  </a:lnTo>
                  <a:lnTo>
                    <a:pt x="757109" y="1219222"/>
                  </a:lnTo>
                  <a:lnTo>
                    <a:pt x="769776" y="1263092"/>
                  </a:lnTo>
                  <a:lnTo>
                    <a:pt x="781701" y="1307136"/>
                  </a:lnTo>
                  <a:lnTo>
                    <a:pt x="792885" y="1351343"/>
                  </a:lnTo>
                  <a:lnTo>
                    <a:pt x="803326" y="1395704"/>
                  </a:lnTo>
                  <a:lnTo>
                    <a:pt x="813025" y="1440208"/>
                  </a:lnTo>
                  <a:lnTo>
                    <a:pt x="821980" y="1484846"/>
                  </a:lnTo>
                  <a:lnTo>
                    <a:pt x="830192" y="1529607"/>
                  </a:lnTo>
                  <a:lnTo>
                    <a:pt x="837658" y="1574481"/>
                  </a:lnTo>
                  <a:lnTo>
                    <a:pt x="844380" y="1619459"/>
                  </a:lnTo>
                  <a:lnTo>
                    <a:pt x="850356" y="1664530"/>
                  </a:lnTo>
                  <a:lnTo>
                    <a:pt x="855585" y="1709685"/>
                  </a:lnTo>
                  <a:lnTo>
                    <a:pt x="860068" y="1754912"/>
                  </a:lnTo>
                  <a:lnTo>
                    <a:pt x="863803" y="1800203"/>
                  </a:lnTo>
                  <a:lnTo>
                    <a:pt x="866790" y="1845548"/>
                  </a:lnTo>
                  <a:lnTo>
                    <a:pt x="869029" y="1890935"/>
                  </a:lnTo>
                  <a:lnTo>
                    <a:pt x="870518" y="1936356"/>
                  </a:lnTo>
                  <a:lnTo>
                    <a:pt x="871258" y="1981800"/>
                  </a:lnTo>
                  <a:lnTo>
                    <a:pt x="871248" y="2027257"/>
                  </a:lnTo>
                  <a:lnTo>
                    <a:pt x="870486" y="2072717"/>
                  </a:lnTo>
                  <a:lnTo>
                    <a:pt x="868973" y="2118170"/>
                  </a:lnTo>
                  <a:lnTo>
                    <a:pt x="866708" y="2163607"/>
                  </a:lnTo>
                  <a:lnTo>
                    <a:pt x="863690" y="2209016"/>
                  </a:lnTo>
                  <a:lnTo>
                    <a:pt x="859920" y="2254389"/>
                  </a:lnTo>
                  <a:lnTo>
                    <a:pt x="855395" y="2299714"/>
                  </a:lnTo>
                  <a:lnTo>
                    <a:pt x="850116" y="2344983"/>
                  </a:lnTo>
                  <a:lnTo>
                    <a:pt x="844082" y="2390184"/>
                  </a:lnTo>
                  <a:lnTo>
                    <a:pt x="837293" y="2435309"/>
                  </a:lnTo>
                  <a:lnTo>
                    <a:pt x="829747" y="2480346"/>
                  </a:lnTo>
                  <a:lnTo>
                    <a:pt x="821445" y="2525286"/>
                  </a:lnTo>
                  <a:lnTo>
                    <a:pt x="812386" y="2570119"/>
                  </a:lnTo>
                  <a:lnTo>
                    <a:pt x="802568" y="2614835"/>
                  </a:lnTo>
                  <a:lnTo>
                    <a:pt x="791993" y="2659424"/>
                  </a:lnTo>
                  <a:lnTo>
                    <a:pt x="780658" y="2703876"/>
                  </a:lnTo>
                  <a:lnTo>
                    <a:pt x="768564" y="2748180"/>
                  </a:lnTo>
                  <a:lnTo>
                    <a:pt x="755710" y="2792328"/>
                  </a:lnTo>
                  <a:lnTo>
                    <a:pt x="742095" y="2836308"/>
                  </a:lnTo>
                  <a:lnTo>
                    <a:pt x="727719" y="2880110"/>
                  </a:lnTo>
                  <a:lnTo>
                    <a:pt x="712581" y="2923726"/>
                  </a:lnTo>
                  <a:lnTo>
                    <a:pt x="696680" y="2967144"/>
                  </a:lnTo>
                  <a:lnTo>
                    <a:pt x="680017" y="3010354"/>
                  </a:lnTo>
                  <a:lnTo>
                    <a:pt x="662590" y="3053348"/>
                  </a:lnTo>
                  <a:lnTo>
                    <a:pt x="644399" y="3096114"/>
                  </a:lnTo>
                  <a:lnTo>
                    <a:pt x="625443" y="3138642"/>
                  </a:lnTo>
                  <a:lnTo>
                    <a:pt x="605722" y="3180923"/>
                  </a:lnTo>
                  <a:lnTo>
                    <a:pt x="585235" y="3222947"/>
                  </a:lnTo>
                  <a:lnTo>
                    <a:pt x="563981" y="3264703"/>
                  </a:lnTo>
                  <a:lnTo>
                    <a:pt x="541961" y="3306182"/>
                  </a:lnTo>
                  <a:lnTo>
                    <a:pt x="519173" y="3347373"/>
                  </a:lnTo>
                  <a:lnTo>
                    <a:pt x="495617" y="3388266"/>
                  </a:lnTo>
                  <a:lnTo>
                    <a:pt x="471292" y="3428852"/>
                  </a:lnTo>
                  <a:lnTo>
                    <a:pt x="446197" y="3469120"/>
                  </a:lnTo>
                  <a:lnTo>
                    <a:pt x="420333" y="3509061"/>
                  </a:lnTo>
                  <a:lnTo>
                    <a:pt x="393698" y="3548664"/>
                  </a:lnTo>
                  <a:lnTo>
                    <a:pt x="366292" y="3587920"/>
                  </a:lnTo>
                  <a:lnTo>
                    <a:pt x="338115" y="3626817"/>
                  </a:lnTo>
                  <a:lnTo>
                    <a:pt x="309165" y="3665347"/>
                  </a:lnTo>
                  <a:lnTo>
                    <a:pt x="279443" y="3703499"/>
                  </a:lnTo>
                  <a:lnTo>
                    <a:pt x="248947" y="3741264"/>
                  </a:lnTo>
                  <a:lnTo>
                    <a:pt x="217677" y="3778631"/>
                  </a:lnTo>
                  <a:lnTo>
                    <a:pt x="248947" y="3741264"/>
                  </a:lnTo>
                  <a:lnTo>
                    <a:pt x="279443" y="3703499"/>
                  </a:lnTo>
                  <a:lnTo>
                    <a:pt x="309165" y="3665347"/>
                  </a:lnTo>
                  <a:lnTo>
                    <a:pt x="338115" y="3626817"/>
                  </a:lnTo>
                  <a:lnTo>
                    <a:pt x="366292" y="3587920"/>
                  </a:lnTo>
                  <a:lnTo>
                    <a:pt x="393698" y="3548664"/>
                  </a:lnTo>
                  <a:lnTo>
                    <a:pt x="420333" y="3509061"/>
                  </a:lnTo>
                  <a:lnTo>
                    <a:pt x="446197" y="3469120"/>
                  </a:lnTo>
                  <a:lnTo>
                    <a:pt x="471292" y="3428852"/>
                  </a:lnTo>
                  <a:lnTo>
                    <a:pt x="495617" y="3388266"/>
                  </a:lnTo>
                  <a:lnTo>
                    <a:pt x="519173" y="3347373"/>
                  </a:lnTo>
                  <a:lnTo>
                    <a:pt x="541961" y="3306182"/>
                  </a:lnTo>
                  <a:lnTo>
                    <a:pt x="563981" y="3264703"/>
                  </a:lnTo>
                  <a:lnTo>
                    <a:pt x="585235" y="3222947"/>
                  </a:lnTo>
                  <a:lnTo>
                    <a:pt x="605722" y="3180923"/>
                  </a:lnTo>
                  <a:lnTo>
                    <a:pt x="625443" y="3138642"/>
                  </a:lnTo>
                  <a:lnTo>
                    <a:pt x="644399" y="3096114"/>
                  </a:lnTo>
                  <a:lnTo>
                    <a:pt x="662590" y="3053348"/>
                  </a:lnTo>
                  <a:lnTo>
                    <a:pt x="680017" y="3010354"/>
                  </a:lnTo>
                  <a:lnTo>
                    <a:pt x="696680" y="2967144"/>
                  </a:lnTo>
                  <a:lnTo>
                    <a:pt x="712581" y="2923726"/>
                  </a:lnTo>
                  <a:lnTo>
                    <a:pt x="727719" y="2880110"/>
                  </a:lnTo>
                  <a:lnTo>
                    <a:pt x="742095" y="2836308"/>
                  </a:lnTo>
                  <a:lnTo>
                    <a:pt x="755710" y="2792328"/>
                  </a:lnTo>
                  <a:lnTo>
                    <a:pt x="768564" y="2748180"/>
                  </a:lnTo>
                  <a:lnTo>
                    <a:pt x="780658" y="2703876"/>
                  </a:lnTo>
                  <a:lnTo>
                    <a:pt x="791993" y="2659424"/>
                  </a:lnTo>
                  <a:lnTo>
                    <a:pt x="802568" y="2614835"/>
                  </a:lnTo>
                  <a:lnTo>
                    <a:pt x="812386" y="2570119"/>
                  </a:lnTo>
                  <a:lnTo>
                    <a:pt x="821445" y="2525286"/>
                  </a:lnTo>
                  <a:lnTo>
                    <a:pt x="829747" y="2480346"/>
                  </a:lnTo>
                  <a:lnTo>
                    <a:pt x="837293" y="2435309"/>
                  </a:lnTo>
                  <a:lnTo>
                    <a:pt x="844082" y="2390184"/>
                  </a:lnTo>
                  <a:lnTo>
                    <a:pt x="850116" y="2344983"/>
                  </a:lnTo>
                  <a:lnTo>
                    <a:pt x="855395" y="2299714"/>
                  </a:lnTo>
                  <a:lnTo>
                    <a:pt x="859920" y="2254389"/>
                  </a:lnTo>
                  <a:lnTo>
                    <a:pt x="863690" y="2209016"/>
                  </a:lnTo>
                  <a:lnTo>
                    <a:pt x="866708" y="2163607"/>
                  </a:lnTo>
                  <a:lnTo>
                    <a:pt x="868973" y="2118170"/>
                  </a:lnTo>
                  <a:lnTo>
                    <a:pt x="870486" y="2072717"/>
                  </a:lnTo>
                  <a:lnTo>
                    <a:pt x="871248" y="2027257"/>
                  </a:lnTo>
                  <a:lnTo>
                    <a:pt x="871258" y="1981800"/>
                  </a:lnTo>
                  <a:lnTo>
                    <a:pt x="870518" y="1936356"/>
                  </a:lnTo>
                  <a:lnTo>
                    <a:pt x="869029" y="1890935"/>
                  </a:lnTo>
                  <a:lnTo>
                    <a:pt x="866790" y="1845548"/>
                  </a:lnTo>
                  <a:lnTo>
                    <a:pt x="863803" y="1800203"/>
                  </a:lnTo>
                  <a:lnTo>
                    <a:pt x="860068" y="1754912"/>
                  </a:lnTo>
                  <a:lnTo>
                    <a:pt x="855585" y="1709685"/>
                  </a:lnTo>
                  <a:lnTo>
                    <a:pt x="850356" y="1664530"/>
                  </a:lnTo>
                  <a:lnTo>
                    <a:pt x="844380" y="1619459"/>
                  </a:lnTo>
                  <a:lnTo>
                    <a:pt x="837658" y="1574481"/>
                  </a:lnTo>
                  <a:lnTo>
                    <a:pt x="830192" y="1529607"/>
                  </a:lnTo>
                  <a:lnTo>
                    <a:pt x="821980" y="1484846"/>
                  </a:lnTo>
                  <a:lnTo>
                    <a:pt x="813025" y="1440208"/>
                  </a:lnTo>
                  <a:lnTo>
                    <a:pt x="803326" y="1395704"/>
                  </a:lnTo>
                  <a:lnTo>
                    <a:pt x="792885" y="1351343"/>
                  </a:lnTo>
                  <a:lnTo>
                    <a:pt x="781701" y="1307136"/>
                  </a:lnTo>
                  <a:lnTo>
                    <a:pt x="769776" y="1263092"/>
                  </a:lnTo>
                  <a:lnTo>
                    <a:pt x="757109" y="1219222"/>
                  </a:lnTo>
                  <a:lnTo>
                    <a:pt x="743702" y="1175535"/>
                  </a:lnTo>
                  <a:lnTo>
                    <a:pt x="729555" y="1132042"/>
                  </a:lnTo>
                  <a:lnTo>
                    <a:pt x="714669" y="1088752"/>
                  </a:lnTo>
                  <a:lnTo>
                    <a:pt x="699043" y="1045676"/>
                  </a:lnTo>
                  <a:lnTo>
                    <a:pt x="682680" y="1002824"/>
                  </a:lnTo>
                  <a:lnTo>
                    <a:pt x="665579" y="960206"/>
                  </a:lnTo>
                  <a:lnTo>
                    <a:pt x="647741" y="917831"/>
                  </a:lnTo>
                  <a:lnTo>
                    <a:pt x="629166" y="875710"/>
                  </a:lnTo>
                  <a:lnTo>
                    <a:pt x="609855" y="833852"/>
                  </a:lnTo>
                  <a:lnTo>
                    <a:pt x="589810" y="792268"/>
                  </a:lnTo>
                  <a:lnTo>
                    <a:pt x="569029" y="750968"/>
                  </a:lnTo>
                  <a:lnTo>
                    <a:pt x="547514" y="709962"/>
                  </a:lnTo>
                  <a:lnTo>
                    <a:pt x="525265" y="669260"/>
                  </a:lnTo>
                  <a:lnTo>
                    <a:pt x="502284" y="628872"/>
                  </a:lnTo>
                  <a:lnTo>
                    <a:pt x="478570" y="588807"/>
                  </a:lnTo>
                  <a:lnTo>
                    <a:pt x="454124" y="549076"/>
                  </a:lnTo>
                  <a:lnTo>
                    <a:pt x="428947" y="509690"/>
                  </a:lnTo>
                  <a:lnTo>
                    <a:pt x="403039" y="470657"/>
                  </a:lnTo>
                  <a:lnTo>
                    <a:pt x="376400" y="431988"/>
                  </a:lnTo>
                  <a:lnTo>
                    <a:pt x="349033" y="393693"/>
                  </a:lnTo>
                  <a:lnTo>
                    <a:pt x="320936" y="355782"/>
                  </a:lnTo>
                  <a:lnTo>
                    <a:pt x="292111" y="318265"/>
                  </a:lnTo>
                  <a:lnTo>
                    <a:pt x="262558" y="281153"/>
                  </a:lnTo>
                  <a:lnTo>
                    <a:pt x="232277" y="244454"/>
                  </a:lnTo>
                  <a:lnTo>
                    <a:pt x="201270" y="208179"/>
                  </a:lnTo>
                  <a:lnTo>
                    <a:pt x="169537" y="172339"/>
                  </a:lnTo>
                  <a:lnTo>
                    <a:pt x="137078" y="136943"/>
                  </a:lnTo>
                  <a:lnTo>
                    <a:pt x="103895" y="102001"/>
                  </a:lnTo>
                  <a:lnTo>
                    <a:pt x="69987" y="67523"/>
                  </a:lnTo>
                  <a:lnTo>
                    <a:pt x="35355" y="33519"/>
                  </a:lnTo>
                  <a:lnTo>
                    <a:pt x="0" y="0"/>
                  </a:lnTo>
                  <a:close/>
                </a:path>
              </a:pathLst>
            </a:custGeom>
            <a:ln w="6096">
              <a:solidFill>
                <a:srgbClr val="467AA9"/>
              </a:solidFill>
            </a:ln>
          </p:spPr>
          <p:txBody>
            <a:bodyPr wrap="square" lIns="0" tIns="0" rIns="0" bIns="0" rtlCol="0"/>
            <a:lstStyle/>
            <a:p>
              <a:endParaRPr/>
            </a:p>
          </p:txBody>
        </p:sp>
        <p:pic>
          <p:nvPicPr>
            <p:cNvPr id="6" name="object 6"/>
            <p:cNvPicPr/>
            <p:nvPr/>
          </p:nvPicPr>
          <p:blipFill>
            <a:blip r:embed="rId2" cstate="print"/>
            <a:stretch>
              <a:fillRect/>
            </a:stretch>
          </p:blipFill>
          <p:spPr>
            <a:xfrm>
              <a:off x="3557015" y="2057399"/>
              <a:ext cx="5708903" cy="813815"/>
            </a:xfrm>
            <a:prstGeom prst="rect">
              <a:avLst/>
            </a:prstGeom>
          </p:spPr>
        </p:pic>
      </p:grpSp>
      <p:sp>
        <p:nvSpPr>
          <p:cNvPr id="7" name="object 7"/>
          <p:cNvSpPr txBox="1"/>
          <p:nvPr/>
        </p:nvSpPr>
        <p:spPr>
          <a:xfrm>
            <a:off x="4189603" y="2244674"/>
            <a:ext cx="2715895" cy="391795"/>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FFFFF"/>
                </a:solidFill>
                <a:latin typeface="Times New Roman"/>
                <a:cs typeface="Times New Roman"/>
              </a:rPr>
              <a:t>Feistel</a:t>
            </a:r>
            <a:r>
              <a:rPr sz="2400" b="1" spc="-10" dirty="0">
                <a:solidFill>
                  <a:srgbClr val="FFFFFF"/>
                </a:solidFill>
                <a:latin typeface="微软雅黑 Heavy"/>
                <a:cs typeface="微软雅黑 Heavy"/>
              </a:rPr>
              <a:t>密码设计思想</a:t>
            </a:r>
            <a:endParaRPr sz="2400">
              <a:latin typeface="微软雅黑 Heavy"/>
              <a:cs typeface="微软雅黑 Heavy"/>
            </a:endParaRPr>
          </a:p>
        </p:txBody>
      </p:sp>
      <p:grpSp>
        <p:nvGrpSpPr>
          <p:cNvPr id="8" name="object 8"/>
          <p:cNvGrpSpPr/>
          <p:nvPr/>
        </p:nvGrpSpPr>
        <p:grpSpPr>
          <a:xfrm>
            <a:off x="3044825" y="1953641"/>
            <a:ext cx="6172835" cy="2746375"/>
            <a:chOff x="3044825" y="1953641"/>
            <a:chExt cx="6172835" cy="2746375"/>
          </a:xfrm>
        </p:grpSpPr>
        <p:sp>
          <p:nvSpPr>
            <p:cNvPr id="9" name="object 9"/>
            <p:cNvSpPr/>
            <p:nvPr/>
          </p:nvSpPr>
          <p:spPr>
            <a:xfrm>
              <a:off x="3048000" y="1956816"/>
              <a:ext cx="1015365" cy="1015365"/>
            </a:xfrm>
            <a:custGeom>
              <a:avLst/>
              <a:gdLst/>
              <a:ahLst/>
              <a:cxnLst/>
              <a:rect l="l" t="t" r="r" b="b"/>
              <a:pathLst>
                <a:path w="1015364" h="1015364">
                  <a:moveTo>
                    <a:pt x="507491" y="0"/>
                  </a:moveTo>
                  <a:lnTo>
                    <a:pt x="458615" y="2323"/>
                  </a:lnTo>
                  <a:lnTo>
                    <a:pt x="411054" y="9150"/>
                  </a:lnTo>
                  <a:lnTo>
                    <a:pt x="365020" y="20269"/>
                  </a:lnTo>
                  <a:lnTo>
                    <a:pt x="320726" y="35467"/>
                  </a:lnTo>
                  <a:lnTo>
                    <a:pt x="278384" y="54532"/>
                  </a:lnTo>
                  <a:lnTo>
                    <a:pt x="238208" y="77251"/>
                  </a:lnTo>
                  <a:lnTo>
                    <a:pt x="200410" y="103410"/>
                  </a:lnTo>
                  <a:lnTo>
                    <a:pt x="165203" y="132799"/>
                  </a:lnTo>
                  <a:lnTo>
                    <a:pt x="132799" y="165203"/>
                  </a:lnTo>
                  <a:lnTo>
                    <a:pt x="103410" y="200410"/>
                  </a:lnTo>
                  <a:lnTo>
                    <a:pt x="77251" y="238208"/>
                  </a:lnTo>
                  <a:lnTo>
                    <a:pt x="54532" y="278384"/>
                  </a:lnTo>
                  <a:lnTo>
                    <a:pt x="35467" y="320726"/>
                  </a:lnTo>
                  <a:lnTo>
                    <a:pt x="20269" y="365020"/>
                  </a:lnTo>
                  <a:lnTo>
                    <a:pt x="9150" y="411054"/>
                  </a:lnTo>
                  <a:lnTo>
                    <a:pt x="2323" y="458615"/>
                  </a:lnTo>
                  <a:lnTo>
                    <a:pt x="0" y="507492"/>
                  </a:lnTo>
                  <a:lnTo>
                    <a:pt x="2323" y="556368"/>
                  </a:lnTo>
                  <a:lnTo>
                    <a:pt x="9150" y="603929"/>
                  </a:lnTo>
                  <a:lnTo>
                    <a:pt x="20269" y="649963"/>
                  </a:lnTo>
                  <a:lnTo>
                    <a:pt x="35467" y="694257"/>
                  </a:lnTo>
                  <a:lnTo>
                    <a:pt x="54532" y="736599"/>
                  </a:lnTo>
                  <a:lnTo>
                    <a:pt x="77251" y="776775"/>
                  </a:lnTo>
                  <a:lnTo>
                    <a:pt x="103410" y="814573"/>
                  </a:lnTo>
                  <a:lnTo>
                    <a:pt x="132799" y="849780"/>
                  </a:lnTo>
                  <a:lnTo>
                    <a:pt x="165203" y="882184"/>
                  </a:lnTo>
                  <a:lnTo>
                    <a:pt x="200410" y="911573"/>
                  </a:lnTo>
                  <a:lnTo>
                    <a:pt x="238208" y="937732"/>
                  </a:lnTo>
                  <a:lnTo>
                    <a:pt x="278384" y="960451"/>
                  </a:lnTo>
                  <a:lnTo>
                    <a:pt x="320726" y="979516"/>
                  </a:lnTo>
                  <a:lnTo>
                    <a:pt x="365020" y="994714"/>
                  </a:lnTo>
                  <a:lnTo>
                    <a:pt x="411054" y="1005833"/>
                  </a:lnTo>
                  <a:lnTo>
                    <a:pt x="458615" y="1012660"/>
                  </a:lnTo>
                  <a:lnTo>
                    <a:pt x="507491" y="1014984"/>
                  </a:lnTo>
                  <a:lnTo>
                    <a:pt x="556368" y="1012660"/>
                  </a:lnTo>
                  <a:lnTo>
                    <a:pt x="603929" y="1005833"/>
                  </a:lnTo>
                  <a:lnTo>
                    <a:pt x="649963" y="994714"/>
                  </a:lnTo>
                  <a:lnTo>
                    <a:pt x="694257" y="979516"/>
                  </a:lnTo>
                  <a:lnTo>
                    <a:pt x="736599" y="960451"/>
                  </a:lnTo>
                  <a:lnTo>
                    <a:pt x="776775" y="937732"/>
                  </a:lnTo>
                  <a:lnTo>
                    <a:pt x="814573" y="911573"/>
                  </a:lnTo>
                  <a:lnTo>
                    <a:pt x="849780" y="882184"/>
                  </a:lnTo>
                  <a:lnTo>
                    <a:pt x="882184" y="849780"/>
                  </a:lnTo>
                  <a:lnTo>
                    <a:pt x="911573" y="814573"/>
                  </a:lnTo>
                  <a:lnTo>
                    <a:pt x="937732" y="776775"/>
                  </a:lnTo>
                  <a:lnTo>
                    <a:pt x="960451" y="736599"/>
                  </a:lnTo>
                  <a:lnTo>
                    <a:pt x="979516" y="694257"/>
                  </a:lnTo>
                  <a:lnTo>
                    <a:pt x="994714" y="649963"/>
                  </a:lnTo>
                  <a:lnTo>
                    <a:pt x="1005833" y="603929"/>
                  </a:lnTo>
                  <a:lnTo>
                    <a:pt x="1012660" y="556368"/>
                  </a:lnTo>
                  <a:lnTo>
                    <a:pt x="1014984" y="507492"/>
                  </a:lnTo>
                  <a:lnTo>
                    <a:pt x="1012660" y="458615"/>
                  </a:lnTo>
                  <a:lnTo>
                    <a:pt x="1005833" y="411054"/>
                  </a:lnTo>
                  <a:lnTo>
                    <a:pt x="994714" y="365020"/>
                  </a:lnTo>
                  <a:lnTo>
                    <a:pt x="979516" y="320726"/>
                  </a:lnTo>
                  <a:lnTo>
                    <a:pt x="960451" y="278384"/>
                  </a:lnTo>
                  <a:lnTo>
                    <a:pt x="937732" y="238208"/>
                  </a:lnTo>
                  <a:lnTo>
                    <a:pt x="911573" y="200410"/>
                  </a:lnTo>
                  <a:lnTo>
                    <a:pt x="882184" y="165203"/>
                  </a:lnTo>
                  <a:lnTo>
                    <a:pt x="849780" y="132799"/>
                  </a:lnTo>
                  <a:lnTo>
                    <a:pt x="814573" y="103410"/>
                  </a:lnTo>
                  <a:lnTo>
                    <a:pt x="776775" y="77251"/>
                  </a:lnTo>
                  <a:lnTo>
                    <a:pt x="736599" y="54532"/>
                  </a:lnTo>
                  <a:lnTo>
                    <a:pt x="694257" y="35467"/>
                  </a:lnTo>
                  <a:lnTo>
                    <a:pt x="649963" y="20269"/>
                  </a:lnTo>
                  <a:lnTo>
                    <a:pt x="603929" y="9150"/>
                  </a:lnTo>
                  <a:lnTo>
                    <a:pt x="556368" y="2323"/>
                  </a:lnTo>
                  <a:lnTo>
                    <a:pt x="507491" y="0"/>
                  </a:lnTo>
                  <a:close/>
                </a:path>
              </a:pathLst>
            </a:custGeom>
            <a:solidFill>
              <a:srgbClr val="FFFFFF"/>
            </a:solidFill>
          </p:spPr>
          <p:txBody>
            <a:bodyPr wrap="square" lIns="0" tIns="0" rIns="0" bIns="0" rtlCol="0"/>
            <a:lstStyle/>
            <a:p>
              <a:endParaRPr/>
            </a:p>
          </p:txBody>
        </p:sp>
        <p:sp>
          <p:nvSpPr>
            <p:cNvPr id="10" name="object 10"/>
            <p:cNvSpPr/>
            <p:nvPr/>
          </p:nvSpPr>
          <p:spPr>
            <a:xfrm>
              <a:off x="3048000" y="1956816"/>
              <a:ext cx="1015365" cy="1015365"/>
            </a:xfrm>
            <a:custGeom>
              <a:avLst/>
              <a:gdLst/>
              <a:ahLst/>
              <a:cxnLst/>
              <a:rect l="l" t="t" r="r" b="b"/>
              <a:pathLst>
                <a:path w="1015364" h="1015364">
                  <a:moveTo>
                    <a:pt x="0" y="507492"/>
                  </a:moveTo>
                  <a:lnTo>
                    <a:pt x="2323" y="458615"/>
                  </a:lnTo>
                  <a:lnTo>
                    <a:pt x="9150" y="411054"/>
                  </a:lnTo>
                  <a:lnTo>
                    <a:pt x="20269" y="365020"/>
                  </a:lnTo>
                  <a:lnTo>
                    <a:pt x="35467" y="320726"/>
                  </a:lnTo>
                  <a:lnTo>
                    <a:pt x="54532" y="278384"/>
                  </a:lnTo>
                  <a:lnTo>
                    <a:pt x="77251" y="238208"/>
                  </a:lnTo>
                  <a:lnTo>
                    <a:pt x="103410" y="200410"/>
                  </a:lnTo>
                  <a:lnTo>
                    <a:pt x="132799" y="165203"/>
                  </a:lnTo>
                  <a:lnTo>
                    <a:pt x="165203" y="132799"/>
                  </a:lnTo>
                  <a:lnTo>
                    <a:pt x="200410" y="103410"/>
                  </a:lnTo>
                  <a:lnTo>
                    <a:pt x="238208" y="77251"/>
                  </a:lnTo>
                  <a:lnTo>
                    <a:pt x="278384" y="54532"/>
                  </a:lnTo>
                  <a:lnTo>
                    <a:pt x="320726" y="35467"/>
                  </a:lnTo>
                  <a:lnTo>
                    <a:pt x="365020" y="20269"/>
                  </a:lnTo>
                  <a:lnTo>
                    <a:pt x="411054" y="9150"/>
                  </a:lnTo>
                  <a:lnTo>
                    <a:pt x="458615" y="2323"/>
                  </a:lnTo>
                  <a:lnTo>
                    <a:pt x="507491" y="0"/>
                  </a:lnTo>
                  <a:lnTo>
                    <a:pt x="556368" y="2323"/>
                  </a:lnTo>
                  <a:lnTo>
                    <a:pt x="603929" y="9150"/>
                  </a:lnTo>
                  <a:lnTo>
                    <a:pt x="649963" y="20269"/>
                  </a:lnTo>
                  <a:lnTo>
                    <a:pt x="694257" y="35467"/>
                  </a:lnTo>
                  <a:lnTo>
                    <a:pt x="736599" y="54532"/>
                  </a:lnTo>
                  <a:lnTo>
                    <a:pt x="776775" y="77251"/>
                  </a:lnTo>
                  <a:lnTo>
                    <a:pt x="814573" y="103410"/>
                  </a:lnTo>
                  <a:lnTo>
                    <a:pt x="849780" y="132799"/>
                  </a:lnTo>
                  <a:lnTo>
                    <a:pt x="882184" y="165203"/>
                  </a:lnTo>
                  <a:lnTo>
                    <a:pt x="911573" y="200410"/>
                  </a:lnTo>
                  <a:lnTo>
                    <a:pt x="937732" y="238208"/>
                  </a:lnTo>
                  <a:lnTo>
                    <a:pt x="960451" y="278384"/>
                  </a:lnTo>
                  <a:lnTo>
                    <a:pt x="979516" y="320726"/>
                  </a:lnTo>
                  <a:lnTo>
                    <a:pt x="994714" y="365020"/>
                  </a:lnTo>
                  <a:lnTo>
                    <a:pt x="1005833" y="411054"/>
                  </a:lnTo>
                  <a:lnTo>
                    <a:pt x="1012660" y="458615"/>
                  </a:lnTo>
                  <a:lnTo>
                    <a:pt x="1014984" y="507492"/>
                  </a:lnTo>
                  <a:lnTo>
                    <a:pt x="1012660" y="556368"/>
                  </a:lnTo>
                  <a:lnTo>
                    <a:pt x="1005833" y="603929"/>
                  </a:lnTo>
                  <a:lnTo>
                    <a:pt x="994714" y="649963"/>
                  </a:lnTo>
                  <a:lnTo>
                    <a:pt x="979516" y="694257"/>
                  </a:lnTo>
                  <a:lnTo>
                    <a:pt x="960451" y="736599"/>
                  </a:lnTo>
                  <a:lnTo>
                    <a:pt x="937732" y="776775"/>
                  </a:lnTo>
                  <a:lnTo>
                    <a:pt x="911573" y="814573"/>
                  </a:lnTo>
                  <a:lnTo>
                    <a:pt x="882184" y="849780"/>
                  </a:lnTo>
                  <a:lnTo>
                    <a:pt x="849780" y="882184"/>
                  </a:lnTo>
                  <a:lnTo>
                    <a:pt x="814573" y="911573"/>
                  </a:lnTo>
                  <a:lnTo>
                    <a:pt x="776775" y="937732"/>
                  </a:lnTo>
                  <a:lnTo>
                    <a:pt x="736599" y="960451"/>
                  </a:lnTo>
                  <a:lnTo>
                    <a:pt x="694257" y="979516"/>
                  </a:lnTo>
                  <a:lnTo>
                    <a:pt x="649963" y="994714"/>
                  </a:lnTo>
                  <a:lnTo>
                    <a:pt x="603929" y="1005833"/>
                  </a:lnTo>
                  <a:lnTo>
                    <a:pt x="556368" y="1012660"/>
                  </a:lnTo>
                  <a:lnTo>
                    <a:pt x="507491" y="1014984"/>
                  </a:lnTo>
                  <a:lnTo>
                    <a:pt x="458615" y="1012660"/>
                  </a:lnTo>
                  <a:lnTo>
                    <a:pt x="411054" y="1005833"/>
                  </a:lnTo>
                  <a:lnTo>
                    <a:pt x="365020" y="994714"/>
                  </a:lnTo>
                  <a:lnTo>
                    <a:pt x="320726" y="979516"/>
                  </a:lnTo>
                  <a:lnTo>
                    <a:pt x="278384" y="960451"/>
                  </a:lnTo>
                  <a:lnTo>
                    <a:pt x="238208" y="937732"/>
                  </a:lnTo>
                  <a:lnTo>
                    <a:pt x="200410" y="911573"/>
                  </a:lnTo>
                  <a:lnTo>
                    <a:pt x="165203" y="882184"/>
                  </a:lnTo>
                  <a:lnTo>
                    <a:pt x="132799" y="849780"/>
                  </a:lnTo>
                  <a:lnTo>
                    <a:pt x="103410" y="814573"/>
                  </a:lnTo>
                  <a:lnTo>
                    <a:pt x="77251" y="776775"/>
                  </a:lnTo>
                  <a:lnTo>
                    <a:pt x="54532" y="736599"/>
                  </a:lnTo>
                  <a:lnTo>
                    <a:pt x="35467" y="694257"/>
                  </a:lnTo>
                  <a:lnTo>
                    <a:pt x="20269" y="649963"/>
                  </a:lnTo>
                  <a:lnTo>
                    <a:pt x="9150" y="603929"/>
                  </a:lnTo>
                  <a:lnTo>
                    <a:pt x="2323" y="556368"/>
                  </a:lnTo>
                  <a:lnTo>
                    <a:pt x="0" y="507492"/>
                  </a:lnTo>
                  <a:close/>
                </a:path>
              </a:pathLst>
            </a:custGeom>
            <a:ln w="6096">
              <a:solidFill>
                <a:srgbClr val="5B9BD4"/>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3709416" y="3886200"/>
              <a:ext cx="5507736" cy="813816"/>
            </a:xfrm>
            <a:prstGeom prst="rect">
              <a:avLst/>
            </a:prstGeom>
          </p:spPr>
        </p:pic>
      </p:grpSp>
      <p:sp>
        <p:nvSpPr>
          <p:cNvPr id="12" name="object 12"/>
          <p:cNvSpPr txBox="1"/>
          <p:nvPr/>
        </p:nvSpPr>
        <p:spPr>
          <a:xfrm>
            <a:off x="4342003" y="4074667"/>
            <a:ext cx="3023870" cy="391160"/>
          </a:xfrm>
          <a:prstGeom prst="rect">
            <a:avLst/>
          </a:prstGeom>
        </p:spPr>
        <p:txBody>
          <a:bodyPr vert="horz" wrap="square" lIns="0" tIns="12700" rIns="0" bIns="0" rtlCol="0">
            <a:spAutoFit/>
          </a:bodyPr>
          <a:lstStyle/>
          <a:p>
            <a:pPr marL="12700">
              <a:lnSpc>
                <a:spcPct val="100000"/>
              </a:lnSpc>
              <a:spcBef>
                <a:spcPts val="100"/>
              </a:spcBef>
            </a:pPr>
            <a:r>
              <a:rPr sz="2400" b="1" spc="-20" dirty="0">
                <a:solidFill>
                  <a:srgbClr val="FFFFFF"/>
                </a:solidFill>
                <a:latin typeface="Times New Roman"/>
                <a:cs typeface="Times New Roman"/>
              </a:rPr>
              <a:t>Feistel</a:t>
            </a:r>
            <a:r>
              <a:rPr sz="2400" b="1" spc="-10" dirty="0">
                <a:solidFill>
                  <a:srgbClr val="FFFFFF"/>
                </a:solidFill>
                <a:latin typeface="微软雅黑 Heavy"/>
                <a:cs typeface="微软雅黑 Heavy"/>
              </a:rPr>
              <a:t>密码加解密结构</a:t>
            </a:r>
            <a:endParaRPr sz="2400">
              <a:latin typeface="微软雅黑 Heavy"/>
              <a:cs typeface="微软雅黑 Heavy"/>
            </a:endParaRPr>
          </a:p>
        </p:txBody>
      </p:sp>
      <p:grpSp>
        <p:nvGrpSpPr>
          <p:cNvPr id="13" name="object 13"/>
          <p:cNvGrpSpPr/>
          <p:nvPr/>
        </p:nvGrpSpPr>
        <p:grpSpPr>
          <a:xfrm>
            <a:off x="3197351" y="3782567"/>
            <a:ext cx="1021080" cy="1021080"/>
            <a:chOff x="3197351" y="3782567"/>
            <a:chExt cx="1021080" cy="1021080"/>
          </a:xfrm>
        </p:grpSpPr>
        <p:sp>
          <p:nvSpPr>
            <p:cNvPr id="14" name="object 14"/>
            <p:cNvSpPr/>
            <p:nvPr/>
          </p:nvSpPr>
          <p:spPr>
            <a:xfrm>
              <a:off x="3200399" y="3785615"/>
              <a:ext cx="1015365" cy="1015365"/>
            </a:xfrm>
            <a:custGeom>
              <a:avLst/>
              <a:gdLst/>
              <a:ahLst/>
              <a:cxnLst/>
              <a:rect l="l" t="t" r="r" b="b"/>
              <a:pathLst>
                <a:path w="1015364" h="1015364">
                  <a:moveTo>
                    <a:pt x="507491" y="0"/>
                  </a:moveTo>
                  <a:lnTo>
                    <a:pt x="458615" y="2323"/>
                  </a:lnTo>
                  <a:lnTo>
                    <a:pt x="411054" y="9150"/>
                  </a:lnTo>
                  <a:lnTo>
                    <a:pt x="365020" y="20269"/>
                  </a:lnTo>
                  <a:lnTo>
                    <a:pt x="320726" y="35467"/>
                  </a:lnTo>
                  <a:lnTo>
                    <a:pt x="278384" y="54532"/>
                  </a:lnTo>
                  <a:lnTo>
                    <a:pt x="238208" y="77251"/>
                  </a:lnTo>
                  <a:lnTo>
                    <a:pt x="200410" y="103410"/>
                  </a:lnTo>
                  <a:lnTo>
                    <a:pt x="165203" y="132799"/>
                  </a:lnTo>
                  <a:lnTo>
                    <a:pt x="132799" y="165203"/>
                  </a:lnTo>
                  <a:lnTo>
                    <a:pt x="103410" y="200410"/>
                  </a:lnTo>
                  <a:lnTo>
                    <a:pt x="77251" y="238208"/>
                  </a:lnTo>
                  <a:lnTo>
                    <a:pt x="54532" y="278384"/>
                  </a:lnTo>
                  <a:lnTo>
                    <a:pt x="35467" y="320726"/>
                  </a:lnTo>
                  <a:lnTo>
                    <a:pt x="20269" y="365020"/>
                  </a:lnTo>
                  <a:lnTo>
                    <a:pt x="9150" y="411054"/>
                  </a:lnTo>
                  <a:lnTo>
                    <a:pt x="2323" y="458615"/>
                  </a:lnTo>
                  <a:lnTo>
                    <a:pt x="0" y="507491"/>
                  </a:lnTo>
                  <a:lnTo>
                    <a:pt x="2323" y="556368"/>
                  </a:lnTo>
                  <a:lnTo>
                    <a:pt x="9150" y="603929"/>
                  </a:lnTo>
                  <a:lnTo>
                    <a:pt x="20269" y="649963"/>
                  </a:lnTo>
                  <a:lnTo>
                    <a:pt x="35467" y="694257"/>
                  </a:lnTo>
                  <a:lnTo>
                    <a:pt x="54532" y="736599"/>
                  </a:lnTo>
                  <a:lnTo>
                    <a:pt x="77251" y="776775"/>
                  </a:lnTo>
                  <a:lnTo>
                    <a:pt x="103410" y="814573"/>
                  </a:lnTo>
                  <a:lnTo>
                    <a:pt x="132799" y="849780"/>
                  </a:lnTo>
                  <a:lnTo>
                    <a:pt x="165203" y="882184"/>
                  </a:lnTo>
                  <a:lnTo>
                    <a:pt x="200410" y="911573"/>
                  </a:lnTo>
                  <a:lnTo>
                    <a:pt x="238208" y="937732"/>
                  </a:lnTo>
                  <a:lnTo>
                    <a:pt x="278384" y="960451"/>
                  </a:lnTo>
                  <a:lnTo>
                    <a:pt x="320726" y="979516"/>
                  </a:lnTo>
                  <a:lnTo>
                    <a:pt x="365020" y="994714"/>
                  </a:lnTo>
                  <a:lnTo>
                    <a:pt x="411054" y="1005833"/>
                  </a:lnTo>
                  <a:lnTo>
                    <a:pt x="458615" y="1012660"/>
                  </a:lnTo>
                  <a:lnTo>
                    <a:pt x="507491" y="1014983"/>
                  </a:lnTo>
                  <a:lnTo>
                    <a:pt x="556368" y="1012660"/>
                  </a:lnTo>
                  <a:lnTo>
                    <a:pt x="603929" y="1005833"/>
                  </a:lnTo>
                  <a:lnTo>
                    <a:pt x="649963" y="994714"/>
                  </a:lnTo>
                  <a:lnTo>
                    <a:pt x="694257" y="979516"/>
                  </a:lnTo>
                  <a:lnTo>
                    <a:pt x="736599" y="960451"/>
                  </a:lnTo>
                  <a:lnTo>
                    <a:pt x="776775" y="937732"/>
                  </a:lnTo>
                  <a:lnTo>
                    <a:pt x="814573" y="911573"/>
                  </a:lnTo>
                  <a:lnTo>
                    <a:pt x="849780" y="882184"/>
                  </a:lnTo>
                  <a:lnTo>
                    <a:pt x="882184" y="849780"/>
                  </a:lnTo>
                  <a:lnTo>
                    <a:pt x="911573" y="814573"/>
                  </a:lnTo>
                  <a:lnTo>
                    <a:pt x="937732" y="776775"/>
                  </a:lnTo>
                  <a:lnTo>
                    <a:pt x="960451" y="736599"/>
                  </a:lnTo>
                  <a:lnTo>
                    <a:pt x="979516" y="694257"/>
                  </a:lnTo>
                  <a:lnTo>
                    <a:pt x="994714" y="649963"/>
                  </a:lnTo>
                  <a:lnTo>
                    <a:pt x="1005833" y="603929"/>
                  </a:lnTo>
                  <a:lnTo>
                    <a:pt x="1012660" y="556368"/>
                  </a:lnTo>
                  <a:lnTo>
                    <a:pt x="1014984" y="507491"/>
                  </a:lnTo>
                  <a:lnTo>
                    <a:pt x="1012660" y="458615"/>
                  </a:lnTo>
                  <a:lnTo>
                    <a:pt x="1005833" y="411054"/>
                  </a:lnTo>
                  <a:lnTo>
                    <a:pt x="994714" y="365020"/>
                  </a:lnTo>
                  <a:lnTo>
                    <a:pt x="979516" y="320726"/>
                  </a:lnTo>
                  <a:lnTo>
                    <a:pt x="960451" y="278384"/>
                  </a:lnTo>
                  <a:lnTo>
                    <a:pt x="937732" y="238208"/>
                  </a:lnTo>
                  <a:lnTo>
                    <a:pt x="911573" y="200410"/>
                  </a:lnTo>
                  <a:lnTo>
                    <a:pt x="882184" y="165203"/>
                  </a:lnTo>
                  <a:lnTo>
                    <a:pt x="849780" y="132799"/>
                  </a:lnTo>
                  <a:lnTo>
                    <a:pt x="814573" y="103410"/>
                  </a:lnTo>
                  <a:lnTo>
                    <a:pt x="776775" y="77251"/>
                  </a:lnTo>
                  <a:lnTo>
                    <a:pt x="736599" y="54532"/>
                  </a:lnTo>
                  <a:lnTo>
                    <a:pt x="694257" y="35467"/>
                  </a:lnTo>
                  <a:lnTo>
                    <a:pt x="649963" y="20269"/>
                  </a:lnTo>
                  <a:lnTo>
                    <a:pt x="603929" y="9150"/>
                  </a:lnTo>
                  <a:lnTo>
                    <a:pt x="556368" y="2323"/>
                  </a:lnTo>
                  <a:lnTo>
                    <a:pt x="507491" y="0"/>
                  </a:lnTo>
                  <a:close/>
                </a:path>
              </a:pathLst>
            </a:custGeom>
            <a:solidFill>
              <a:srgbClr val="FFFFFF"/>
            </a:solidFill>
          </p:spPr>
          <p:txBody>
            <a:bodyPr wrap="square" lIns="0" tIns="0" rIns="0" bIns="0" rtlCol="0"/>
            <a:lstStyle/>
            <a:p>
              <a:endParaRPr/>
            </a:p>
          </p:txBody>
        </p:sp>
        <p:sp>
          <p:nvSpPr>
            <p:cNvPr id="15" name="object 15"/>
            <p:cNvSpPr/>
            <p:nvPr/>
          </p:nvSpPr>
          <p:spPr>
            <a:xfrm>
              <a:off x="3200399" y="3785615"/>
              <a:ext cx="1015365" cy="1015365"/>
            </a:xfrm>
            <a:custGeom>
              <a:avLst/>
              <a:gdLst/>
              <a:ahLst/>
              <a:cxnLst/>
              <a:rect l="l" t="t" r="r" b="b"/>
              <a:pathLst>
                <a:path w="1015364" h="1015364">
                  <a:moveTo>
                    <a:pt x="0" y="507491"/>
                  </a:moveTo>
                  <a:lnTo>
                    <a:pt x="2323" y="458615"/>
                  </a:lnTo>
                  <a:lnTo>
                    <a:pt x="9150" y="411054"/>
                  </a:lnTo>
                  <a:lnTo>
                    <a:pt x="20269" y="365020"/>
                  </a:lnTo>
                  <a:lnTo>
                    <a:pt x="35467" y="320726"/>
                  </a:lnTo>
                  <a:lnTo>
                    <a:pt x="54532" y="278384"/>
                  </a:lnTo>
                  <a:lnTo>
                    <a:pt x="77251" y="238208"/>
                  </a:lnTo>
                  <a:lnTo>
                    <a:pt x="103410" y="200410"/>
                  </a:lnTo>
                  <a:lnTo>
                    <a:pt x="132799" y="165203"/>
                  </a:lnTo>
                  <a:lnTo>
                    <a:pt x="165203" y="132799"/>
                  </a:lnTo>
                  <a:lnTo>
                    <a:pt x="200410" y="103410"/>
                  </a:lnTo>
                  <a:lnTo>
                    <a:pt x="238208" y="77251"/>
                  </a:lnTo>
                  <a:lnTo>
                    <a:pt x="278384" y="54532"/>
                  </a:lnTo>
                  <a:lnTo>
                    <a:pt x="320726" y="35467"/>
                  </a:lnTo>
                  <a:lnTo>
                    <a:pt x="365020" y="20269"/>
                  </a:lnTo>
                  <a:lnTo>
                    <a:pt x="411054" y="9150"/>
                  </a:lnTo>
                  <a:lnTo>
                    <a:pt x="458615" y="2323"/>
                  </a:lnTo>
                  <a:lnTo>
                    <a:pt x="507491" y="0"/>
                  </a:lnTo>
                  <a:lnTo>
                    <a:pt x="556368" y="2323"/>
                  </a:lnTo>
                  <a:lnTo>
                    <a:pt x="603929" y="9150"/>
                  </a:lnTo>
                  <a:lnTo>
                    <a:pt x="649963" y="20269"/>
                  </a:lnTo>
                  <a:lnTo>
                    <a:pt x="694257" y="35467"/>
                  </a:lnTo>
                  <a:lnTo>
                    <a:pt x="736599" y="54532"/>
                  </a:lnTo>
                  <a:lnTo>
                    <a:pt x="776775" y="77251"/>
                  </a:lnTo>
                  <a:lnTo>
                    <a:pt x="814573" y="103410"/>
                  </a:lnTo>
                  <a:lnTo>
                    <a:pt x="849780" y="132799"/>
                  </a:lnTo>
                  <a:lnTo>
                    <a:pt x="882184" y="165203"/>
                  </a:lnTo>
                  <a:lnTo>
                    <a:pt x="911573" y="200410"/>
                  </a:lnTo>
                  <a:lnTo>
                    <a:pt x="937732" y="238208"/>
                  </a:lnTo>
                  <a:lnTo>
                    <a:pt x="960451" y="278384"/>
                  </a:lnTo>
                  <a:lnTo>
                    <a:pt x="979516" y="320726"/>
                  </a:lnTo>
                  <a:lnTo>
                    <a:pt x="994714" y="365020"/>
                  </a:lnTo>
                  <a:lnTo>
                    <a:pt x="1005833" y="411054"/>
                  </a:lnTo>
                  <a:lnTo>
                    <a:pt x="1012660" y="458615"/>
                  </a:lnTo>
                  <a:lnTo>
                    <a:pt x="1014984" y="507491"/>
                  </a:lnTo>
                  <a:lnTo>
                    <a:pt x="1012660" y="556368"/>
                  </a:lnTo>
                  <a:lnTo>
                    <a:pt x="1005833" y="603929"/>
                  </a:lnTo>
                  <a:lnTo>
                    <a:pt x="994714" y="649963"/>
                  </a:lnTo>
                  <a:lnTo>
                    <a:pt x="979516" y="694257"/>
                  </a:lnTo>
                  <a:lnTo>
                    <a:pt x="960451" y="736599"/>
                  </a:lnTo>
                  <a:lnTo>
                    <a:pt x="937732" y="776775"/>
                  </a:lnTo>
                  <a:lnTo>
                    <a:pt x="911573" y="814573"/>
                  </a:lnTo>
                  <a:lnTo>
                    <a:pt x="882184" y="849780"/>
                  </a:lnTo>
                  <a:lnTo>
                    <a:pt x="849780" y="882184"/>
                  </a:lnTo>
                  <a:lnTo>
                    <a:pt x="814573" y="911573"/>
                  </a:lnTo>
                  <a:lnTo>
                    <a:pt x="776775" y="937732"/>
                  </a:lnTo>
                  <a:lnTo>
                    <a:pt x="736599" y="960451"/>
                  </a:lnTo>
                  <a:lnTo>
                    <a:pt x="694257" y="979516"/>
                  </a:lnTo>
                  <a:lnTo>
                    <a:pt x="649963" y="994714"/>
                  </a:lnTo>
                  <a:lnTo>
                    <a:pt x="603929" y="1005833"/>
                  </a:lnTo>
                  <a:lnTo>
                    <a:pt x="556368" y="1012660"/>
                  </a:lnTo>
                  <a:lnTo>
                    <a:pt x="507491" y="1014983"/>
                  </a:lnTo>
                  <a:lnTo>
                    <a:pt x="458615" y="1012660"/>
                  </a:lnTo>
                  <a:lnTo>
                    <a:pt x="411054" y="1005833"/>
                  </a:lnTo>
                  <a:lnTo>
                    <a:pt x="365020" y="994714"/>
                  </a:lnTo>
                  <a:lnTo>
                    <a:pt x="320726" y="979516"/>
                  </a:lnTo>
                  <a:lnTo>
                    <a:pt x="278384" y="960451"/>
                  </a:lnTo>
                  <a:lnTo>
                    <a:pt x="238208" y="937732"/>
                  </a:lnTo>
                  <a:lnTo>
                    <a:pt x="200410" y="911573"/>
                  </a:lnTo>
                  <a:lnTo>
                    <a:pt x="165203" y="882184"/>
                  </a:lnTo>
                  <a:lnTo>
                    <a:pt x="132799" y="849780"/>
                  </a:lnTo>
                  <a:lnTo>
                    <a:pt x="103410" y="814573"/>
                  </a:lnTo>
                  <a:lnTo>
                    <a:pt x="77251" y="776775"/>
                  </a:lnTo>
                  <a:lnTo>
                    <a:pt x="54532" y="736599"/>
                  </a:lnTo>
                  <a:lnTo>
                    <a:pt x="35467" y="694257"/>
                  </a:lnTo>
                  <a:lnTo>
                    <a:pt x="20269" y="649963"/>
                  </a:lnTo>
                  <a:lnTo>
                    <a:pt x="9150" y="603929"/>
                  </a:lnTo>
                  <a:lnTo>
                    <a:pt x="2323" y="556368"/>
                  </a:lnTo>
                  <a:lnTo>
                    <a:pt x="0" y="507491"/>
                  </a:lnTo>
                  <a:close/>
                </a:path>
              </a:pathLst>
            </a:custGeom>
            <a:ln w="6095">
              <a:solidFill>
                <a:srgbClr val="5B9BD4"/>
              </a:solidFill>
            </a:ln>
          </p:spPr>
          <p:txBody>
            <a:bodyPr wrap="square" lIns="0" tIns="0" rIns="0" bIns="0" rtlCol="0"/>
            <a:lstStyle/>
            <a:p>
              <a:endParaRPr/>
            </a:p>
          </p:txBody>
        </p:sp>
      </p:grpSp>
      <p:sp>
        <p:nvSpPr>
          <p:cNvPr id="16" name="object 16"/>
          <p:cNvSpPr/>
          <p:nvPr/>
        </p:nvSpPr>
        <p:spPr>
          <a:xfrm>
            <a:off x="696468" y="6252971"/>
            <a:ext cx="10779125" cy="0"/>
          </a:xfrm>
          <a:custGeom>
            <a:avLst/>
            <a:gdLst/>
            <a:ahLst/>
            <a:cxnLst/>
            <a:rect l="l" t="t" r="r" b="b"/>
            <a:pathLst>
              <a:path w="10779125">
                <a:moveTo>
                  <a:pt x="0" y="0"/>
                </a:moveTo>
                <a:lnTo>
                  <a:pt x="10779125" y="0"/>
                </a:lnTo>
              </a:path>
            </a:pathLst>
          </a:custGeom>
          <a:ln w="27432">
            <a:solidFill>
              <a:srgbClr val="5B9BD4"/>
            </a:solidFill>
          </a:ln>
        </p:spPr>
        <p:txBody>
          <a:bodyPr wrap="square" lIns="0" tIns="0" rIns="0" bIns="0" rtlCol="0"/>
          <a:lstStyle/>
          <a:p>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 y="696833"/>
            <a:ext cx="10896600" cy="5628464"/>
          </a:xfrm>
          <a:prstGeom prst="rect">
            <a:avLst/>
          </a:prstGeom>
        </p:spPr>
        <p:txBody>
          <a:bodyPr vert="horz" wrap="square" lIns="0" tIns="11430" rIns="0" bIns="0" rtlCol="0">
            <a:spAutoFit/>
          </a:bodyPr>
          <a:lstStyle/>
          <a:p>
            <a:pPr>
              <a:lnSpc>
                <a:spcPct val="100000"/>
              </a:lnSpc>
              <a:spcBef>
                <a:spcPts val="50"/>
              </a:spcBef>
            </a:pPr>
            <a:endParaRPr sz="2050" dirty="0">
              <a:latin typeface="微软雅黑 Heavy"/>
              <a:cs typeface="微软雅黑 Heavy"/>
            </a:endParaRPr>
          </a:p>
          <a:p>
            <a:pPr marL="229870" indent="-171450">
              <a:buClr>
                <a:srgbClr val="944F71"/>
              </a:buClr>
              <a:buSzPct val="55357"/>
              <a:buFont typeface="Wingdings"/>
              <a:buChar char=""/>
              <a:tabLst>
                <a:tab pos="230504" algn="l"/>
              </a:tabLst>
            </a:pPr>
            <a:r>
              <a:rPr sz="2400" b="1" dirty="0">
                <a:latin typeface="微软雅黑 Heavy"/>
                <a:cs typeface="微软雅黑 Heavy"/>
              </a:rPr>
              <a:t>输入是分组长为</a:t>
            </a:r>
            <a:r>
              <a:rPr sz="2400" b="1" spc="-10" dirty="0">
                <a:latin typeface="Times New Roman"/>
                <a:cs typeface="Times New Roman"/>
              </a:rPr>
              <a:t>2</a:t>
            </a:r>
            <a:r>
              <a:rPr sz="2400" b="1" i="1" spc="-10" dirty="0">
                <a:latin typeface="Times New Roman"/>
                <a:cs typeface="Times New Roman"/>
              </a:rPr>
              <a:t>w</a:t>
            </a:r>
            <a:r>
              <a:rPr sz="2400" b="1" dirty="0">
                <a:latin typeface="微软雅黑 Heavy"/>
                <a:cs typeface="微软雅黑 Heavy"/>
              </a:rPr>
              <a:t>的明文和一个密钥</a:t>
            </a:r>
            <a:r>
              <a:rPr sz="2400" b="1" i="1" spc="-25" dirty="0">
                <a:latin typeface="Times New Roman"/>
                <a:cs typeface="Times New Roman"/>
              </a:rPr>
              <a:t>K</a:t>
            </a:r>
            <a:r>
              <a:rPr sz="2400" b="1" spc="-10" dirty="0">
                <a:latin typeface="微软雅黑 Heavy"/>
                <a:cs typeface="微软雅黑 Heavy"/>
              </a:rPr>
              <a:t>。将每组明文分成左</a:t>
            </a:r>
            <a:r>
              <a:rPr sz="2400" b="1" dirty="0">
                <a:latin typeface="微软雅黑 Heavy"/>
                <a:cs typeface="微软雅黑 Heavy"/>
              </a:rPr>
              <a:t>右两半</a:t>
            </a:r>
            <a:r>
              <a:rPr sz="2400" b="1" i="1" spc="-25" dirty="0">
                <a:latin typeface="Times New Roman"/>
                <a:cs typeface="Times New Roman"/>
              </a:rPr>
              <a:t>L</a:t>
            </a:r>
            <a:r>
              <a:rPr sz="2400" b="1" i="1" spc="-37" baseline="-19519" dirty="0">
                <a:latin typeface="Times New Roman"/>
                <a:cs typeface="Times New Roman"/>
              </a:rPr>
              <a:t>0</a:t>
            </a:r>
            <a:r>
              <a:rPr sz="2400" b="1" dirty="0">
                <a:latin typeface="微软雅黑 Heavy"/>
                <a:cs typeface="微软雅黑 Heavy"/>
              </a:rPr>
              <a:t>和</a:t>
            </a:r>
            <a:r>
              <a:rPr sz="2400" b="1" i="1" spc="-10" dirty="0">
                <a:latin typeface="Times New Roman"/>
                <a:cs typeface="Times New Roman"/>
              </a:rPr>
              <a:t>R</a:t>
            </a:r>
            <a:r>
              <a:rPr sz="2400" b="1" i="1" spc="-15" baseline="-19519" dirty="0">
                <a:latin typeface="Times New Roman"/>
                <a:cs typeface="Times New Roman"/>
              </a:rPr>
              <a:t>0</a:t>
            </a:r>
            <a:r>
              <a:rPr sz="2400" b="1" spc="-5" dirty="0">
                <a:latin typeface="微软雅黑 Heavy"/>
                <a:cs typeface="微软雅黑 Heavy"/>
              </a:rPr>
              <a:t>，在进行完</a:t>
            </a:r>
            <a:r>
              <a:rPr sz="2400" b="1" i="1" spc="-25" dirty="0">
                <a:latin typeface="Times New Roman"/>
                <a:cs typeface="Times New Roman"/>
              </a:rPr>
              <a:t>n</a:t>
            </a:r>
            <a:r>
              <a:rPr sz="2400" b="1" spc="-15" dirty="0">
                <a:latin typeface="微软雅黑 Heavy"/>
                <a:cs typeface="微软雅黑 Heavy"/>
              </a:rPr>
              <a:t>轮迭代后，左右两半再合并到一起</a:t>
            </a:r>
            <a:r>
              <a:rPr sz="2400" b="1" spc="-5" dirty="0">
                <a:latin typeface="微软雅黑 Heavy"/>
                <a:cs typeface="微软雅黑 Heavy"/>
              </a:rPr>
              <a:t>以产生密文分组。第</a:t>
            </a:r>
            <a:r>
              <a:rPr sz="2400" b="1" i="1" spc="-15" dirty="0">
                <a:latin typeface="Times New Roman"/>
                <a:cs typeface="Times New Roman"/>
              </a:rPr>
              <a:t>i</a:t>
            </a:r>
            <a:r>
              <a:rPr sz="2400" b="1" spc="-15" dirty="0">
                <a:latin typeface="微软雅黑 Heavy"/>
                <a:cs typeface="微软雅黑 Heavy"/>
              </a:rPr>
              <a:t>轮迭代的输入为前一轮输出的函数</a:t>
            </a:r>
            <a:r>
              <a:rPr sz="2800" b="1" spc="-15" dirty="0">
                <a:latin typeface="微软雅黑 Heavy"/>
                <a:cs typeface="微软雅黑 Heavy"/>
              </a:rPr>
              <a:t>：</a:t>
            </a:r>
            <a:endParaRPr sz="2800" dirty="0">
              <a:latin typeface="微软雅黑 Heavy"/>
              <a:cs typeface="微软雅黑 Heavy"/>
            </a:endParaRPr>
          </a:p>
          <a:p>
            <a:pPr marL="2508885">
              <a:spcBef>
                <a:spcPts val="2080"/>
              </a:spcBef>
              <a:tabLst>
                <a:tab pos="2929890" algn="l"/>
              </a:tabLst>
            </a:pPr>
            <a:r>
              <a:rPr sz="4950" i="1" spc="-37" baseline="14309" dirty="0">
                <a:solidFill>
                  <a:srgbClr val="FF0000"/>
                </a:solidFill>
                <a:latin typeface="Times New Roman"/>
                <a:cs typeface="Times New Roman"/>
              </a:rPr>
              <a:t>L</a:t>
            </a:r>
            <a:r>
              <a:rPr sz="1900" i="1" spc="-25" dirty="0">
                <a:solidFill>
                  <a:srgbClr val="FF0000"/>
                </a:solidFill>
                <a:latin typeface="Times New Roman"/>
                <a:cs typeface="Times New Roman"/>
              </a:rPr>
              <a:t>i</a:t>
            </a:r>
            <a:r>
              <a:rPr sz="1900" i="1" dirty="0">
                <a:solidFill>
                  <a:srgbClr val="FF0000"/>
                </a:solidFill>
                <a:latin typeface="Times New Roman"/>
                <a:cs typeface="Times New Roman"/>
              </a:rPr>
              <a:t>	</a:t>
            </a:r>
            <a:r>
              <a:rPr sz="4950" baseline="14309" dirty="0">
                <a:solidFill>
                  <a:srgbClr val="FF0000"/>
                </a:solidFill>
                <a:latin typeface="Symbol"/>
                <a:cs typeface="Symbol"/>
              </a:rPr>
              <a:t></a:t>
            </a:r>
            <a:r>
              <a:rPr sz="4950" spc="22" baseline="14309" dirty="0">
                <a:solidFill>
                  <a:srgbClr val="FF0000"/>
                </a:solidFill>
                <a:latin typeface="Times New Roman"/>
                <a:cs typeface="Times New Roman"/>
              </a:rPr>
              <a:t> </a:t>
            </a:r>
            <a:r>
              <a:rPr sz="4950" i="1" spc="-30" baseline="14309" dirty="0">
                <a:solidFill>
                  <a:srgbClr val="FF0000"/>
                </a:solidFill>
                <a:latin typeface="Times New Roman"/>
                <a:cs typeface="Times New Roman"/>
              </a:rPr>
              <a:t>R</a:t>
            </a:r>
            <a:r>
              <a:rPr sz="1900" i="1" spc="-20" dirty="0">
                <a:solidFill>
                  <a:srgbClr val="FF0000"/>
                </a:solidFill>
                <a:latin typeface="Times New Roman"/>
                <a:cs typeface="Times New Roman"/>
              </a:rPr>
              <a:t>i</a:t>
            </a:r>
            <a:r>
              <a:rPr sz="1900" spc="-20" dirty="0">
                <a:solidFill>
                  <a:srgbClr val="FF0000"/>
                </a:solidFill>
                <a:latin typeface="Symbol"/>
                <a:cs typeface="Symbol"/>
              </a:rPr>
              <a:t></a:t>
            </a:r>
            <a:r>
              <a:rPr sz="1900" spc="-20" dirty="0">
                <a:solidFill>
                  <a:srgbClr val="FF0000"/>
                </a:solidFill>
                <a:latin typeface="Times New Roman"/>
                <a:cs typeface="Times New Roman"/>
              </a:rPr>
              <a:t>1</a:t>
            </a:r>
            <a:endParaRPr sz="1900" dirty="0">
              <a:latin typeface="Times New Roman"/>
              <a:cs typeface="Times New Roman"/>
            </a:endParaRPr>
          </a:p>
          <a:p>
            <a:pPr marL="2508885">
              <a:tabLst>
                <a:tab pos="2955925" algn="l"/>
                <a:tab pos="5726430" algn="l"/>
              </a:tabLst>
            </a:pPr>
            <a:r>
              <a:rPr sz="3300" i="1" spc="-25" dirty="0">
                <a:solidFill>
                  <a:srgbClr val="FF0000"/>
                </a:solidFill>
                <a:latin typeface="Times New Roman"/>
                <a:cs typeface="Times New Roman"/>
              </a:rPr>
              <a:t>R</a:t>
            </a:r>
            <a:r>
              <a:rPr sz="2850" i="1" spc="-37" baseline="-24853" dirty="0">
                <a:solidFill>
                  <a:srgbClr val="FF0000"/>
                </a:solidFill>
                <a:latin typeface="Times New Roman"/>
                <a:cs typeface="Times New Roman"/>
              </a:rPr>
              <a:t>i</a:t>
            </a:r>
            <a:r>
              <a:rPr sz="2850" i="1" baseline="-24853" dirty="0">
                <a:solidFill>
                  <a:srgbClr val="FF0000"/>
                </a:solidFill>
                <a:latin typeface="Times New Roman"/>
                <a:cs typeface="Times New Roman"/>
              </a:rPr>
              <a:t>	</a:t>
            </a:r>
            <a:r>
              <a:rPr sz="3300" dirty="0">
                <a:solidFill>
                  <a:srgbClr val="FF0000"/>
                </a:solidFill>
                <a:latin typeface="Symbol"/>
                <a:cs typeface="Symbol"/>
              </a:rPr>
              <a:t></a:t>
            </a:r>
            <a:r>
              <a:rPr sz="3300" spc="-80" dirty="0">
                <a:solidFill>
                  <a:srgbClr val="FF0000"/>
                </a:solidFill>
                <a:latin typeface="Times New Roman"/>
                <a:cs typeface="Times New Roman"/>
              </a:rPr>
              <a:t> </a:t>
            </a:r>
            <a:r>
              <a:rPr sz="3300" i="1" dirty="0">
                <a:solidFill>
                  <a:srgbClr val="FF0000"/>
                </a:solidFill>
                <a:latin typeface="Times New Roman"/>
                <a:cs typeface="Times New Roman"/>
              </a:rPr>
              <a:t>L</a:t>
            </a:r>
            <a:r>
              <a:rPr sz="2850" i="1" baseline="-24853" dirty="0">
                <a:solidFill>
                  <a:srgbClr val="FF0000"/>
                </a:solidFill>
                <a:latin typeface="Times New Roman"/>
                <a:cs typeface="Times New Roman"/>
              </a:rPr>
              <a:t>i</a:t>
            </a:r>
            <a:r>
              <a:rPr sz="2850" baseline="-24853" dirty="0">
                <a:solidFill>
                  <a:srgbClr val="FF0000"/>
                </a:solidFill>
                <a:latin typeface="Symbol"/>
                <a:cs typeface="Symbol"/>
              </a:rPr>
              <a:t></a:t>
            </a:r>
            <a:r>
              <a:rPr sz="2850" baseline="-24853" dirty="0">
                <a:solidFill>
                  <a:srgbClr val="FF0000"/>
                </a:solidFill>
                <a:latin typeface="Times New Roman"/>
                <a:cs typeface="Times New Roman"/>
              </a:rPr>
              <a:t>1</a:t>
            </a:r>
            <a:r>
              <a:rPr sz="2850" spc="247" baseline="-24853" dirty="0">
                <a:solidFill>
                  <a:srgbClr val="FF0000"/>
                </a:solidFill>
                <a:latin typeface="Times New Roman"/>
                <a:cs typeface="Times New Roman"/>
              </a:rPr>
              <a:t> </a:t>
            </a:r>
            <a:r>
              <a:rPr sz="3300" dirty="0">
                <a:solidFill>
                  <a:srgbClr val="FF0000"/>
                </a:solidFill>
                <a:latin typeface="Symbol"/>
                <a:cs typeface="Symbol"/>
              </a:rPr>
              <a:t></a:t>
            </a:r>
            <a:r>
              <a:rPr sz="3300" spc="-225" dirty="0">
                <a:solidFill>
                  <a:srgbClr val="FF0000"/>
                </a:solidFill>
                <a:latin typeface="Times New Roman"/>
                <a:cs typeface="Times New Roman"/>
              </a:rPr>
              <a:t> </a:t>
            </a:r>
            <a:r>
              <a:rPr sz="3300" i="1" dirty="0">
                <a:solidFill>
                  <a:srgbClr val="FF0000"/>
                </a:solidFill>
                <a:latin typeface="Times New Roman"/>
                <a:cs typeface="Times New Roman"/>
              </a:rPr>
              <a:t>F</a:t>
            </a:r>
            <a:r>
              <a:rPr sz="3300" i="1" spc="-204" dirty="0">
                <a:solidFill>
                  <a:srgbClr val="FF0000"/>
                </a:solidFill>
                <a:latin typeface="Times New Roman"/>
                <a:cs typeface="Times New Roman"/>
              </a:rPr>
              <a:t> </a:t>
            </a:r>
            <a:r>
              <a:rPr sz="6450" spc="-15" baseline="-3229" dirty="0">
                <a:solidFill>
                  <a:srgbClr val="FF0000"/>
                </a:solidFill>
                <a:latin typeface="Symbol"/>
                <a:cs typeface="Symbol"/>
              </a:rPr>
              <a:t></a:t>
            </a:r>
            <a:r>
              <a:rPr sz="3300" i="1" spc="-10" dirty="0">
                <a:solidFill>
                  <a:srgbClr val="FF0000"/>
                </a:solidFill>
                <a:latin typeface="Times New Roman"/>
                <a:cs typeface="Times New Roman"/>
              </a:rPr>
              <a:t>R</a:t>
            </a:r>
            <a:r>
              <a:rPr sz="2850" i="1" spc="-15" baseline="-24853" dirty="0">
                <a:solidFill>
                  <a:srgbClr val="FF0000"/>
                </a:solidFill>
                <a:latin typeface="Times New Roman"/>
                <a:cs typeface="Times New Roman"/>
              </a:rPr>
              <a:t>i</a:t>
            </a:r>
            <a:r>
              <a:rPr sz="2850" spc="-15" baseline="-24853" dirty="0">
                <a:solidFill>
                  <a:srgbClr val="FF0000"/>
                </a:solidFill>
                <a:latin typeface="Symbol"/>
                <a:cs typeface="Symbol"/>
              </a:rPr>
              <a:t></a:t>
            </a:r>
            <a:r>
              <a:rPr sz="2850" spc="-15" baseline="-24853" dirty="0">
                <a:solidFill>
                  <a:srgbClr val="FF0000"/>
                </a:solidFill>
                <a:latin typeface="Times New Roman"/>
                <a:cs typeface="Times New Roman"/>
              </a:rPr>
              <a:t>1</a:t>
            </a:r>
            <a:r>
              <a:rPr sz="3300" spc="-10" dirty="0">
                <a:solidFill>
                  <a:srgbClr val="FF0000"/>
                </a:solidFill>
                <a:latin typeface="Times New Roman"/>
                <a:cs typeface="Times New Roman"/>
              </a:rPr>
              <a:t>,</a:t>
            </a:r>
            <a:r>
              <a:rPr sz="3300" dirty="0">
                <a:solidFill>
                  <a:srgbClr val="FF0000"/>
                </a:solidFill>
                <a:latin typeface="Times New Roman"/>
                <a:cs typeface="Times New Roman"/>
              </a:rPr>
              <a:t>	</a:t>
            </a:r>
            <a:r>
              <a:rPr sz="3300" i="1" dirty="0">
                <a:solidFill>
                  <a:srgbClr val="FF0000"/>
                </a:solidFill>
                <a:latin typeface="Times New Roman"/>
                <a:cs typeface="Times New Roman"/>
              </a:rPr>
              <a:t>K</a:t>
            </a:r>
            <a:r>
              <a:rPr sz="2850" i="1" baseline="-24853" dirty="0">
                <a:solidFill>
                  <a:srgbClr val="FF0000"/>
                </a:solidFill>
                <a:latin typeface="Times New Roman"/>
                <a:cs typeface="Times New Roman"/>
              </a:rPr>
              <a:t>i</a:t>
            </a:r>
            <a:r>
              <a:rPr sz="2850" i="1" spc="315" baseline="-24853" dirty="0">
                <a:solidFill>
                  <a:srgbClr val="FF0000"/>
                </a:solidFill>
                <a:latin typeface="Times New Roman"/>
                <a:cs typeface="Times New Roman"/>
              </a:rPr>
              <a:t> </a:t>
            </a:r>
            <a:r>
              <a:rPr sz="6450" spc="-592" baseline="-3229" dirty="0">
                <a:solidFill>
                  <a:srgbClr val="FF0000"/>
                </a:solidFill>
                <a:latin typeface="Symbol"/>
                <a:cs typeface="Symbol"/>
              </a:rPr>
              <a:t></a:t>
            </a:r>
            <a:endParaRPr sz="6450" baseline="-3229" dirty="0">
              <a:latin typeface="Symbol"/>
              <a:cs typeface="Symbol"/>
            </a:endParaRPr>
          </a:p>
          <a:p>
            <a:pPr marL="229870" indent="-171450">
              <a:spcBef>
                <a:spcPts val="3254"/>
              </a:spcBef>
              <a:buClr>
                <a:srgbClr val="944F71"/>
              </a:buClr>
              <a:buSzPct val="55357"/>
              <a:buFont typeface="Wingdings"/>
              <a:buChar char=""/>
              <a:tabLst>
                <a:tab pos="230504" algn="l"/>
              </a:tabLst>
            </a:pPr>
            <a:r>
              <a:rPr sz="2400" b="1" dirty="0" err="1">
                <a:latin typeface="微软雅黑 Heavy"/>
                <a:cs typeface="微软雅黑 Heavy"/>
              </a:rPr>
              <a:t>其中</a:t>
            </a:r>
            <a:r>
              <a:rPr sz="2400" b="1" i="1" spc="-10" dirty="0" err="1">
                <a:latin typeface="Times New Roman"/>
                <a:cs typeface="Times New Roman"/>
              </a:rPr>
              <a:t>K</a:t>
            </a:r>
            <a:r>
              <a:rPr sz="2400" b="1" i="1" spc="-15" baseline="-19519" dirty="0" err="1">
                <a:latin typeface="Times New Roman"/>
                <a:cs typeface="Times New Roman"/>
              </a:rPr>
              <a:t>i</a:t>
            </a:r>
            <a:r>
              <a:rPr sz="2400" b="1" spc="-5" dirty="0" err="1">
                <a:latin typeface="微软雅黑 Heavy"/>
                <a:cs typeface="微软雅黑 Heavy"/>
              </a:rPr>
              <a:t>是第</a:t>
            </a:r>
            <a:r>
              <a:rPr sz="2400" b="1" i="1" spc="-15" dirty="0" err="1">
                <a:latin typeface="Times New Roman"/>
                <a:cs typeface="Times New Roman"/>
              </a:rPr>
              <a:t>i</a:t>
            </a:r>
            <a:r>
              <a:rPr sz="2400" b="1" spc="-5" dirty="0" err="1">
                <a:latin typeface="微软雅黑 Heavy"/>
                <a:cs typeface="微软雅黑 Heavy"/>
              </a:rPr>
              <a:t>轮用的子密钥，由加密密钥</a:t>
            </a:r>
            <a:r>
              <a:rPr sz="2400" b="1" i="1" spc="-30" dirty="0" err="1">
                <a:latin typeface="Times New Roman"/>
                <a:cs typeface="Times New Roman"/>
              </a:rPr>
              <a:t>K</a:t>
            </a:r>
            <a:r>
              <a:rPr sz="2400" b="1" spc="-10" dirty="0" err="1">
                <a:latin typeface="微软雅黑 Heavy"/>
                <a:cs typeface="微软雅黑 Heavy"/>
              </a:rPr>
              <a:t>得到。一般地，各</a:t>
            </a:r>
            <a:r>
              <a:rPr sz="2400" b="1" spc="-5" dirty="0" err="1">
                <a:latin typeface="微软雅黑 Heavy"/>
                <a:cs typeface="微软雅黑 Heavy"/>
              </a:rPr>
              <a:t>轮子密钥彼此不同而且与</a:t>
            </a:r>
            <a:r>
              <a:rPr sz="2400" b="1" i="1" spc="-25" dirty="0" err="1">
                <a:latin typeface="Times New Roman"/>
                <a:cs typeface="Times New Roman"/>
              </a:rPr>
              <a:t>K</a:t>
            </a:r>
            <a:r>
              <a:rPr sz="2400" b="1" spc="-15" dirty="0" err="1">
                <a:latin typeface="微软雅黑 Heavy"/>
                <a:cs typeface="微软雅黑 Heavy"/>
              </a:rPr>
              <a:t>也不同</a:t>
            </a:r>
            <a:r>
              <a:rPr sz="2400" b="1" spc="-15" dirty="0">
                <a:latin typeface="微软雅黑 Heavy"/>
                <a:cs typeface="微软雅黑 Heavy"/>
              </a:rPr>
              <a:t>。</a:t>
            </a:r>
            <a:endParaRPr lang="en-US" sz="2400" b="1" spc="-15" dirty="0">
              <a:latin typeface="微软雅黑 Heavy"/>
              <a:cs typeface="微软雅黑 Heavy"/>
            </a:endParaRPr>
          </a:p>
          <a:p>
            <a:pPr marL="229870" indent="-171450">
              <a:spcBef>
                <a:spcPts val="3254"/>
              </a:spcBef>
              <a:buClr>
                <a:srgbClr val="944F71"/>
              </a:buClr>
              <a:buSzPct val="55357"/>
              <a:buFont typeface="Wingdings"/>
              <a:buChar char=""/>
              <a:tabLst>
                <a:tab pos="230504" algn="l"/>
              </a:tabLst>
            </a:pPr>
            <a:r>
              <a:rPr lang="zh-CN" altLang="en-US" sz="2400" dirty="0">
                <a:latin typeface="+mn-ea"/>
                <a:ea typeface="+mn-ea"/>
              </a:rPr>
              <a:t>每轮轮函数的结构都相同，但以不同的子密钥   作为参数。代换过程完成后，再交换左、右两半数据，这一过程称为置换。这种结构是</a:t>
            </a:r>
            <a:r>
              <a:rPr lang="en-US" altLang="zh-CN" sz="2400" dirty="0">
                <a:latin typeface="+mn-ea"/>
                <a:ea typeface="+mn-ea"/>
              </a:rPr>
              <a:t>Shannon</a:t>
            </a:r>
            <a:r>
              <a:rPr lang="zh-CN" altLang="en-US" sz="2400" dirty="0">
                <a:latin typeface="+mn-ea"/>
                <a:ea typeface="+mn-ea"/>
              </a:rPr>
              <a:t>提出的代换──置换网络</a:t>
            </a:r>
            <a:r>
              <a:rPr lang="en-US" altLang="zh-CN" sz="2400" dirty="0">
                <a:latin typeface="+mn-ea"/>
                <a:ea typeface="+mn-ea"/>
              </a:rPr>
              <a:t>SPN</a:t>
            </a:r>
            <a:r>
              <a:rPr lang="zh-CN" altLang="en-US" sz="2400" dirty="0">
                <a:latin typeface="+mn-ea"/>
                <a:ea typeface="+mn-ea"/>
              </a:rPr>
              <a:t>（</a:t>
            </a:r>
            <a:r>
              <a:rPr lang="en-US" altLang="zh-CN" sz="2400" dirty="0">
                <a:latin typeface="+mn-ea"/>
                <a:ea typeface="+mn-ea"/>
              </a:rPr>
              <a:t>Substitution-Permutation Network</a:t>
            </a:r>
            <a:r>
              <a:rPr lang="zh-CN" altLang="en-US" sz="2400" dirty="0">
                <a:latin typeface="+mn-ea"/>
                <a:ea typeface="+mn-ea"/>
              </a:rPr>
              <a:t>）的特有形式。</a:t>
            </a:r>
            <a:endParaRPr sz="2400" dirty="0">
              <a:latin typeface="微软雅黑 Heavy"/>
              <a:cs typeface="微软雅黑 Heavy"/>
            </a:endParaRPr>
          </a:p>
        </p:txBody>
      </p:sp>
      <p:sp>
        <p:nvSpPr>
          <p:cNvPr id="4" name="文本框 3">
            <a:extLst>
              <a:ext uri="{FF2B5EF4-FFF2-40B4-BE49-F238E27FC236}">
                <a16:creationId xmlns:a16="http://schemas.microsoft.com/office/drawing/2014/main" id="{24A5CA84-0571-4059-A1F3-723165386490}"/>
              </a:ext>
            </a:extLst>
          </p:cNvPr>
          <p:cNvSpPr txBox="1"/>
          <p:nvPr/>
        </p:nvSpPr>
        <p:spPr>
          <a:xfrm>
            <a:off x="2133600" y="381000"/>
            <a:ext cx="6098344" cy="369332"/>
          </a:xfrm>
          <a:prstGeom prst="rect">
            <a:avLst/>
          </a:prstGeom>
          <a:noFill/>
          <a:ln>
            <a:noFill/>
          </a:ln>
          <a:effectLst>
            <a:outerShdw dist="28398" dir="1593903"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11430" rIns="0" bIns="0" numCol="1" rtlCol="0" anchor="ctr" anchorCtr="0" compatLnSpc="1">
            <a:prstTxWarp prst="textNoShape">
              <a:avLst/>
            </a:prstTxWarp>
            <a:spAutoFit/>
          </a:bodyPr>
          <a:lstStyle>
            <a:lvl1pPr marL="12700" eaLnBrk="0" hangingPunct="0">
              <a:lnSpc>
                <a:spcPct val="100000"/>
              </a:lnSpc>
              <a:spcBef>
                <a:spcPts val="90"/>
              </a:spcBef>
              <a:tabLst>
                <a:tab pos="1851025" algn="l"/>
              </a:tabLst>
              <a:defRPr sz="3200" b="1" spc="150">
                <a:solidFill>
                  <a:srgbClr val="000000"/>
                </a:solidFill>
                <a:latin typeface="微软雅黑 Heavy"/>
                <a:ea typeface="+mj-ea"/>
                <a:cs typeface="微软雅黑 Heavy"/>
              </a:defRPr>
            </a:lvl1pPr>
            <a:lvl2pPr eaLnBrk="0" hangingPunct="0">
              <a:defRPr sz="3600" b="1">
                <a:solidFill>
                  <a:srgbClr val="000000"/>
                </a:solidFill>
                <a:latin typeface="黑体" pitchFamily="49" charset="-122"/>
                <a:ea typeface="黑体" pitchFamily="49" charset="-122"/>
              </a:defRPr>
            </a:lvl2pPr>
            <a:lvl3pPr eaLnBrk="0" hangingPunct="0">
              <a:defRPr sz="3600" b="1">
                <a:solidFill>
                  <a:srgbClr val="000000"/>
                </a:solidFill>
                <a:latin typeface="黑体" pitchFamily="49" charset="-122"/>
                <a:ea typeface="黑体" pitchFamily="49" charset="-122"/>
              </a:defRPr>
            </a:lvl3pPr>
            <a:lvl4pPr eaLnBrk="0" hangingPunct="0">
              <a:defRPr sz="3600" b="1">
                <a:solidFill>
                  <a:srgbClr val="000000"/>
                </a:solidFill>
                <a:latin typeface="黑体" pitchFamily="49" charset="-122"/>
                <a:ea typeface="黑体" pitchFamily="49" charset="-122"/>
              </a:defRPr>
            </a:lvl4pPr>
            <a:lvl5pPr eaLnBrk="0" hangingPunct="0">
              <a:defRPr sz="3600" b="1">
                <a:solidFill>
                  <a:srgbClr val="000000"/>
                </a:solidFill>
                <a:latin typeface="黑体" pitchFamily="49" charset="-122"/>
                <a:ea typeface="黑体" pitchFamily="49" charset="-122"/>
              </a:defRPr>
            </a:lvl5pPr>
            <a:lvl6pPr marL="457200" fontAlgn="base">
              <a:spcBef>
                <a:spcPct val="0"/>
              </a:spcBef>
              <a:spcAft>
                <a:spcPct val="0"/>
              </a:spcAft>
              <a:defRPr sz="3600" b="1">
                <a:solidFill>
                  <a:srgbClr val="000000"/>
                </a:solidFill>
                <a:latin typeface="黑体" pitchFamily="49" charset="-122"/>
                <a:ea typeface="黑体" pitchFamily="49" charset="-122"/>
              </a:defRPr>
            </a:lvl6pPr>
            <a:lvl7pPr marL="914400" fontAlgn="base">
              <a:spcBef>
                <a:spcPct val="0"/>
              </a:spcBef>
              <a:spcAft>
                <a:spcPct val="0"/>
              </a:spcAft>
              <a:defRPr sz="3600" b="1">
                <a:solidFill>
                  <a:srgbClr val="000000"/>
                </a:solidFill>
                <a:latin typeface="黑体" pitchFamily="49" charset="-122"/>
                <a:ea typeface="黑体" pitchFamily="49" charset="-122"/>
              </a:defRPr>
            </a:lvl7pPr>
            <a:lvl8pPr marL="1371600" fontAlgn="base">
              <a:spcBef>
                <a:spcPct val="0"/>
              </a:spcBef>
              <a:spcAft>
                <a:spcPct val="0"/>
              </a:spcAft>
              <a:defRPr sz="3600" b="1">
                <a:solidFill>
                  <a:srgbClr val="000000"/>
                </a:solidFill>
                <a:latin typeface="黑体" pitchFamily="49" charset="-122"/>
                <a:ea typeface="黑体" pitchFamily="49" charset="-122"/>
              </a:defRPr>
            </a:lvl8pPr>
            <a:lvl9pPr marL="1828800" fontAlgn="base">
              <a:spcBef>
                <a:spcPct val="0"/>
              </a:spcBef>
              <a:spcAft>
                <a:spcPct val="0"/>
              </a:spcAft>
              <a:defRPr sz="3600" b="1">
                <a:solidFill>
                  <a:srgbClr val="000000"/>
                </a:solidFill>
                <a:latin typeface="黑体" pitchFamily="49" charset="-122"/>
                <a:ea typeface="黑体" pitchFamily="49" charset="-122"/>
              </a:defRPr>
            </a:lvl9pPr>
          </a:lstStyle>
          <a:p>
            <a:r>
              <a:rPr lang="en-US" altLang="zh-CN" dirty="0"/>
              <a:t>Feistel</a:t>
            </a:r>
            <a:r>
              <a:rPr lang="zh-CN" altLang="en-US" dirty="0"/>
              <a:t>加密结构</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6468" y="6252971"/>
            <a:ext cx="10779125" cy="0"/>
          </a:xfrm>
          <a:custGeom>
            <a:avLst/>
            <a:gdLst/>
            <a:ahLst/>
            <a:cxnLst/>
            <a:rect l="l" t="t" r="r" b="b"/>
            <a:pathLst>
              <a:path w="10779125">
                <a:moveTo>
                  <a:pt x="0" y="0"/>
                </a:moveTo>
                <a:lnTo>
                  <a:pt x="10779125" y="0"/>
                </a:lnTo>
              </a:path>
            </a:pathLst>
          </a:custGeom>
          <a:ln w="27432">
            <a:solidFill>
              <a:srgbClr val="5B9BD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11271504" y="0"/>
            <a:ext cx="920496" cy="908303"/>
          </a:xfrm>
          <a:prstGeom prst="rect">
            <a:avLst/>
          </a:prstGeom>
        </p:spPr>
      </p:pic>
      <p:sp>
        <p:nvSpPr>
          <p:cNvPr id="4" name="object 4"/>
          <p:cNvSpPr txBox="1">
            <a:spLocks noGrp="1"/>
          </p:cNvSpPr>
          <p:nvPr>
            <p:ph type="title"/>
          </p:nvPr>
        </p:nvSpPr>
        <p:spPr>
          <a:xfrm>
            <a:off x="1544574" y="409701"/>
            <a:ext cx="2796540" cy="512445"/>
          </a:xfrm>
          <a:prstGeom prst="rect">
            <a:avLst/>
          </a:prstGeom>
        </p:spPr>
        <p:txBody>
          <a:bodyPr vert="horz" wrap="square" lIns="0" tIns="11430" rIns="0" bIns="0" rtlCol="0">
            <a:spAutoFit/>
          </a:bodyPr>
          <a:lstStyle/>
          <a:p>
            <a:pPr marL="12700">
              <a:lnSpc>
                <a:spcPct val="100000"/>
              </a:lnSpc>
              <a:spcBef>
                <a:spcPts val="90"/>
              </a:spcBef>
            </a:pPr>
            <a:r>
              <a:rPr sz="3200" b="1" spc="-20" dirty="0">
                <a:solidFill>
                  <a:srgbClr val="0462C1"/>
                </a:solidFill>
                <a:latin typeface="Times New Roman"/>
                <a:cs typeface="Times New Roman"/>
              </a:rPr>
              <a:t>Feistel</a:t>
            </a:r>
            <a:r>
              <a:rPr sz="3200" b="1" spc="-15" dirty="0">
                <a:solidFill>
                  <a:srgbClr val="0462C1"/>
                </a:solidFill>
                <a:latin typeface="微软雅黑 Heavy"/>
                <a:cs typeface="微软雅黑 Heavy"/>
              </a:rPr>
              <a:t>解密结构</a:t>
            </a:r>
            <a:endParaRPr sz="3200">
              <a:latin typeface="微软雅黑 Heavy"/>
              <a:cs typeface="微软雅黑 Heavy"/>
            </a:endParaRPr>
          </a:p>
        </p:txBody>
      </p:sp>
      <p:sp>
        <p:nvSpPr>
          <p:cNvPr id="5" name="object 5"/>
          <p:cNvSpPr txBox="1"/>
          <p:nvPr/>
        </p:nvSpPr>
        <p:spPr>
          <a:xfrm>
            <a:off x="780592" y="1518422"/>
            <a:ext cx="10326370" cy="2715260"/>
          </a:xfrm>
          <a:prstGeom prst="rect">
            <a:avLst/>
          </a:prstGeom>
        </p:spPr>
        <p:txBody>
          <a:bodyPr vert="horz" wrap="square" lIns="0" tIns="12065" rIns="0" bIns="0" rtlCol="0">
            <a:spAutoFit/>
          </a:bodyPr>
          <a:lstStyle/>
          <a:p>
            <a:pPr marL="266700" marR="245745" indent="-228600">
              <a:lnSpc>
                <a:spcPct val="120100"/>
              </a:lnSpc>
              <a:spcBef>
                <a:spcPts val="95"/>
              </a:spcBef>
              <a:buFont typeface="Wingdings"/>
              <a:buChar char=""/>
              <a:tabLst>
                <a:tab pos="497840" algn="l"/>
                <a:tab pos="498475" algn="l"/>
              </a:tabLst>
            </a:pPr>
            <a:r>
              <a:rPr sz="2800" b="1" dirty="0">
                <a:latin typeface="Times New Roman"/>
                <a:cs typeface="Times New Roman"/>
              </a:rPr>
              <a:t>Feistel</a:t>
            </a:r>
            <a:r>
              <a:rPr sz="2800" b="1" spc="-5" dirty="0">
                <a:latin typeface="微软雅黑 Heavy"/>
                <a:cs typeface="微软雅黑 Heavy"/>
              </a:rPr>
              <a:t>解密过程本质上和加密过程是一样的，算法使用密文作</a:t>
            </a:r>
            <a:r>
              <a:rPr sz="2800" b="1" spc="-20" dirty="0">
                <a:latin typeface="微软雅黑 Heavy"/>
                <a:cs typeface="微软雅黑 Heavy"/>
              </a:rPr>
              <a:t>为输入</a:t>
            </a:r>
            <a:endParaRPr sz="2800">
              <a:latin typeface="微软雅黑 Heavy"/>
              <a:cs typeface="微软雅黑 Heavy"/>
            </a:endParaRPr>
          </a:p>
          <a:p>
            <a:pPr marL="266700" marR="30480" indent="-228600">
              <a:lnSpc>
                <a:spcPct val="120100"/>
              </a:lnSpc>
              <a:spcBef>
                <a:spcPts val="1010"/>
              </a:spcBef>
              <a:buFont typeface="Wingdings"/>
              <a:buChar char=""/>
              <a:tabLst>
                <a:tab pos="322580" algn="l"/>
              </a:tabLst>
            </a:pPr>
            <a:r>
              <a:rPr sz="2800" b="1" spc="-5" dirty="0">
                <a:latin typeface="微软雅黑 Heavy"/>
                <a:cs typeface="微软雅黑 Heavy"/>
              </a:rPr>
              <a:t>但使用子密钥</a:t>
            </a:r>
            <a:r>
              <a:rPr sz="2800" b="1" i="1" spc="-10" dirty="0">
                <a:latin typeface="Times New Roman"/>
                <a:cs typeface="Times New Roman"/>
              </a:rPr>
              <a:t>K</a:t>
            </a:r>
            <a:r>
              <a:rPr sz="2775" b="1" i="1" spc="-15" baseline="-19519" dirty="0">
                <a:latin typeface="Times New Roman"/>
                <a:cs typeface="Times New Roman"/>
              </a:rPr>
              <a:t>i</a:t>
            </a:r>
            <a:r>
              <a:rPr sz="2800" b="1" dirty="0">
                <a:latin typeface="微软雅黑 Heavy"/>
                <a:cs typeface="微软雅黑 Heavy"/>
              </a:rPr>
              <a:t>的次序与加密过程相反，即第</a:t>
            </a:r>
            <a:r>
              <a:rPr sz="2800" b="1" spc="-15" dirty="0">
                <a:latin typeface="Times New Roman"/>
                <a:cs typeface="Times New Roman"/>
              </a:rPr>
              <a:t>1</a:t>
            </a:r>
            <a:r>
              <a:rPr sz="2800" b="1" spc="-10" dirty="0">
                <a:latin typeface="微软雅黑 Heavy"/>
                <a:cs typeface="微软雅黑 Heavy"/>
              </a:rPr>
              <a:t>轮使用</a:t>
            </a:r>
            <a:r>
              <a:rPr sz="2800" b="1" i="1" spc="-10" dirty="0">
                <a:latin typeface="Times New Roman"/>
                <a:cs typeface="Times New Roman"/>
              </a:rPr>
              <a:t>K</a:t>
            </a:r>
            <a:r>
              <a:rPr sz="2775" b="1" i="1" spc="-15" baseline="-19519" dirty="0">
                <a:latin typeface="Times New Roman"/>
                <a:cs typeface="Times New Roman"/>
              </a:rPr>
              <a:t>n</a:t>
            </a:r>
            <a:r>
              <a:rPr sz="2800" b="1" spc="-5" dirty="0">
                <a:latin typeface="微软雅黑 Heavy"/>
                <a:cs typeface="微软雅黑 Heavy"/>
              </a:rPr>
              <a:t>，第</a:t>
            </a:r>
            <a:r>
              <a:rPr sz="2800" b="1" spc="-15" dirty="0">
                <a:latin typeface="Times New Roman"/>
                <a:cs typeface="Times New Roman"/>
              </a:rPr>
              <a:t>2</a:t>
            </a:r>
            <a:r>
              <a:rPr sz="2800" b="1" spc="-50" dirty="0">
                <a:latin typeface="微软雅黑 Heavy"/>
                <a:cs typeface="微软雅黑 Heavy"/>
              </a:rPr>
              <a:t>轮</a:t>
            </a:r>
            <a:r>
              <a:rPr sz="2800" b="1" spc="25" dirty="0">
                <a:latin typeface="微软雅黑 Heavy"/>
                <a:cs typeface="微软雅黑 Heavy"/>
              </a:rPr>
              <a:t>使用</a:t>
            </a:r>
            <a:r>
              <a:rPr sz="2800" b="1" i="1" dirty="0">
                <a:latin typeface="Times New Roman"/>
                <a:cs typeface="Times New Roman"/>
              </a:rPr>
              <a:t>K</a:t>
            </a:r>
            <a:r>
              <a:rPr sz="2775" b="1" i="1" baseline="-19519" dirty="0">
                <a:latin typeface="Times New Roman"/>
                <a:cs typeface="Times New Roman"/>
              </a:rPr>
              <a:t>n</a:t>
            </a:r>
            <a:r>
              <a:rPr sz="2775" b="1" baseline="-19519" dirty="0">
                <a:latin typeface="Times New Roman"/>
                <a:cs typeface="Times New Roman"/>
              </a:rPr>
              <a:t>-1</a:t>
            </a:r>
            <a:r>
              <a:rPr sz="2800" b="1" dirty="0">
                <a:latin typeface="微软雅黑 Heavy"/>
                <a:cs typeface="微软雅黑 Heavy"/>
              </a:rPr>
              <a:t>，</a:t>
            </a:r>
            <a:r>
              <a:rPr sz="2800" b="1" dirty="0">
                <a:latin typeface="Times New Roman"/>
                <a:cs typeface="Times New Roman"/>
              </a:rPr>
              <a:t>……</a:t>
            </a:r>
            <a:r>
              <a:rPr sz="2800" b="1" dirty="0">
                <a:latin typeface="微软雅黑 Heavy"/>
                <a:cs typeface="微软雅黑 Heavy"/>
              </a:rPr>
              <a:t>，最后一轮使用</a:t>
            </a:r>
            <a:r>
              <a:rPr sz="2800" b="1" i="1" spc="-20" dirty="0">
                <a:latin typeface="Times New Roman"/>
                <a:cs typeface="Times New Roman"/>
              </a:rPr>
              <a:t>K</a:t>
            </a:r>
            <a:r>
              <a:rPr sz="2775" b="1" i="1" spc="-30" baseline="-19519" dirty="0">
                <a:latin typeface="Times New Roman"/>
                <a:cs typeface="Times New Roman"/>
              </a:rPr>
              <a:t>1</a:t>
            </a:r>
            <a:r>
              <a:rPr sz="2800" b="1" spc="-5" dirty="0">
                <a:latin typeface="微软雅黑 Heavy"/>
                <a:cs typeface="微软雅黑 Heavy"/>
              </a:rPr>
              <a:t>。这一特性保证了解密和加密</a:t>
            </a:r>
            <a:r>
              <a:rPr sz="2800" b="1" spc="-10" dirty="0">
                <a:latin typeface="微软雅黑 Heavy"/>
                <a:cs typeface="微软雅黑 Heavy"/>
              </a:rPr>
              <a:t>可采用同一算法。</a:t>
            </a:r>
            <a:endParaRPr sz="2800">
              <a:latin typeface="微软雅黑 Heavy"/>
              <a:cs typeface="微软雅黑 Heavy"/>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0" y="64007"/>
            <a:ext cx="8305800" cy="5897880"/>
          </a:xfrm>
          <a:prstGeom prst="rect">
            <a:avLst/>
          </a:prstGeom>
        </p:spPr>
      </p:pic>
      <p:sp>
        <p:nvSpPr>
          <p:cNvPr id="3" name="object 3"/>
          <p:cNvSpPr txBox="1"/>
          <p:nvPr/>
        </p:nvSpPr>
        <p:spPr>
          <a:xfrm>
            <a:off x="5252465" y="6284467"/>
            <a:ext cx="1994535" cy="299720"/>
          </a:xfrm>
          <a:prstGeom prst="rect">
            <a:avLst/>
          </a:prstGeom>
        </p:spPr>
        <p:txBody>
          <a:bodyPr vert="horz" wrap="square" lIns="0" tIns="12700" rIns="0" bIns="0" rtlCol="0">
            <a:spAutoFit/>
          </a:bodyPr>
          <a:lstStyle/>
          <a:p>
            <a:pPr marL="12700">
              <a:lnSpc>
                <a:spcPct val="100000"/>
              </a:lnSpc>
              <a:spcBef>
                <a:spcPts val="100"/>
              </a:spcBef>
            </a:pPr>
            <a:r>
              <a:rPr sz="1800" b="1" spc="70" dirty="0">
                <a:latin typeface="Noto Sans SC"/>
                <a:cs typeface="Noto Sans SC"/>
              </a:rPr>
              <a:t>Feistel</a:t>
            </a:r>
            <a:r>
              <a:rPr sz="1800" b="1" spc="-10" dirty="0">
                <a:latin typeface="Noto Sans SC"/>
                <a:cs typeface="Noto Sans SC"/>
              </a:rPr>
              <a:t>加解密过程</a:t>
            </a:r>
            <a:endParaRPr sz="1800">
              <a:latin typeface="Noto Sans SC"/>
              <a:cs typeface="Noto Sans SC"/>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02410" y="1094612"/>
            <a:ext cx="2526030" cy="453390"/>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Heavy"/>
                <a:cs typeface="微软雅黑 Heavy"/>
              </a:rPr>
              <a:t>在加密过程中：</a:t>
            </a:r>
            <a:endParaRPr sz="2800">
              <a:latin typeface="微软雅黑 Heavy"/>
              <a:cs typeface="微软雅黑 Heavy"/>
            </a:endParaRPr>
          </a:p>
        </p:txBody>
      </p:sp>
      <p:sp>
        <p:nvSpPr>
          <p:cNvPr id="3" name="object 3"/>
          <p:cNvSpPr txBox="1"/>
          <p:nvPr/>
        </p:nvSpPr>
        <p:spPr>
          <a:xfrm>
            <a:off x="1544574" y="434086"/>
            <a:ext cx="4725670" cy="512445"/>
          </a:xfrm>
          <a:prstGeom prst="rect">
            <a:avLst/>
          </a:prstGeom>
        </p:spPr>
        <p:txBody>
          <a:bodyPr vert="horz" wrap="square" lIns="0" tIns="11430" rIns="0" bIns="0" rtlCol="0">
            <a:spAutoFit/>
          </a:bodyPr>
          <a:lstStyle/>
          <a:p>
            <a:pPr marL="12700">
              <a:lnSpc>
                <a:spcPct val="100000"/>
              </a:lnSpc>
              <a:spcBef>
                <a:spcPts val="90"/>
              </a:spcBef>
            </a:pPr>
            <a:r>
              <a:rPr sz="3200" b="1" spc="150" dirty="0">
                <a:solidFill>
                  <a:srgbClr val="1F4E79"/>
                </a:solidFill>
                <a:latin typeface="微软雅黑 Heavy"/>
                <a:cs typeface="微软雅黑 Heavy"/>
              </a:rPr>
              <a:t>Feistel</a:t>
            </a:r>
            <a:r>
              <a:rPr sz="3200" b="1" spc="-25" dirty="0">
                <a:solidFill>
                  <a:srgbClr val="1F4E79"/>
                </a:solidFill>
                <a:latin typeface="微软雅黑 Heavy"/>
                <a:cs typeface="微软雅黑 Heavy"/>
              </a:rPr>
              <a:t>密码解密的正确性</a:t>
            </a:r>
            <a:endParaRPr sz="3200">
              <a:latin typeface="微软雅黑 Heavy"/>
              <a:cs typeface="微软雅黑 Heavy"/>
            </a:endParaRPr>
          </a:p>
        </p:txBody>
      </p:sp>
      <p:sp>
        <p:nvSpPr>
          <p:cNvPr id="4" name="object 4"/>
          <p:cNvSpPr txBox="1"/>
          <p:nvPr/>
        </p:nvSpPr>
        <p:spPr>
          <a:xfrm>
            <a:off x="4245442" y="1147654"/>
            <a:ext cx="3931920" cy="1031240"/>
          </a:xfrm>
          <a:prstGeom prst="rect">
            <a:avLst/>
          </a:prstGeom>
        </p:spPr>
        <p:txBody>
          <a:bodyPr vert="horz" wrap="square" lIns="0" tIns="43180" rIns="0" bIns="0" rtlCol="0">
            <a:spAutoFit/>
          </a:bodyPr>
          <a:lstStyle/>
          <a:p>
            <a:pPr marL="38100">
              <a:lnSpc>
                <a:spcPct val="100000"/>
              </a:lnSpc>
              <a:spcBef>
                <a:spcPts val="340"/>
              </a:spcBef>
            </a:pPr>
            <a:r>
              <a:rPr sz="2650" i="1" dirty="0">
                <a:solidFill>
                  <a:srgbClr val="0000FF"/>
                </a:solidFill>
                <a:latin typeface="Times New Roman"/>
                <a:cs typeface="Times New Roman"/>
              </a:rPr>
              <a:t>LE</a:t>
            </a:r>
            <a:r>
              <a:rPr sz="2325" baseline="-25089" dirty="0">
                <a:solidFill>
                  <a:srgbClr val="0000FF"/>
                </a:solidFill>
                <a:latin typeface="Times New Roman"/>
                <a:cs typeface="Times New Roman"/>
              </a:rPr>
              <a:t>16</a:t>
            </a:r>
            <a:r>
              <a:rPr sz="2325" spc="644" baseline="-25089" dirty="0">
                <a:solidFill>
                  <a:srgbClr val="0000FF"/>
                </a:solidFill>
                <a:latin typeface="Times New Roman"/>
                <a:cs typeface="Times New Roman"/>
              </a:rPr>
              <a:t> </a:t>
            </a:r>
            <a:r>
              <a:rPr sz="2650" dirty="0">
                <a:solidFill>
                  <a:srgbClr val="0000FF"/>
                </a:solidFill>
                <a:latin typeface="Symbol"/>
                <a:cs typeface="Symbol"/>
              </a:rPr>
              <a:t></a:t>
            </a:r>
            <a:r>
              <a:rPr sz="2650" spc="-30" dirty="0">
                <a:solidFill>
                  <a:srgbClr val="0000FF"/>
                </a:solidFill>
                <a:latin typeface="Times New Roman"/>
                <a:cs typeface="Times New Roman"/>
              </a:rPr>
              <a:t> </a:t>
            </a:r>
            <a:r>
              <a:rPr sz="2650" i="1" spc="-20" dirty="0">
                <a:solidFill>
                  <a:srgbClr val="0000FF"/>
                </a:solidFill>
                <a:latin typeface="Times New Roman"/>
                <a:cs typeface="Times New Roman"/>
              </a:rPr>
              <a:t>RE</a:t>
            </a:r>
            <a:r>
              <a:rPr sz="2325" spc="-30" baseline="-25089" dirty="0">
                <a:solidFill>
                  <a:srgbClr val="0000FF"/>
                </a:solidFill>
                <a:latin typeface="Times New Roman"/>
                <a:cs typeface="Times New Roman"/>
              </a:rPr>
              <a:t>15</a:t>
            </a:r>
            <a:endParaRPr sz="2325" baseline="-25089">
              <a:latin typeface="Times New Roman"/>
              <a:cs typeface="Times New Roman"/>
            </a:endParaRPr>
          </a:p>
          <a:p>
            <a:pPr marL="38100">
              <a:lnSpc>
                <a:spcPct val="100000"/>
              </a:lnSpc>
              <a:spcBef>
                <a:spcPts val="295"/>
              </a:spcBef>
              <a:tabLst>
                <a:tab pos="3301365" algn="l"/>
              </a:tabLst>
            </a:pPr>
            <a:r>
              <a:rPr sz="2650" i="1" dirty="0">
                <a:solidFill>
                  <a:srgbClr val="0000FF"/>
                </a:solidFill>
                <a:latin typeface="Times New Roman"/>
                <a:cs typeface="Times New Roman"/>
              </a:rPr>
              <a:t>RE</a:t>
            </a:r>
            <a:r>
              <a:rPr sz="2325" baseline="-25089" dirty="0">
                <a:solidFill>
                  <a:srgbClr val="0000FF"/>
                </a:solidFill>
                <a:latin typeface="Times New Roman"/>
                <a:cs typeface="Times New Roman"/>
              </a:rPr>
              <a:t>16</a:t>
            </a:r>
            <a:r>
              <a:rPr sz="2325" spc="600" baseline="-25089" dirty="0">
                <a:solidFill>
                  <a:srgbClr val="0000FF"/>
                </a:solidFill>
                <a:latin typeface="Times New Roman"/>
                <a:cs typeface="Times New Roman"/>
              </a:rPr>
              <a:t> </a:t>
            </a:r>
            <a:r>
              <a:rPr sz="2650" dirty="0">
                <a:solidFill>
                  <a:srgbClr val="0000FF"/>
                </a:solidFill>
                <a:latin typeface="Symbol"/>
                <a:cs typeface="Symbol"/>
              </a:rPr>
              <a:t></a:t>
            </a:r>
            <a:r>
              <a:rPr sz="2650" spc="-15" dirty="0">
                <a:solidFill>
                  <a:srgbClr val="0000FF"/>
                </a:solidFill>
                <a:latin typeface="Times New Roman"/>
                <a:cs typeface="Times New Roman"/>
              </a:rPr>
              <a:t> </a:t>
            </a:r>
            <a:r>
              <a:rPr sz="2650" i="1" dirty="0">
                <a:solidFill>
                  <a:srgbClr val="0000FF"/>
                </a:solidFill>
                <a:latin typeface="Times New Roman"/>
                <a:cs typeface="Times New Roman"/>
              </a:rPr>
              <a:t>LE</a:t>
            </a:r>
            <a:r>
              <a:rPr sz="2325" baseline="-25089" dirty="0">
                <a:solidFill>
                  <a:srgbClr val="0000FF"/>
                </a:solidFill>
                <a:latin typeface="Times New Roman"/>
                <a:cs typeface="Times New Roman"/>
              </a:rPr>
              <a:t>15</a:t>
            </a:r>
            <a:r>
              <a:rPr sz="2325" spc="330" baseline="-25089" dirty="0">
                <a:solidFill>
                  <a:srgbClr val="0000FF"/>
                </a:solidFill>
                <a:latin typeface="Times New Roman"/>
                <a:cs typeface="Times New Roman"/>
              </a:rPr>
              <a:t> </a:t>
            </a:r>
            <a:r>
              <a:rPr sz="2650" spc="60" dirty="0">
                <a:solidFill>
                  <a:srgbClr val="0000FF"/>
                </a:solidFill>
                <a:latin typeface="Symbol"/>
                <a:cs typeface="Symbol"/>
              </a:rPr>
              <a:t></a:t>
            </a:r>
            <a:r>
              <a:rPr sz="2650" spc="-180" dirty="0">
                <a:solidFill>
                  <a:srgbClr val="0000FF"/>
                </a:solidFill>
                <a:latin typeface="Times New Roman"/>
                <a:cs typeface="Times New Roman"/>
              </a:rPr>
              <a:t> </a:t>
            </a:r>
            <a:r>
              <a:rPr sz="2650" i="1" dirty="0">
                <a:solidFill>
                  <a:srgbClr val="0000FF"/>
                </a:solidFill>
                <a:latin typeface="Times New Roman"/>
                <a:cs typeface="Times New Roman"/>
              </a:rPr>
              <a:t>F</a:t>
            </a:r>
            <a:r>
              <a:rPr sz="2650" i="1" spc="-165" dirty="0">
                <a:solidFill>
                  <a:srgbClr val="0000FF"/>
                </a:solidFill>
                <a:latin typeface="Times New Roman"/>
                <a:cs typeface="Times New Roman"/>
              </a:rPr>
              <a:t> </a:t>
            </a:r>
            <a:r>
              <a:rPr sz="5250" spc="-44" baseline="-3174" dirty="0">
                <a:solidFill>
                  <a:srgbClr val="0000FF"/>
                </a:solidFill>
                <a:latin typeface="Symbol"/>
                <a:cs typeface="Symbol"/>
              </a:rPr>
              <a:t></a:t>
            </a:r>
            <a:r>
              <a:rPr sz="2650" i="1" spc="-30" dirty="0">
                <a:solidFill>
                  <a:srgbClr val="0000FF"/>
                </a:solidFill>
                <a:latin typeface="Times New Roman"/>
                <a:cs typeface="Times New Roman"/>
              </a:rPr>
              <a:t>RE</a:t>
            </a:r>
            <a:r>
              <a:rPr sz="2325" spc="-44" baseline="-25089" dirty="0">
                <a:solidFill>
                  <a:srgbClr val="0000FF"/>
                </a:solidFill>
                <a:latin typeface="Times New Roman"/>
                <a:cs typeface="Times New Roman"/>
              </a:rPr>
              <a:t>15</a:t>
            </a:r>
            <a:r>
              <a:rPr sz="2325" spc="-262" baseline="-25089" dirty="0">
                <a:solidFill>
                  <a:srgbClr val="0000FF"/>
                </a:solidFill>
                <a:latin typeface="Times New Roman"/>
                <a:cs typeface="Times New Roman"/>
              </a:rPr>
              <a:t> </a:t>
            </a:r>
            <a:r>
              <a:rPr sz="2650" spc="-50" dirty="0">
                <a:solidFill>
                  <a:srgbClr val="0000FF"/>
                </a:solidFill>
                <a:latin typeface="Times New Roman"/>
                <a:cs typeface="Times New Roman"/>
              </a:rPr>
              <a:t>,</a:t>
            </a:r>
            <a:r>
              <a:rPr sz="2650" dirty="0">
                <a:solidFill>
                  <a:srgbClr val="0000FF"/>
                </a:solidFill>
                <a:latin typeface="Times New Roman"/>
                <a:cs typeface="Times New Roman"/>
              </a:rPr>
              <a:t>	</a:t>
            </a:r>
            <a:r>
              <a:rPr sz="2650" i="1" dirty="0">
                <a:solidFill>
                  <a:srgbClr val="0000FF"/>
                </a:solidFill>
                <a:latin typeface="Times New Roman"/>
                <a:cs typeface="Times New Roman"/>
              </a:rPr>
              <a:t>K</a:t>
            </a:r>
            <a:r>
              <a:rPr sz="2325" baseline="-25089" dirty="0">
                <a:solidFill>
                  <a:srgbClr val="0000FF"/>
                </a:solidFill>
                <a:latin typeface="Times New Roman"/>
                <a:cs typeface="Times New Roman"/>
              </a:rPr>
              <a:t>16</a:t>
            </a:r>
            <a:r>
              <a:rPr sz="2325" spc="37" baseline="-25089" dirty="0">
                <a:solidFill>
                  <a:srgbClr val="0000FF"/>
                </a:solidFill>
                <a:latin typeface="Times New Roman"/>
                <a:cs typeface="Times New Roman"/>
              </a:rPr>
              <a:t> </a:t>
            </a:r>
            <a:r>
              <a:rPr sz="5250" spc="-480" baseline="-3174" dirty="0">
                <a:solidFill>
                  <a:srgbClr val="0000FF"/>
                </a:solidFill>
                <a:latin typeface="Symbol"/>
                <a:cs typeface="Symbol"/>
              </a:rPr>
              <a:t></a:t>
            </a:r>
            <a:endParaRPr sz="5250" baseline="-3174">
              <a:latin typeface="Symbol"/>
              <a:cs typeface="Symbol"/>
            </a:endParaRPr>
          </a:p>
        </p:txBody>
      </p:sp>
      <p:sp>
        <p:nvSpPr>
          <p:cNvPr id="5" name="object 5"/>
          <p:cNvSpPr txBox="1"/>
          <p:nvPr/>
        </p:nvSpPr>
        <p:spPr>
          <a:xfrm>
            <a:off x="1477010" y="2154668"/>
            <a:ext cx="9680575" cy="4090035"/>
          </a:xfrm>
          <a:prstGeom prst="rect">
            <a:avLst/>
          </a:prstGeom>
        </p:spPr>
        <p:txBody>
          <a:bodyPr vert="horz" wrap="square" lIns="0" tIns="149225" rIns="0" bIns="0" rtlCol="0">
            <a:spAutoFit/>
          </a:bodyPr>
          <a:lstStyle/>
          <a:p>
            <a:pPr marL="38100">
              <a:lnSpc>
                <a:spcPct val="100000"/>
              </a:lnSpc>
              <a:spcBef>
                <a:spcPts val="1175"/>
              </a:spcBef>
            </a:pPr>
            <a:r>
              <a:rPr sz="2800" b="1" spc="-10" dirty="0">
                <a:latin typeface="微软雅黑 Heavy"/>
                <a:cs typeface="微软雅黑 Heavy"/>
              </a:rPr>
              <a:t>在解密过程中</a:t>
            </a:r>
            <a:endParaRPr sz="2800">
              <a:latin typeface="微软雅黑 Heavy"/>
              <a:cs typeface="微软雅黑 Heavy"/>
            </a:endParaRPr>
          </a:p>
          <a:p>
            <a:pPr marL="1556385">
              <a:lnSpc>
                <a:spcPct val="100000"/>
              </a:lnSpc>
              <a:spcBef>
                <a:spcPts val="1045"/>
              </a:spcBef>
            </a:pPr>
            <a:r>
              <a:rPr sz="2650" i="1" dirty="0">
                <a:solidFill>
                  <a:srgbClr val="0000FF"/>
                </a:solidFill>
                <a:latin typeface="Times New Roman"/>
                <a:cs typeface="Times New Roman"/>
              </a:rPr>
              <a:t>LD</a:t>
            </a:r>
            <a:r>
              <a:rPr sz="2325" baseline="-25089" dirty="0">
                <a:solidFill>
                  <a:srgbClr val="0000FF"/>
                </a:solidFill>
                <a:latin typeface="Times New Roman"/>
                <a:cs typeface="Times New Roman"/>
              </a:rPr>
              <a:t>1</a:t>
            </a:r>
            <a:r>
              <a:rPr sz="2325" spc="465" baseline="-25089" dirty="0">
                <a:solidFill>
                  <a:srgbClr val="0000FF"/>
                </a:solidFill>
                <a:latin typeface="Times New Roman"/>
                <a:cs typeface="Times New Roman"/>
              </a:rPr>
              <a:t> </a:t>
            </a:r>
            <a:r>
              <a:rPr sz="2650" dirty="0">
                <a:solidFill>
                  <a:srgbClr val="0000FF"/>
                </a:solidFill>
                <a:latin typeface="Symbol"/>
                <a:cs typeface="Symbol"/>
              </a:rPr>
              <a:t></a:t>
            </a:r>
            <a:r>
              <a:rPr sz="2650" spc="-30" dirty="0">
                <a:solidFill>
                  <a:srgbClr val="0000FF"/>
                </a:solidFill>
                <a:latin typeface="Times New Roman"/>
                <a:cs typeface="Times New Roman"/>
              </a:rPr>
              <a:t> </a:t>
            </a:r>
            <a:r>
              <a:rPr sz="2650" i="1" dirty="0">
                <a:solidFill>
                  <a:srgbClr val="0000FF"/>
                </a:solidFill>
                <a:latin typeface="Times New Roman"/>
                <a:cs typeface="Times New Roman"/>
              </a:rPr>
              <a:t>RD</a:t>
            </a:r>
            <a:r>
              <a:rPr sz="2325" baseline="-25089" dirty="0">
                <a:solidFill>
                  <a:srgbClr val="0000FF"/>
                </a:solidFill>
                <a:latin typeface="Times New Roman"/>
                <a:cs typeface="Times New Roman"/>
              </a:rPr>
              <a:t>0</a:t>
            </a:r>
            <a:r>
              <a:rPr sz="2325" spc="630" baseline="-25089" dirty="0">
                <a:solidFill>
                  <a:srgbClr val="0000FF"/>
                </a:solidFill>
                <a:latin typeface="Times New Roman"/>
                <a:cs typeface="Times New Roman"/>
              </a:rPr>
              <a:t> </a:t>
            </a:r>
            <a:r>
              <a:rPr sz="2650" dirty="0">
                <a:solidFill>
                  <a:srgbClr val="0000FF"/>
                </a:solidFill>
                <a:latin typeface="Symbol"/>
                <a:cs typeface="Symbol"/>
              </a:rPr>
              <a:t></a:t>
            </a:r>
            <a:r>
              <a:rPr sz="2650" spc="-30" dirty="0">
                <a:solidFill>
                  <a:srgbClr val="0000FF"/>
                </a:solidFill>
                <a:latin typeface="Times New Roman"/>
                <a:cs typeface="Times New Roman"/>
              </a:rPr>
              <a:t> </a:t>
            </a:r>
            <a:r>
              <a:rPr sz="2650" i="1" dirty="0">
                <a:solidFill>
                  <a:srgbClr val="0000FF"/>
                </a:solidFill>
                <a:latin typeface="Times New Roman"/>
                <a:cs typeface="Times New Roman"/>
              </a:rPr>
              <a:t>LE</a:t>
            </a:r>
            <a:r>
              <a:rPr sz="2325" baseline="-25089" dirty="0">
                <a:solidFill>
                  <a:srgbClr val="0000FF"/>
                </a:solidFill>
                <a:latin typeface="Times New Roman"/>
                <a:cs typeface="Times New Roman"/>
              </a:rPr>
              <a:t>16</a:t>
            </a:r>
            <a:r>
              <a:rPr sz="2325" spc="630" baseline="-25089" dirty="0">
                <a:solidFill>
                  <a:srgbClr val="0000FF"/>
                </a:solidFill>
                <a:latin typeface="Times New Roman"/>
                <a:cs typeface="Times New Roman"/>
              </a:rPr>
              <a:t> </a:t>
            </a:r>
            <a:r>
              <a:rPr sz="2650" dirty="0">
                <a:solidFill>
                  <a:srgbClr val="0000FF"/>
                </a:solidFill>
                <a:latin typeface="Symbol"/>
                <a:cs typeface="Symbol"/>
              </a:rPr>
              <a:t></a:t>
            </a:r>
            <a:r>
              <a:rPr sz="2650" spc="-30" dirty="0">
                <a:solidFill>
                  <a:srgbClr val="0000FF"/>
                </a:solidFill>
                <a:latin typeface="Times New Roman"/>
                <a:cs typeface="Times New Roman"/>
              </a:rPr>
              <a:t> </a:t>
            </a:r>
            <a:r>
              <a:rPr sz="2650" i="1" spc="-20" dirty="0">
                <a:solidFill>
                  <a:srgbClr val="0000FF"/>
                </a:solidFill>
                <a:latin typeface="Times New Roman"/>
                <a:cs typeface="Times New Roman"/>
              </a:rPr>
              <a:t>RE</a:t>
            </a:r>
            <a:r>
              <a:rPr sz="2325" spc="-30" baseline="-25089" dirty="0">
                <a:solidFill>
                  <a:srgbClr val="0000FF"/>
                </a:solidFill>
                <a:latin typeface="Times New Roman"/>
                <a:cs typeface="Times New Roman"/>
              </a:rPr>
              <a:t>15</a:t>
            </a:r>
            <a:endParaRPr sz="2325" baseline="-25089">
              <a:latin typeface="Times New Roman"/>
              <a:cs typeface="Times New Roman"/>
            </a:endParaRPr>
          </a:p>
          <a:p>
            <a:pPr marL="1556385">
              <a:lnSpc>
                <a:spcPct val="100000"/>
              </a:lnSpc>
              <a:spcBef>
                <a:spcPts val="290"/>
              </a:spcBef>
              <a:tabLst>
                <a:tab pos="4627880" algn="l"/>
                <a:tab pos="7865745" algn="l"/>
              </a:tabLst>
            </a:pPr>
            <a:r>
              <a:rPr sz="2650" i="1" dirty="0">
                <a:solidFill>
                  <a:srgbClr val="0000FF"/>
                </a:solidFill>
                <a:latin typeface="Times New Roman"/>
                <a:cs typeface="Times New Roman"/>
              </a:rPr>
              <a:t>RD</a:t>
            </a:r>
            <a:r>
              <a:rPr sz="2325" baseline="-25089" dirty="0">
                <a:solidFill>
                  <a:srgbClr val="0000FF"/>
                </a:solidFill>
                <a:latin typeface="Times New Roman"/>
                <a:cs typeface="Times New Roman"/>
              </a:rPr>
              <a:t>1</a:t>
            </a:r>
            <a:r>
              <a:rPr sz="2325" spc="450" baseline="-25089" dirty="0">
                <a:solidFill>
                  <a:srgbClr val="0000FF"/>
                </a:solidFill>
                <a:latin typeface="Times New Roman"/>
                <a:cs typeface="Times New Roman"/>
              </a:rPr>
              <a:t> </a:t>
            </a:r>
            <a:r>
              <a:rPr sz="2650" dirty="0">
                <a:solidFill>
                  <a:srgbClr val="0000FF"/>
                </a:solidFill>
                <a:latin typeface="Symbol"/>
                <a:cs typeface="Symbol"/>
              </a:rPr>
              <a:t></a:t>
            </a:r>
            <a:r>
              <a:rPr sz="2650" spc="-5" dirty="0">
                <a:solidFill>
                  <a:srgbClr val="0000FF"/>
                </a:solidFill>
                <a:latin typeface="Times New Roman"/>
                <a:cs typeface="Times New Roman"/>
              </a:rPr>
              <a:t> </a:t>
            </a:r>
            <a:r>
              <a:rPr sz="2650" i="1" dirty="0">
                <a:solidFill>
                  <a:srgbClr val="0000FF"/>
                </a:solidFill>
                <a:latin typeface="Times New Roman"/>
                <a:cs typeface="Times New Roman"/>
              </a:rPr>
              <a:t>LD</a:t>
            </a:r>
            <a:r>
              <a:rPr sz="2325" baseline="-25089" dirty="0">
                <a:solidFill>
                  <a:srgbClr val="0000FF"/>
                </a:solidFill>
                <a:latin typeface="Times New Roman"/>
                <a:cs typeface="Times New Roman"/>
              </a:rPr>
              <a:t>0</a:t>
            </a:r>
            <a:r>
              <a:rPr sz="2325" spc="359" baseline="-25089" dirty="0">
                <a:solidFill>
                  <a:srgbClr val="0000FF"/>
                </a:solidFill>
                <a:latin typeface="Times New Roman"/>
                <a:cs typeface="Times New Roman"/>
              </a:rPr>
              <a:t> </a:t>
            </a:r>
            <a:r>
              <a:rPr sz="2650" dirty="0">
                <a:solidFill>
                  <a:srgbClr val="0000FF"/>
                </a:solidFill>
                <a:latin typeface="Symbol"/>
                <a:cs typeface="Symbol"/>
              </a:rPr>
              <a:t></a:t>
            </a:r>
            <a:r>
              <a:rPr sz="2650" spc="-165" dirty="0">
                <a:solidFill>
                  <a:srgbClr val="0000FF"/>
                </a:solidFill>
                <a:latin typeface="Times New Roman"/>
                <a:cs typeface="Times New Roman"/>
              </a:rPr>
              <a:t> </a:t>
            </a:r>
            <a:r>
              <a:rPr sz="2650" i="1" dirty="0">
                <a:solidFill>
                  <a:srgbClr val="0000FF"/>
                </a:solidFill>
                <a:latin typeface="Times New Roman"/>
                <a:cs typeface="Times New Roman"/>
              </a:rPr>
              <a:t>F</a:t>
            </a:r>
            <a:r>
              <a:rPr sz="2650" i="1" spc="-165" dirty="0">
                <a:solidFill>
                  <a:srgbClr val="0000FF"/>
                </a:solidFill>
                <a:latin typeface="Times New Roman"/>
                <a:cs typeface="Times New Roman"/>
              </a:rPr>
              <a:t> </a:t>
            </a:r>
            <a:r>
              <a:rPr sz="5250" spc="-419" baseline="-3174" dirty="0">
                <a:solidFill>
                  <a:srgbClr val="0000FF"/>
                </a:solidFill>
                <a:latin typeface="Symbol"/>
                <a:cs typeface="Symbol"/>
              </a:rPr>
              <a:t></a:t>
            </a:r>
            <a:r>
              <a:rPr sz="5250" spc="-869" baseline="-3174" dirty="0">
                <a:solidFill>
                  <a:srgbClr val="0000FF"/>
                </a:solidFill>
                <a:latin typeface="Times New Roman"/>
                <a:cs typeface="Times New Roman"/>
              </a:rPr>
              <a:t> </a:t>
            </a:r>
            <a:r>
              <a:rPr sz="2650" i="1" spc="-35" dirty="0">
                <a:solidFill>
                  <a:srgbClr val="0000FF"/>
                </a:solidFill>
                <a:latin typeface="Times New Roman"/>
                <a:cs typeface="Times New Roman"/>
              </a:rPr>
              <a:t>RD</a:t>
            </a:r>
            <a:r>
              <a:rPr sz="2325" spc="-52" baseline="-25089" dirty="0">
                <a:solidFill>
                  <a:srgbClr val="0000FF"/>
                </a:solidFill>
                <a:latin typeface="Times New Roman"/>
                <a:cs typeface="Times New Roman"/>
              </a:rPr>
              <a:t>0</a:t>
            </a:r>
            <a:r>
              <a:rPr sz="2325" spc="-202" baseline="-25089" dirty="0">
                <a:solidFill>
                  <a:srgbClr val="0000FF"/>
                </a:solidFill>
                <a:latin typeface="Times New Roman"/>
                <a:cs typeface="Times New Roman"/>
              </a:rPr>
              <a:t> </a:t>
            </a:r>
            <a:r>
              <a:rPr sz="2650" spc="-50" dirty="0">
                <a:solidFill>
                  <a:srgbClr val="0000FF"/>
                </a:solidFill>
                <a:latin typeface="Times New Roman"/>
                <a:cs typeface="Times New Roman"/>
              </a:rPr>
              <a:t>,</a:t>
            </a:r>
            <a:r>
              <a:rPr sz="2650" dirty="0">
                <a:solidFill>
                  <a:srgbClr val="0000FF"/>
                </a:solidFill>
                <a:latin typeface="Times New Roman"/>
                <a:cs typeface="Times New Roman"/>
              </a:rPr>
              <a:t>	</a:t>
            </a:r>
            <a:r>
              <a:rPr sz="2650" i="1" dirty="0">
                <a:solidFill>
                  <a:srgbClr val="0000FF"/>
                </a:solidFill>
                <a:latin typeface="Times New Roman"/>
                <a:cs typeface="Times New Roman"/>
              </a:rPr>
              <a:t>K</a:t>
            </a:r>
            <a:r>
              <a:rPr sz="2325" baseline="-25089" dirty="0">
                <a:solidFill>
                  <a:srgbClr val="0000FF"/>
                </a:solidFill>
                <a:latin typeface="Times New Roman"/>
                <a:cs typeface="Times New Roman"/>
              </a:rPr>
              <a:t>16</a:t>
            </a:r>
            <a:r>
              <a:rPr sz="2325" spc="52" baseline="-25089" dirty="0">
                <a:solidFill>
                  <a:srgbClr val="0000FF"/>
                </a:solidFill>
                <a:latin typeface="Times New Roman"/>
                <a:cs typeface="Times New Roman"/>
              </a:rPr>
              <a:t> </a:t>
            </a:r>
            <a:r>
              <a:rPr sz="5250" spc="-419" baseline="-3174" dirty="0">
                <a:solidFill>
                  <a:srgbClr val="0000FF"/>
                </a:solidFill>
                <a:latin typeface="Symbol"/>
                <a:cs typeface="Symbol"/>
              </a:rPr>
              <a:t></a:t>
            </a:r>
            <a:r>
              <a:rPr sz="5250" spc="-450" baseline="-3174" dirty="0">
                <a:solidFill>
                  <a:srgbClr val="0000FF"/>
                </a:solidFill>
                <a:latin typeface="Times New Roman"/>
                <a:cs typeface="Times New Roman"/>
              </a:rPr>
              <a:t> </a:t>
            </a:r>
            <a:r>
              <a:rPr sz="2650" dirty="0">
                <a:solidFill>
                  <a:srgbClr val="0000FF"/>
                </a:solidFill>
                <a:latin typeface="Symbol"/>
                <a:cs typeface="Symbol"/>
              </a:rPr>
              <a:t></a:t>
            </a:r>
            <a:r>
              <a:rPr sz="2650" spc="20" dirty="0">
                <a:solidFill>
                  <a:srgbClr val="0000FF"/>
                </a:solidFill>
                <a:latin typeface="Times New Roman"/>
                <a:cs typeface="Times New Roman"/>
              </a:rPr>
              <a:t> </a:t>
            </a:r>
            <a:r>
              <a:rPr sz="2650" i="1" dirty="0">
                <a:solidFill>
                  <a:srgbClr val="0000FF"/>
                </a:solidFill>
                <a:latin typeface="Times New Roman"/>
                <a:cs typeface="Times New Roman"/>
              </a:rPr>
              <a:t>RE</a:t>
            </a:r>
            <a:r>
              <a:rPr sz="2325" baseline="-25089" dirty="0">
                <a:solidFill>
                  <a:srgbClr val="0000FF"/>
                </a:solidFill>
                <a:latin typeface="Times New Roman"/>
                <a:cs typeface="Times New Roman"/>
              </a:rPr>
              <a:t>16</a:t>
            </a:r>
            <a:r>
              <a:rPr sz="2325" spc="397" baseline="-25089" dirty="0">
                <a:solidFill>
                  <a:srgbClr val="0000FF"/>
                </a:solidFill>
                <a:latin typeface="Times New Roman"/>
                <a:cs typeface="Times New Roman"/>
              </a:rPr>
              <a:t> </a:t>
            </a:r>
            <a:r>
              <a:rPr sz="2650" dirty="0">
                <a:solidFill>
                  <a:srgbClr val="0000FF"/>
                </a:solidFill>
                <a:latin typeface="Symbol"/>
                <a:cs typeface="Symbol"/>
              </a:rPr>
              <a:t></a:t>
            </a:r>
            <a:r>
              <a:rPr sz="2650" spc="-150" dirty="0">
                <a:solidFill>
                  <a:srgbClr val="0000FF"/>
                </a:solidFill>
                <a:latin typeface="Times New Roman"/>
                <a:cs typeface="Times New Roman"/>
              </a:rPr>
              <a:t> </a:t>
            </a:r>
            <a:r>
              <a:rPr sz="2650" i="1" dirty="0">
                <a:solidFill>
                  <a:srgbClr val="0000FF"/>
                </a:solidFill>
                <a:latin typeface="Times New Roman"/>
                <a:cs typeface="Times New Roman"/>
              </a:rPr>
              <a:t>F</a:t>
            </a:r>
            <a:r>
              <a:rPr sz="2650" i="1" spc="-140" dirty="0">
                <a:solidFill>
                  <a:srgbClr val="0000FF"/>
                </a:solidFill>
                <a:latin typeface="Times New Roman"/>
                <a:cs typeface="Times New Roman"/>
              </a:rPr>
              <a:t> </a:t>
            </a:r>
            <a:r>
              <a:rPr sz="5250" spc="-52" baseline="-3174" dirty="0">
                <a:solidFill>
                  <a:srgbClr val="0000FF"/>
                </a:solidFill>
                <a:latin typeface="Symbol"/>
                <a:cs typeface="Symbol"/>
              </a:rPr>
              <a:t></a:t>
            </a:r>
            <a:r>
              <a:rPr sz="2650" i="1" spc="-35" dirty="0">
                <a:solidFill>
                  <a:srgbClr val="0000FF"/>
                </a:solidFill>
                <a:latin typeface="Times New Roman"/>
                <a:cs typeface="Times New Roman"/>
              </a:rPr>
              <a:t>RE</a:t>
            </a:r>
            <a:r>
              <a:rPr sz="2325" spc="-52" baseline="-25089" dirty="0">
                <a:solidFill>
                  <a:srgbClr val="0000FF"/>
                </a:solidFill>
                <a:latin typeface="Times New Roman"/>
                <a:cs typeface="Times New Roman"/>
              </a:rPr>
              <a:t>15</a:t>
            </a:r>
            <a:r>
              <a:rPr sz="2325" spc="-225" baseline="-25089" dirty="0">
                <a:solidFill>
                  <a:srgbClr val="0000FF"/>
                </a:solidFill>
                <a:latin typeface="Times New Roman"/>
                <a:cs typeface="Times New Roman"/>
              </a:rPr>
              <a:t> </a:t>
            </a:r>
            <a:r>
              <a:rPr sz="2650" spc="-50" dirty="0">
                <a:solidFill>
                  <a:srgbClr val="0000FF"/>
                </a:solidFill>
                <a:latin typeface="Times New Roman"/>
                <a:cs typeface="Times New Roman"/>
              </a:rPr>
              <a:t>,</a:t>
            </a:r>
            <a:r>
              <a:rPr sz="2650" dirty="0">
                <a:solidFill>
                  <a:srgbClr val="0000FF"/>
                </a:solidFill>
                <a:latin typeface="Times New Roman"/>
                <a:cs typeface="Times New Roman"/>
              </a:rPr>
              <a:t>	</a:t>
            </a:r>
            <a:r>
              <a:rPr sz="2650" i="1" dirty="0">
                <a:solidFill>
                  <a:srgbClr val="0000FF"/>
                </a:solidFill>
                <a:latin typeface="Times New Roman"/>
                <a:cs typeface="Times New Roman"/>
              </a:rPr>
              <a:t>K</a:t>
            </a:r>
            <a:r>
              <a:rPr sz="2325" baseline="-25089" dirty="0">
                <a:solidFill>
                  <a:srgbClr val="0000FF"/>
                </a:solidFill>
                <a:latin typeface="Times New Roman"/>
                <a:cs typeface="Times New Roman"/>
              </a:rPr>
              <a:t>16</a:t>
            </a:r>
            <a:r>
              <a:rPr sz="2325" spc="52" baseline="-25089" dirty="0">
                <a:solidFill>
                  <a:srgbClr val="0000FF"/>
                </a:solidFill>
                <a:latin typeface="Times New Roman"/>
                <a:cs typeface="Times New Roman"/>
              </a:rPr>
              <a:t> </a:t>
            </a:r>
            <a:r>
              <a:rPr sz="5250" spc="-494" baseline="-3174" dirty="0">
                <a:solidFill>
                  <a:srgbClr val="0000FF"/>
                </a:solidFill>
                <a:latin typeface="Symbol"/>
                <a:cs typeface="Symbol"/>
              </a:rPr>
              <a:t></a:t>
            </a:r>
            <a:endParaRPr sz="5250" baseline="-3174">
              <a:latin typeface="Symbol"/>
              <a:cs typeface="Symbol"/>
            </a:endParaRPr>
          </a:p>
          <a:p>
            <a:pPr marL="1593215">
              <a:lnSpc>
                <a:spcPct val="100000"/>
              </a:lnSpc>
              <a:spcBef>
                <a:spcPts val="535"/>
              </a:spcBef>
              <a:tabLst>
                <a:tab pos="4300855" algn="l"/>
                <a:tab pos="6716395" algn="l"/>
              </a:tabLst>
            </a:pPr>
            <a:r>
              <a:rPr sz="2650" dirty="0">
                <a:solidFill>
                  <a:srgbClr val="0000FF"/>
                </a:solidFill>
                <a:latin typeface="Symbol"/>
                <a:cs typeface="Symbol"/>
              </a:rPr>
              <a:t></a:t>
            </a:r>
            <a:r>
              <a:rPr sz="2650" spc="-30" dirty="0">
                <a:solidFill>
                  <a:srgbClr val="0000FF"/>
                </a:solidFill>
                <a:latin typeface="Times New Roman"/>
                <a:cs typeface="Times New Roman"/>
              </a:rPr>
              <a:t> </a:t>
            </a:r>
            <a:r>
              <a:rPr sz="2650" spc="-130" dirty="0">
                <a:solidFill>
                  <a:srgbClr val="0000FF"/>
                </a:solidFill>
                <a:latin typeface="Symbol"/>
                <a:cs typeface="Symbol"/>
              </a:rPr>
              <a:t></a:t>
            </a:r>
            <a:r>
              <a:rPr sz="3975" spc="-195" baseline="-18867" dirty="0">
                <a:solidFill>
                  <a:srgbClr val="0000FF"/>
                </a:solidFill>
                <a:latin typeface="Symbol"/>
                <a:cs typeface="Symbol"/>
              </a:rPr>
              <a:t></a:t>
            </a:r>
            <a:r>
              <a:rPr sz="2650" i="1" spc="-130" dirty="0">
                <a:solidFill>
                  <a:srgbClr val="0000FF"/>
                </a:solidFill>
                <a:latin typeface="Times New Roman"/>
                <a:cs typeface="Times New Roman"/>
              </a:rPr>
              <a:t>LE</a:t>
            </a:r>
            <a:r>
              <a:rPr sz="2325" spc="-195" baseline="-25089" dirty="0">
                <a:solidFill>
                  <a:srgbClr val="0000FF"/>
                </a:solidFill>
                <a:latin typeface="Times New Roman"/>
                <a:cs typeface="Times New Roman"/>
              </a:rPr>
              <a:t>15</a:t>
            </a:r>
            <a:r>
              <a:rPr sz="2325" spc="359" baseline="-25089" dirty="0">
                <a:solidFill>
                  <a:srgbClr val="0000FF"/>
                </a:solidFill>
                <a:latin typeface="Times New Roman"/>
                <a:cs typeface="Times New Roman"/>
              </a:rPr>
              <a:t> </a:t>
            </a:r>
            <a:r>
              <a:rPr sz="2650" dirty="0">
                <a:solidFill>
                  <a:srgbClr val="0000FF"/>
                </a:solidFill>
                <a:latin typeface="Symbol"/>
                <a:cs typeface="Symbol"/>
              </a:rPr>
              <a:t></a:t>
            </a:r>
            <a:r>
              <a:rPr sz="2650" spc="-150" dirty="0">
                <a:solidFill>
                  <a:srgbClr val="0000FF"/>
                </a:solidFill>
                <a:latin typeface="Times New Roman"/>
                <a:cs typeface="Times New Roman"/>
              </a:rPr>
              <a:t> </a:t>
            </a:r>
            <a:r>
              <a:rPr sz="2650" i="1" dirty="0">
                <a:solidFill>
                  <a:srgbClr val="0000FF"/>
                </a:solidFill>
                <a:latin typeface="Times New Roman"/>
                <a:cs typeface="Times New Roman"/>
              </a:rPr>
              <a:t>F</a:t>
            </a:r>
            <a:r>
              <a:rPr sz="2650" i="1" spc="-145" dirty="0">
                <a:solidFill>
                  <a:srgbClr val="0000FF"/>
                </a:solidFill>
                <a:latin typeface="Times New Roman"/>
                <a:cs typeface="Times New Roman"/>
              </a:rPr>
              <a:t> </a:t>
            </a:r>
            <a:r>
              <a:rPr sz="5250" spc="-419" baseline="-3174" dirty="0">
                <a:solidFill>
                  <a:srgbClr val="0000FF"/>
                </a:solidFill>
                <a:latin typeface="Symbol"/>
                <a:cs typeface="Symbol"/>
              </a:rPr>
              <a:t></a:t>
            </a:r>
            <a:r>
              <a:rPr sz="5250" spc="-862" baseline="-3174" dirty="0">
                <a:solidFill>
                  <a:srgbClr val="0000FF"/>
                </a:solidFill>
                <a:latin typeface="Times New Roman"/>
                <a:cs typeface="Times New Roman"/>
              </a:rPr>
              <a:t> </a:t>
            </a:r>
            <a:r>
              <a:rPr sz="2650" i="1" spc="-45" dirty="0">
                <a:solidFill>
                  <a:srgbClr val="0000FF"/>
                </a:solidFill>
                <a:latin typeface="Times New Roman"/>
                <a:cs typeface="Times New Roman"/>
              </a:rPr>
              <a:t>RE</a:t>
            </a:r>
            <a:r>
              <a:rPr sz="2325" spc="-67" baseline="-25089" dirty="0">
                <a:solidFill>
                  <a:srgbClr val="0000FF"/>
                </a:solidFill>
                <a:latin typeface="Times New Roman"/>
                <a:cs typeface="Times New Roman"/>
              </a:rPr>
              <a:t>15</a:t>
            </a:r>
            <a:r>
              <a:rPr sz="2325" spc="-232" baseline="-25089" dirty="0">
                <a:solidFill>
                  <a:srgbClr val="0000FF"/>
                </a:solidFill>
                <a:latin typeface="Times New Roman"/>
                <a:cs typeface="Times New Roman"/>
              </a:rPr>
              <a:t> </a:t>
            </a:r>
            <a:r>
              <a:rPr sz="2650" spc="-50" dirty="0">
                <a:solidFill>
                  <a:srgbClr val="0000FF"/>
                </a:solidFill>
                <a:latin typeface="Times New Roman"/>
                <a:cs typeface="Times New Roman"/>
              </a:rPr>
              <a:t>,</a:t>
            </a:r>
            <a:r>
              <a:rPr sz="2650" dirty="0">
                <a:solidFill>
                  <a:srgbClr val="0000FF"/>
                </a:solidFill>
                <a:latin typeface="Times New Roman"/>
                <a:cs typeface="Times New Roman"/>
              </a:rPr>
              <a:t>	</a:t>
            </a:r>
            <a:r>
              <a:rPr sz="2650" i="1" dirty="0">
                <a:solidFill>
                  <a:srgbClr val="0000FF"/>
                </a:solidFill>
                <a:latin typeface="Times New Roman"/>
                <a:cs typeface="Times New Roman"/>
              </a:rPr>
              <a:t>K</a:t>
            </a:r>
            <a:r>
              <a:rPr sz="2325" baseline="-25089" dirty="0">
                <a:solidFill>
                  <a:srgbClr val="0000FF"/>
                </a:solidFill>
                <a:latin typeface="Times New Roman"/>
                <a:cs typeface="Times New Roman"/>
              </a:rPr>
              <a:t>16</a:t>
            </a:r>
            <a:r>
              <a:rPr sz="2325" spc="89" baseline="-25089" dirty="0">
                <a:solidFill>
                  <a:srgbClr val="0000FF"/>
                </a:solidFill>
                <a:latin typeface="Times New Roman"/>
                <a:cs typeface="Times New Roman"/>
              </a:rPr>
              <a:t> </a:t>
            </a:r>
            <a:r>
              <a:rPr sz="5250" spc="-592" baseline="-3174" dirty="0">
                <a:solidFill>
                  <a:srgbClr val="0000FF"/>
                </a:solidFill>
                <a:latin typeface="Symbol"/>
                <a:cs typeface="Symbol"/>
              </a:rPr>
              <a:t></a:t>
            </a:r>
            <a:r>
              <a:rPr sz="2650" spc="-395" dirty="0">
                <a:solidFill>
                  <a:srgbClr val="0000FF"/>
                </a:solidFill>
                <a:latin typeface="Symbol"/>
                <a:cs typeface="Symbol"/>
              </a:rPr>
              <a:t></a:t>
            </a:r>
            <a:r>
              <a:rPr sz="3975" spc="-592" baseline="-18867" dirty="0">
                <a:solidFill>
                  <a:srgbClr val="0000FF"/>
                </a:solidFill>
                <a:latin typeface="Symbol"/>
                <a:cs typeface="Symbol"/>
              </a:rPr>
              <a:t></a:t>
            </a:r>
            <a:r>
              <a:rPr sz="3975" spc="-277" baseline="-18867" dirty="0">
                <a:solidFill>
                  <a:srgbClr val="0000FF"/>
                </a:solidFill>
                <a:latin typeface="Times New Roman"/>
                <a:cs typeface="Times New Roman"/>
              </a:rPr>
              <a:t> </a:t>
            </a:r>
            <a:r>
              <a:rPr sz="2650" dirty="0">
                <a:solidFill>
                  <a:srgbClr val="0000FF"/>
                </a:solidFill>
                <a:latin typeface="Symbol"/>
                <a:cs typeface="Symbol"/>
              </a:rPr>
              <a:t></a:t>
            </a:r>
            <a:r>
              <a:rPr sz="2650" spc="-120" dirty="0">
                <a:solidFill>
                  <a:srgbClr val="0000FF"/>
                </a:solidFill>
                <a:latin typeface="Times New Roman"/>
                <a:cs typeface="Times New Roman"/>
              </a:rPr>
              <a:t> </a:t>
            </a:r>
            <a:r>
              <a:rPr sz="2650" i="1" dirty="0">
                <a:solidFill>
                  <a:srgbClr val="0000FF"/>
                </a:solidFill>
                <a:latin typeface="Times New Roman"/>
                <a:cs typeface="Times New Roman"/>
              </a:rPr>
              <a:t>F</a:t>
            </a:r>
            <a:r>
              <a:rPr sz="2650" i="1" spc="-120" dirty="0">
                <a:solidFill>
                  <a:srgbClr val="0000FF"/>
                </a:solidFill>
                <a:latin typeface="Times New Roman"/>
                <a:cs typeface="Times New Roman"/>
              </a:rPr>
              <a:t> </a:t>
            </a:r>
            <a:r>
              <a:rPr sz="5250" spc="-52" baseline="-3174" dirty="0">
                <a:solidFill>
                  <a:srgbClr val="0000FF"/>
                </a:solidFill>
                <a:latin typeface="Symbol"/>
                <a:cs typeface="Symbol"/>
              </a:rPr>
              <a:t></a:t>
            </a:r>
            <a:r>
              <a:rPr sz="2650" i="1" spc="-35" dirty="0">
                <a:solidFill>
                  <a:srgbClr val="0000FF"/>
                </a:solidFill>
                <a:latin typeface="Times New Roman"/>
                <a:cs typeface="Times New Roman"/>
              </a:rPr>
              <a:t>RE</a:t>
            </a:r>
            <a:r>
              <a:rPr sz="2325" spc="-52" baseline="-25089" dirty="0">
                <a:solidFill>
                  <a:srgbClr val="0000FF"/>
                </a:solidFill>
                <a:latin typeface="Times New Roman"/>
                <a:cs typeface="Times New Roman"/>
              </a:rPr>
              <a:t>15</a:t>
            </a:r>
            <a:r>
              <a:rPr sz="2325" spc="-202" baseline="-25089" dirty="0">
                <a:solidFill>
                  <a:srgbClr val="0000FF"/>
                </a:solidFill>
                <a:latin typeface="Times New Roman"/>
                <a:cs typeface="Times New Roman"/>
              </a:rPr>
              <a:t> </a:t>
            </a:r>
            <a:r>
              <a:rPr sz="2650" spc="-50" dirty="0">
                <a:solidFill>
                  <a:srgbClr val="0000FF"/>
                </a:solidFill>
                <a:latin typeface="Times New Roman"/>
                <a:cs typeface="Times New Roman"/>
              </a:rPr>
              <a:t>,</a:t>
            </a:r>
            <a:r>
              <a:rPr sz="2650" dirty="0">
                <a:solidFill>
                  <a:srgbClr val="0000FF"/>
                </a:solidFill>
                <a:latin typeface="Times New Roman"/>
                <a:cs typeface="Times New Roman"/>
              </a:rPr>
              <a:t>	</a:t>
            </a:r>
            <a:r>
              <a:rPr sz="2650" i="1" dirty="0">
                <a:solidFill>
                  <a:srgbClr val="0000FF"/>
                </a:solidFill>
                <a:latin typeface="Times New Roman"/>
                <a:cs typeface="Times New Roman"/>
              </a:rPr>
              <a:t>K</a:t>
            </a:r>
            <a:r>
              <a:rPr sz="2325" baseline="-25089" dirty="0">
                <a:solidFill>
                  <a:srgbClr val="0000FF"/>
                </a:solidFill>
                <a:latin typeface="Times New Roman"/>
                <a:cs typeface="Times New Roman"/>
              </a:rPr>
              <a:t>16</a:t>
            </a:r>
            <a:r>
              <a:rPr sz="2325" spc="37" baseline="-25089" dirty="0">
                <a:solidFill>
                  <a:srgbClr val="0000FF"/>
                </a:solidFill>
                <a:latin typeface="Times New Roman"/>
                <a:cs typeface="Times New Roman"/>
              </a:rPr>
              <a:t> </a:t>
            </a:r>
            <a:r>
              <a:rPr sz="5250" spc="-494" baseline="-3174" dirty="0">
                <a:solidFill>
                  <a:srgbClr val="0000FF"/>
                </a:solidFill>
                <a:latin typeface="Symbol"/>
                <a:cs typeface="Symbol"/>
              </a:rPr>
              <a:t></a:t>
            </a:r>
            <a:endParaRPr sz="5250" baseline="-3174">
              <a:latin typeface="Symbol"/>
              <a:cs typeface="Symbol"/>
            </a:endParaRPr>
          </a:p>
          <a:p>
            <a:pPr marL="1593215">
              <a:lnSpc>
                <a:spcPct val="100000"/>
              </a:lnSpc>
              <a:spcBef>
                <a:spcPts val="1165"/>
              </a:spcBef>
            </a:pPr>
            <a:r>
              <a:rPr sz="2650" dirty="0">
                <a:solidFill>
                  <a:srgbClr val="0000FF"/>
                </a:solidFill>
                <a:latin typeface="Symbol"/>
                <a:cs typeface="Symbol"/>
              </a:rPr>
              <a:t></a:t>
            </a:r>
            <a:r>
              <a:rPr sz="2650" spc="50" dirty="0">
                <a:solidFill>
                  <a:srgbClr val="0000FF"/>
                </a:solidFill>
                <a:latin typeface="Times New Roman"/>
                <a:cs typeface="Times New Roman"/>
              </a:rPr>
              <a:t> </a:t>
            </a:r>
            <a:r>
              <a:rPr sz="2650" i="1" spc="-20" dirty="0">
                <a:solidFill>
                  <a:srgbClr val="0000FF"/>
                </a:solidFill>
                <a:latin typeface="Times New Roman"/>
                <a:cs typeface="Times New Roman"/>
              </a:rPr>
              <a:t>LE</a:t>
            </a:r>
            <a:r>
              <a:rPr sz="2325" spc="-30" baseline="-25089" dirty="0">
                <a:solidFill>
                  <a:srgbClr val="0000FF"/>
                </a:solidFill>
                <a:latin typeface="Times New Roman"/>
                <a:cs typeface="Times New Roman"/>
              </a:rPr>
              <a:t>15</a:t>
            </a:r>
            <a:endParaRPr sz="2325" baseline="-25089">
              <a:latin typeface="Times New Roman"/>
              <a:cs typeface="Times New Roman"/>
            </a:endParaRPr>
          </a:p>
          <a:p>
            <a:pPr marL="43815" marR="30480" indent="-6350">
              <a:lnSpc>
                <a:spcPct val="120100"/>
              </a:lnSpc>
              <a:spcBef>
                <a:spcPts val="1695"/>
              </a:spcBef>
            </a:pPr>
            <a:r>
              <a:rPr sz="2800" b="1" spc="-5" dirty="0">
                <a:latin typeface="微软雅黑 Heavy"/>
                <a:cs typeface="微软雅黑 Heavy"/>
              </a:rPr>
              <a:t>所以解密过程第</a:t>
            </a:r>
            <a:r>
              <a:rPr sz="2800" b="1" spc="-15" dirty="0">
                <a:latin typeface="Times New Roman"/>
                <a:cs typeface="Times New Roman"/>
              </a:rPr>
              <a:t>1</a:t>
            </a:r>
            <a:r>
              <a:rPr sz="2800" b="1" dirty="0">
                <a:latin typeface="微软雅黑 Heavy"/>
                <a:cs typeface="微软雅黑 Heavy"/>
              </a:rPr>
              <a:t>轮的输出为</a:t>
            </a:r>
            <a:r>
              <a:rPr sz="2800" b="1" spc="-10" dirty="0">
                <a:latin typeface="Times New Roman"/>
                <a:cs typeface="Times New Roman"/>
              </a:rPr>
              <a:t>LE</a:t>
            </a:r>
            <a:r>
              <a:rPr sz="2775" b="1" spc="-15" baseline="-19519" dirty="0">
                <a:latin typeface="Times New Roman"/>
                <a:cs typeface="Times New Roman"/>
              </a:rPr>
              <a:t>15</a:t>
            </a:r>
            <a:r>
              <a:rPr sz="2800" b="1" spc="-10" dirty="0">
                <a:latin typeface="Times New Roman"/>
                <a:cs typeface="Times New Roman"/>
              </a:rPr>
              <a:t>‖RE</a:t>
            </a:r>
            <a:r>
              <a:rPr sz="2775" b="1" spc="-15" baseline="-19519" dirty="0">
                <a:latin typeface="Times New Roman"/>
                <a:cs typeface="Times New Roman"/>
              </a:rPr>
              <a:t>15</a:t>
            </a:r>
            <a:r>
              <a:rPr sz="2800" b="1" spc="-10" dirty="0">
                <a:latin typeface="微软雅黑 Heavy"/>
                <a:cs typeface="微软雅黑 Heavy"/>
              </a:rPr>
              <a:t>，等于加密过程第</a:t>
            </a:r>
            <a:r>
              <a:rPr sz="2800" b="1" spc="-15" dirty="0">
                <a:latin typeface="Times New Roman"/>
                <a:cs typeface="Times New Roman"/>
              </a:rPr>
              <a:t>16</a:t>
            </a:r>
            <a:r>
              <a:rPr sz="2800" b="1" spc="-50" dirty="0">
                <a:latin typeface="微软雅黑 Heavy"/>
                <a:cs typeface="微软雅黑 Heavy"/>
              </a:rPr>
              <a:t>轮</a:t>
            </a:r>
            <a:r>
              <a:rPr sz="2800" b="1" spc="-5" dirty="0">
                <a:latin typeface="微软雅黑 Heavy"/>
                <a:cs typeface="微软雅黑 Heavy"/>
              </a:rPr>
              <a:t>输入左右两半交换后的结果。</a:t>
            </a:r>
            <a:endParaRPr sz="2800">
              <a:latin typeface="微软雅黑 Heavy"/>
              <a:cs typeface="微软雅黑 Heavy"/>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64310" y="434086"/>
            <a:ext cx="9469120" cy="4882515"/>
          </a:xfrm>
          <a:prstGeom prst="rect">
            <a:avLst/>
          </a:prstGeom>
        </p:spPr>
        <p:txBody>
          <a:bodyPr vert="horz" wrap="square" lIns="0" tIns="11430" rIns="0" bIns="0" rtlCol="0">
            <a:spAutoFit/>
          </a:bodyPr>
          <a:lstStyle/>
          <a:p>
            <a:pPr marL="92710">
              <a:lnSpc>
                <a:spcPct val="100000"/>
              </a:lnSpc>
              <a:spcBef>
                <a:spcPts val="90"/>
              </a:spcBef>
            </a:pPr>
            <a:r>
              <a:rPr sz="3200" b="1" spc="150" dirty="0">
                <a:solidFill>
                  <a:srgbClr val="1F4E79"/>
                </a:solidFill>
                <a:latin typeface="微软雅黑 Heavy"/>
                <a:cs typeface="微软雅黑 Heavy"/>
              </a:rPr>
              <a:t>Feistel</a:t>
            </a:r>
            <a:r>
              <a:rPr sz="3200" b="1" spc="-20" dirty="0">
                <a:solidFill>
                  <a:srgbClr val="1F4E79"/>
                </a:solidFill>
                <a:latin typeface="微软雅黑 Heavy"/>
                <a:cs typeface="微软雅黑 Heavy"/>
              </a:rPr>
              <a:t>密码解密的正确性</a:t>
            </a:r>
            <a:r>
              <a:rPr sz="3200" b="1" spc="-10" dirty="0">
                <a:solidFill>
                  <a:srgbClr val="1F4E79"/>
                </a:solidFill>
                <a:latin typeface="微软雅黑 Heavy"/>
                <a:cs typeface="微软雅黑 Heavy"/>
              </a:rPr>
              <a:t>（续</a:t>
            </a:r>
            <a:r>
              <a:rPr sz="3200" b="1" spc="-50" dirty="0">
                <a:solidFill>
                  <a:srgbClr val="1F4E79"/>
                </a:solidFill>
                <a:latin typeface="微软雅黑 Heavy"/>
                <a:cs typeface="微软雅黑 Heavy"/>
              </a:rPr>
              <a:t>）</a:t>
            </a:r>
            <a:endParaRPr sz="3200">
              <a:latin typeface="微软雅黑 Heavy"/>
              <a:cs typeface="微软雅黑 Heavy"/>
            </a:endParaRPr>
          </a:p>
          <a:p>
            <a:pPr marL="196850" indent="-146685">
              <a:lnSpc>
                <a:spcPct val="100000"/>
              </a:lnSpc>
              <a:spcBef>
                <a:spcPts val="2855"/>
              </a:spcBef>
              <a:buClr>
                <a:srgbClr val="944F71"/>
              </a:buClr>
              <a:buSzPct val="56250"/>
              <a:buFont typeface="Wingdings"/>
              <a:buChar char=""/>
              <a:tabLst>
                <a:tab pos="197485" algn="l"/>
              </a:tabLst>
            </a:pPr>
            <a:r>
              <a:rPr sz="2400" b="1" dirty="0">
                <a:latin typeface="微软雅黑 Heavy"/>
                <a:cs typeface="微软雅黑 Heavy"/>
              </a:rPr>
              <a:t>容易证明这种对应关系在</a:t>
            </a:r>
            <a:r>
              <a:rPr sz="2400" b="1" spc="-90" dirty="0">
                <a:latin typeface="微软雅黑 Heavy"/>
                <a:cs typeface="微软雅黑 Heavy"/>
              </a:rPr>
              <a:t>16</a:t>
            </a:r>
            <a:r>
              <a:rPr sz="2400" b="1" spc="-5" dirty="0">
                <a:latin typeface="微软雅黑 Heavy"/>
                <a:cs typeface="微软雅黑 Heavy"/>
              </a:rPr>
              <a:t>轮中每轮都成立。一般地，加密过程的第</a:t>
            </a:r>
            <a:endParaRPr sz="2400">
              <a:latin typeface="微软雅黑 Heavy"/>
              <a:cs typeface="微软雅黑 Heavy"/>
            </a:endParaRPr>
          </a:p>
          <a:p>
            <a:pPr marL="56515">
              <a:lnSpc>
                <a:spcPct val="100000"/>
              </a:lnSpc>
              <a:spcBef>
                <a:spcPts val="290"/>
              </a:spcBef>
            </a:pPr>
            <a:r>
              <a:rPr sz="2400" b="1" spc="475" dirty="0">
                <a:latin typeface="微软雅黑 Heavy"/>
                <a:cs typeface="微软雅黑 Heavy"/>
              </a:rPr>
              <a:t>i</a:t>
            </a:r>
            <a:r>
              <a:rPr sz="2400" b="1" spc="-25" dirty="0">
                <a:latin typeface="微软雅黑 Heavy"/>
                <a:cs typeface="微软雅黑 Heavy"/>
              </a:rPr>
              <a:t>轮有</a:t>
            </a:r>
            <a:endParaRPr sz="2400">
              <a:latin typeface="微软雅黑 Heavy"/>
              <a:cs typeface="微软雅黑 Heavy"/>
            </a:endParaRPr>
          </a:p>
          <a:p>
            <a:pPr marL="2062480">
              <a:lnSpc>
                <a:spcPct val="100000"/>
              </a:lnSpc>
              <a:spcBef>
                <a:spcPts val="175"/>
              </a:spcBef>
            </a:pPr>
            <a:r>
              <a:rPr sz="2800" i="1" dirty="0">
                <a:solidFill>
                  <a:srgbClr val="0000FF"/>
                </a:solidFill>
                <a:latin typeface="Times New Roman"/>
                <a:cs typeface="Times New Roman"/>
              </a:rPr>
              <a:t>LE</a:t>
            </a:r>
            <a:r>
              <a:rPr sz="2400" i="1" baseline="-26041" dirty="0">
                <a:solidFill>
                  <a:srgbClr val="0000FF"/>
                </a:solidFill>
                <a:latin typeface="Times New Roman"/>
                <a:cs typeface="Times New Roman"/>
              </a:rPr>
              <a:t>i</a:t>
            </a:r>
            <a:r>
              <a:rPr sz="2400" i="1" spc="120" baseline="-26041" dirty="0">
                <a:solidFill>
                  <a:srgbClr val="0000FF"/>
                </a:solidFill>
                <a:latin typeface="Times New Roman"/>
                <a:cs typeface="Times New Roman"/>
              </a:rPr>
              <a:t>  </a:t>
            </a:r>
            <a:r>
              <a:rPr sz="2800" dirty="0">
                <a:solidFill>
                  <a:srgbClr val="0000FF"/>
                </a:solidFill>
                <a:latin typeface="Symbol"/>
                <a:cs typeface="Symbol"/>
              </a:rPr>
              <a:t></a:t>
            </a:r>
            <a:r>
              <a:rPr sz="2800" dirty="0">
                <a:solidFill>
                  <a:srgbClr val="0000FF"/>
                </a:solidFill>
                <a:latin typeface="Times New Roman"/>
                <a:cs typeface="Times New Roman"/>
              </a:rPr>
              <a:t> </a:t>
            </a:r>
            <a:r>
              <a:rPr sz="2800" i="1" spc="-20" dirty="0">
                <a:solidFill>
                  <a:srgbClr val="0000FF"/>
                </a:solidFill>
                <a:latin typeface="Times New Roman"/>
                <a:cs typeface="Times New Roman"/>
              </a:rPr>
              <a:t>RE</a:t>
            </a:r>
            <a:r>
              <a:rPr sz="2400" i="1" spc="-30" baseline="-26041" dirty="0">
                <a:solidFill>
                  <a:srgbClr val="0000FF"/>
                </a:solidFill>
                <a:latin typeface="Times New Roman"/>
                <a:cs typeface="Times New Roman"/>
              </a:rPr>
              <a:t>i</a:t>
            </a:r>
            <a:r>
              <a:rPr sz="2400" spc="-30" baseline="-26041" dirty="0">
                <a:solidFill>
                  <a:srgbClr val="0000FF"/>
                </a:solidFill>
                <a:latin typeface="Symbol"/>
                <a:cs typeface="Symbol"/>
              </a:rPr>
              <a:t></a:t>
            </a:r>
            <a:r>
              <a:rPr sz="2400" spc="-30" baseline="-26041" dirty="0">
                <a:solidFill>
                  <a:srgbClr val="0000FF"/>
                </a:solidFill>
                <a:latin typeface="Times New Roman"/>
                <a:cs typeface="Times New Roman"/>
              </a:rPr>
              <a:t>1</a:t>
            </a:r>
            <a:endParaRPr sz="2400" baseline="-26041">
              <a:latin typeface="Times New Roman"/>
              <a:cs typeface="Times New Roman"/>
            </a:endParaRPr>
          </a:p>
          <a:p>
            <a:pPr marL="2062480">
              <a:lnSpc>
                <a:spcPct val="100000"/>
              </a:lnSpc>
              <a:spcBef>
                <a:spcPts val="310"/>
              </a:spcBef>
              <a:tabLst>
                <a:tab pos="5499735" algn="l"/>
              </a:tabLst>
            </a:pPr>
            <a:r>
              <a:rPr sz="2800" i="1" dirty="0">
                <a:solidFill>
                  <a:srgbClr val="0000FF"/>
                </a:solidFill>
                <a:latin typeface="Times New Roman"/>
                <a:cs typeface="Times New Roman"/>
              </a:rPr>
              <a:t>RE</a:t>
            </a:r>
            <a:r>
              <a:rPr sz="2400" i="1" baseline="-24305" dirty="0">
                <a:solidFill>
                  <a:srgbClr val="0000FF"/>
                </a:solidFill>
                <a:latin typeface="Times New Roman"/>
                <a:cs typeface="Times New Roman"/>
              </a:rPr>
              <a:t>i</a:t>
            </a:r>
            <a:r>
              <a:rPr sz="2400" i="1" spc="142" baseline="-24305" dirty="0">
                <a:solidFill>
                  <a:srgbClr val="0000FF"/>
                </a:solidFill>
                <a:latin typeface="Times New Roman"/>
                <a:cs typeface="Times New Roman"/>
              </a:rPr>
              <a:t>  </a:t>
            </a:r>
            <a:r>
              <a:rPr sz="2800" dirty="0">
                <a:solidFill>
                  <a:srgbClr val="0000FF"/>
                </a:solidFill>
                <a:latin typeface="Symbol"/>
                <a:cs typeface="Symbol"/>
              </a:rPr>
              <a:t></a:t>
            </a:r>
            <a:r>
              <a:rPr sz="2800" spc="20" dirty="0">
                <a:solidFill>
                  <a:srgbClr val="0000FF"/>
                </a:solidFill>
                <a:latin typeface="Times New Roman"/>
                <a:cs typeface="Times New Roman"/>
              </a:rPr>
              <a:t> </a:t>
            </a:r>
            <a:r>
              <a:rPr sz="2800" i="1" dirty="0">
                <a:solidFill>
                  <a:srgbClr val="0000FF"/>
                </a:solidFill>
                <a:latin typeface="Times New Roman"/>
                <a:cs typeface="Times New Roman"/>
              </a:rPr>
              <a:t>LE</a:t>
            </a:r>
            <a:r>
              <a:rPr sz="2400" i="1" baseline="-24305" dirty="0">
                <a:solidFill>
                  <a:srgbClr val="0000FF"/>
                </a:solidFill>
                <a:latin typeface="Times New Roman"/>
                <a:cs typeface="Times New Roman"/>
              </a:rPr>
              <a:t>i</a:t>
            </a:r>
            <a:r>
              <a:rPr sz="2400" baseline="-24305" dirty="0">
                <a:solidFill>
                  <a:srgbClr val="0000FF"/>
                </a:solidFill>
                <a:latin typeface="Symbol"/>
                <a:cs typeface="Symbol"/>
              </a:rPr>
              <a:t></a:t>
            </a:r>
            <a:r>
              <a:rPr sz="2400" baseline="-24305" dirty="0">
                <a:solidFill>
                  <a:srgbClr val="0000FF"/>
                </a:solidFill>
                <a:latin typeface="Times New Roman"/>
                <a:cs typeface="Times New Roman"/>
              </a:rPr>
              <a:t>1</a:t>
            </a:r>
            <a:r>
              <a:rPr sz="2400" spc="262" baseline="-24305" dirty="0">
                <a:solidFill>
                  <a:srgbClr val="0000FF"/>
                </a:solidFill>
                <a:latin typeface="Times New Roman"/>
                <a:cs typeface="Times New Roman"/>
              </a:rPr>
              <a:t> </a:t>
            </a:r>
            <a:r>
              <a:rPr sz="2800" dirty="0">
                <a:solidFill>
                  <a:srgbClr val="0000FF"/>
                </a:solidFill>
                <a:latin typeface="Symbol"/>
                <a:cs typeface="Symbol"/>
              </a:rPr>
              <a:t></a:t>
            </a:r>
            <a:r>
              <a:rPr sz="2800" spc="-175" dirty="0">
                <a:solidFill>
                  <a:srgbClr val="0000FF"/>
                </a:solidFill>
                <a:latin typeface="Times New Roman"/>
                <a:cs typeface="Times New Roman"/>
              </a:rPr>
              <a:t> </a:t>
            </a:r>
            <a:r>
              <a:rPr sz="2800" i="1" dirty="0">
                <a:solidFill>
                  <a:srgbClr val="0000FF"/>
                </a:solidFill>
                <a:latin typeface="Times New Roman"/>
                <a:cs typeface="Times New Roman"/>
              </a:rPr>
              <a:t>F</a:t>
            </a:r>
            <a:r>
              <a:rPr sz="2800" i="1" spc="-150" dirty="0">
                <a:solidFill>
                  <a:srgbClr val="0000FF"/>
                </a:solidFill>
                <a:latin typeface="Times New Roman"/>
                <a:cs typeface="Times New Roman"/>
              </a:rPr>
              <a:t> </a:t>
            </a:r>
            <a:r>
              <a:rPr sz="5475" spc="-15" baseline="-3044" dirty="0">
                <a:solidFill>
                  <a:srgbClr val="0000FF"/>
                </a:solidFill>
                <a:latin typeface="Symbol"/>
                <a:cs typeface="Symbol"/>
              </a:rPr>
              <a:t></a:t>
            </a:r>
            <a:r>
              <a:rPr sz="2800" i="1" spc="-10" dirty="0">
                <a:solidFill>
                  <a:srgbClr val="0000FF"/>
                </a:solidFill>
                <a:latin typeface="Times New Roman"/>
                <a:cs typeface="Times New Roman"/>
              </a:rPr>
              <a:t>RE</a:t>
            </a:r>
            <a:r>
              <a:rPr sz="2400" i="1" spc="-15" baseline="-24305" dirty="0">
                <a:solidFill>
                  <a:srgbClr val="0000FF"/>
                </a:solidFill>
                <a:latin typeface="Times New Roman"/>
                <a:cs typeface="Times New Roman"/>
              </a:rPr>
              <a:t>i</a:t>
            </a:r>
            <a:r>
              <a:rPr sz="2400" spc="-15" baseline="-24305" dirty="0">
                <a:solidFill>
                  <a:srgbClr val="0000FF"/>
                </a:solidFill>
                <a:latin typeface="Symbol"/>
                <a:cs typeface="Symbol"/>
              </a:rPr>
              <a:t></a:t>
            </a:r>
            <a:r>
              <a:rPr sz="2400" spc="-15" baseline="-24305" dirty="0">
                <a:solidFill>
                  <a:srgbClr val="0000FF"/>
                </a:solidFill>
                <a:latin typeface="Times New Roman"/>
                <a:cs typeface="Times New Roman"/>
              </a:rPr>
              <a:t>1</a:t>
            </a:r>
            <a:r>
              <a:rPr sz="2800" spc="-10" dirty="0">
                <a:solidFill>
                  <a:srgbClr val="0000FF"/>
                </a:solidFill>
                <a:latin typeface="Times New Roman"/>
                <a:cs typeface="Times New Roman"/>
              </a:rPr>
              <a:t>,</a:t>
            </a:r>
            <a:r>
              <a:rPr sz="2800" dirty="0">
                <a:solidFill>
                  <a:srgbClr val="0000FF"/>
                </a:solidFill>
                <a:latin typeface="Times New Roman"/>
                <a:cs typeface="Times New Roman"/>
              </a:rPr>
              <a:t>	</a:t>
            </a:r>
            <a:r>
              <a:rPr sz="2800" i="1" spc="50" dirty="0">
                <a:solidFill>
                  <a:srgbClr val="0000FF"/>
                </a:solidFill>
                <a:latin typeface="Times New Roman"/>
                <a:cs typeface="Times New Roman"/>
              </a:rPr>
              <a:t>K</a:t>
            </a:r>
            <a:r>
              <a:rPr sz="2400" i="1" spc="75" baseline="-24305" dirty="0">
                <a:solidFill>
                  <a:srgbClr val="0000FF"/>
                </a:solidFill>
                <a:latin typeface="Times New Roman"/>
                <a:cs typeface="Times New Roman"/>
              </a:rPr>
              <a:t>i</a:t>
            </a:r>
            <a:r>
              <a:rPr sz="2400" i="1" spc="172" baseline="-24305" dirty="0">
                <a:solidFill>
                  <a:srgbClr val="0000FF"/>
                </a:solidFill>
                <a:latin typeface="Times New Roman"/>
                <a:cs typeface="Times New Roman"/>
              </a:rPr>
              <a:t> </a:t>
            </a:r>
            <a:r>
              <a:rPr sz="5475" spc="-494" baseline="-3044" dirty="0">
                <a:solidFill>
                  <a:srgbClr val="0000FF"/>
                </a:solidFill>
                <a:latin typeface="Symbol"/>
                <a:cs typeface="Symbol"/>
              </a:rPr>
              <a:t></a:t>
            </a:r>
            <a:endParaRPr sz="5475" baseline="-3044">
              <a:latin typeface="Symbol"/>
              <a:cs typeface="Symbol"/>
            </a:endParaRPr>
          </a:p>
          <a:p>
            <a:pPr marL="50800">
              <a:lnSpc>
                <a:spcPct val="100000"/>
              </a:lnSpc>
              <a:spcBef>
                <a:spcPts val="3110"/>
              </a:spcBef>
            </a:pPr>
            <a:r>
              <a:rPr sz="2400" b="1" spc="-25" dirty="0">
                <a:latin typeface="微软雅黑 Heavy"/>
                <a:cs typeface="微软雅黑 Heavy"/>
              </a:rPr>
              <a:t>因此</a:t>
            </a:r>
            <a:endParaRPr sz="2400">
              <a:latin typeface="微软雅黑 Heavy"/>
              <a:cs typeface="微软雅黑 Heavy"/>
            </a:endParaRPr>
          </a:p>
          <a:p>
            <a:pPr marL="960755">
              <a:lnSpc>
                <a:spcPct val="100000"/>
              </a:lnSpc>
              <a:spcBef>
                <a:spcPts val="1465"/>
              </a:spcBef>
            </a:pPr>
            <a:r>
              <a:rPr sz="3400" i="1" spc="-270" dirty="0">
                <a:solidFill>
                  <a:srgbClr val="0000FF"/>
                </a:solidFill>
                <a:latin typeface="Times New Roman"/>
                <a:cs typeface="Times New Roman"/>
              </a:rPr>
              <a:t>RE</a:t>
            </a:r>
            <a:r>
              <a:rPr sz="2925" i="1" spc="-405" baseline="-25641" dirty="0">
                <a:solidFill>
                  <a:srgbClr val="0000FF"/>
                </a:solidFill>
                <a:latin typeface="Times New Roman"/>
                <a:cs typeface="Times New Roman"/>
              </a:rPr>
              <a:t>i</a:t>
            </a:r>
            <a:r>
              <a:rPr sz="2925" spc="-405" baseline="-25641" dirty="0">
                <a:solidFill>
                  <a:srgbClr val="0000FF"/>
                </a:solidFill>
                <a:latin typeface="Symbol"/>
                <a:cs typeface="Symbol"/>
              </a:rPr>
              <a:t></a:t>
            </a:r>
            <a:r>
              <a:rPr sz="2925" spc="-405" baseline="-25641" dirty="0">
                <a:solidFill>
                  <a:srgbClr val="0000FF"/>
                </a:solidFill>
                <a:latin typeface="Times New Roman"/>
                <a:cs typeface="Times New Roman"/>
              </a:rPr>
              <a:t>1</a:t>
            </a:r>
            <a:r>
              <a:rPr sz="2925" spc="412" baseline="-25641" dirty="0">
                <a:solidFill>
                  <a:srgbClr val="0000FF"/>
                </a:solidFill>
                <a:latin typeface="Times New Roman"/>
                <a:cs typeface="Times New Roman"/>
              </a:rPr>
              <a:t> </a:t>
            </a:r>
            <a:r>
              <a:rPr sz="3400" spc="-340" dirty="0">
                <a:solidFill>
                  <a:srgbClr val="0000FF"/>
                </a:solidFill>
                <a:latin typeface="Symbol"/>
                <a:cs typeface="Symbol"/>
              </a:rPr>
              <a:t></a:t>
            </a:r>
            <a:r>
              <a:rPr sz="3400" spc="-165" dirty="0">
                <a:solidFill>
                  <a:srgbClr val="0000FF"/>
                </a:solidFill>
                <a:latin typeface="Times New Roman"/>
                <a:cs typeface="Times New Roman"/>
              </a:rPr>
              <a:t> </a:t>
            </a:r>
            <a:r>
              <a:rPr sz="3400" i="1" spc="-340" dirty="0">
                <a:solidFill>
                  <a:srgbClr val="0000FF"/>
                </a:solidFill>
                <a:latin typeface="Times New Roman"/>
                <a:cs typeface="Times New Roman"/>
              </a:rPr>
              <a:t>LE</a:t>
            </a:r>
            <a:r>
              <a:rPr sz="2925" i="1" spc="-509" baseline="-25641" dirty="0">
                <a:solidFill>
                  <a:srgbClr val="0000FF"/>
                </a:solidFill>
                <a:latin typeface="Times New Roman"/>
                <a:cs typeface="Times New Roman"/>
              </a:rPr>
              <a:t>i</a:t>
            </a:r>
            <a:endParaRPr sz="2925" baseline="-25641">
              <a:latin typeface="Times New Roman"/>
              <a:cs typeface="Times New Roman"/>
            </a:endParaRPr>
          </a:p>
          <a:p>
            <a:pPr marL="960755">
              <a:lnSpc>
                <a:spcPct val="100000"/>
              </a:lnSpc>
              <a:spcBef>
                <a:spcPts val="345"/>
              </a:spcBef>
            </a:pPr>
            <a:r>
              <a:rPr sz="3400" i="1" spc="-260" dirty="0">
                <a:solidFill>
                  <a:srgbClr val="0000FF"/>
                </a:solidFill>
                <a:latin typeface="Times New Roman"/>
                <a:cs typeface="Times New Roman"/>
              </a:rPr>
              <a:t>LE</a:t>
            </a:r>
            <a:r>
              <a:rPr sz="2925" i="1" spc="-390" baseline="-25641" dirty="0">
                <a:solidFill>
                  <a:srgbClr val="0000FF"/>
                </a:solidFill>
                <a:latin typeface="Times New Roman"/>
                <a:cs typeface="Times New Roman"/>
              </a:rPr>
              <a:t>i</a:t>
            </a:r>
            <a:r>
              <a:rPr sz="2925" spc="-390" baseline="-25641" dirty="0">
                <a:solidFill>
                  <a:srgbClr val="0000FF"/>
                </a:solidFill>
                <a:latin typeface="Symbol"/>
                <a:cs typeface="Symbol"/>
              </a:rPr>
              <a:t></a:t>
            </a:r>
            <a:r>
              <a:rPr sz="2925" spc="-390" baseline="-25641" dirty="0">
                <a:solidFill>
                  <a:srgbClr val="0000FF"/>
                </a:solidFill>
                <a:latin typeface="Times New Roman"/>
                <a:cs typeface="Times New Roman"/>
              </a:rPr>
              <a:t>1</a:t>
            </a:r>
            <a:r>
              <a:rPr sz="2925" spc="202" baseline="-25641" dirty="0">
                <a:solidFill>
                  <a:srgbClr val="0000FF"/>
                </a:solidFill>
                <a:latin typeface="Times New Roman"/>
                <a:cs typeface="Times New Roman"/>
              </a:rPr>
              <a:t> </a:t>
            </a:r>
            <a:r>
              <a:rPr sz="3400" spc="-340" dirty="0">
                <a:solidFill>
                  <a:srgbClr val="0000FF"/>
                </a:solidFill>
                <a:latin typeface="Symbol"/>
                <a:cs typeface="Symbol"/>
              </a:rPr>
              <a:t></a:t>
            </a:r>
            <a:r>
              <a:rPr sz="3400" spc="-170" dirty="0">
                <a:solidFill>
                  <a:srgbClr val="0000FF"/>
                </a:solidFill>
                <a:latin typeface="Times New Roman"/>
                <a:cs typeface="Times New Roman"/>
              </a:rPr>
              <a:t> </a:t>
            </a:r>
            <a:r>
              <a:rPr sz="3400" i="1" spc="-335" dirty="0">
                <a:solidFill>
                  <a:srgbClr val="0000FF"/>
                </a:solidFill>
                <a:latin typeface="Times New Roman"/>
                <a:cs typeface="Times New Roman"/>
              </a:rPr>
              <a:t>RE</a:t>
            </a:r>
            <a:r>
              <a:rPr sz="2925" i="1" spc="-502" baseline="-25641" dirty="0">
                <a:solidFill>
                  <a:srgbClr val="0000FF"/>
                </a:solidFill>
                <a:latin typeface="Times New Roman"/>
                <a:cs typeface="Times New Roman"/>
              </a:rPr>
              <a:t>i</a:t>
            </a:r>
            <a:r>
              <a:rPr sz="2925" i="1" spc="322" baseline="-25641" dirty="0">
                <a:solidFill>
                  <a:srgbClr val="0000FF"/>
                </a:solidFill>
                <a:latin typeface="Times New Roman"/>
                <a:cs typeface="Times New Roman"/>
              </a:rPr>
              <a:t> </a:t>
            </a:r>
            <a:r>
              <a:rPr sz="3400" spc="-475" dirty="0">
                <a:solidFill>
                  <a:srgbClr val="0000FF"/>
                </a:solidFill>
                <a:latin typeface="Symbol"/>
                <a:cs typeface="Symbol"/>
              </a:rPr>
              <a:t></a:t>
            </a:r>
            <a:r>
              <a:rPr sz="3400" spc="-355" dirty="0">
                <a:solidFill>
                  <a:srgbClr val="0000FF"/>
                </a:solidFill>
                <a:latin typeface="Times New Roman"/>
                <a:cs typeface="Times New Roman"/>
              </a:rPr>
              <a:t> </a:t>
            </a:r>
            <a:r>
              <a:rPr sz="3400" i="1" spc="-375" dirty="0">
                <a:solidFill>
                  <a:srgbClr val="0000FF"/>
                </a:solidFill>
                <a:latin typeface="Times New Roman"/>
                <a:cs typeface="Times New Roman"/>
              </a:rPr>
              <a:t>F</a:t>
            </a:r>
            <a:r>
              <a:rPr sz="3400" i="1" spc="-345" dirty="0">
                <a:solidFill>
                  <a:srgbClr val="0000FF"/>
                </a:solidFill>
                <a:latin typeface="Times New Roman"/>
                <a:cs typeface="Times New Roman"/>
              </a:rPr>
              <a:t> </a:t>
            </a:r>
            <a:r>
              <a:rPr sz="6750" spc="-277" baseline="-3086" dirty="0">
                <a:solidFill>
                  <a:srgbClr val="0000FF"/>
                </a:solidFill>
                <a:latin typeface="Symbol"/>
                <a:cs typeface="Symbol"/>
              </a:rPr>
              <a:t></a:t>
            </a:r>
            <a:r>
              <a:rPr sz="3400" i="1" spc="-185" dirty="0">
                <a:solidFill>
                  <a:srgbClr val="0000FF"/>
                </a:solidFill>
                <a:latin typeface="Times New Roman"/>
                <a:cs typeface="Times New Roman"/>
              </a:rPr>
              <a:t>RE</a:t>
            </a:r>
            <a:r>
              <a:rPr sz="2925" i="1" spc="-277" baseline="-25641" dirty="0">
                <a:solidFill>
                  <a:srgbClr val="0000FF"/>
                </a:solidFill>
                <a:latin typeface="Times New Roman"/>
                <a:cs typeface="Times New Roman"/>
              </a:rPr>
              <a:t>i</a:t>
            </a:r>
            <a:r>
              <a:rPr sz="2925" spc="-277" baseline="-25641" dirty="0">
                <a:solidFill>
                  <a:srgbClr val="0000FF"/>
                </a:solidFill>
                <a:latin typeface="Symbol"/>
                <a:cs typeface="Symbol"/>
              </a:rPr>
              <a:t></a:t>
            </a:r>
            <a:r>
              <a:rPr sz="2925" spc="-277" baseline="-25641" dirty="0">
                <a:solidFill>
                  <a:srgbClr val="0000FF"/>
                </a:solidFill>
                <a:latin typeface="Times New Roman"/>
                <a:cs typeface="Times New Roman"/>
              </a:rPr>
              <a:t>1</a:t>
            </a:r>
            <a:r>
              <a:rPr sz="3400" spc="-185" dirty="0">
                <a:solidFill>
                  <a:srgbClr val="0000FF"/>
                </a:solidFill>
                <a:latin typeface="Times New Roman"/>
                <a:cs typeface="Times New Roman"/>
              </a:rPr>
              <a:t>,</a:t>
            </a:r>
            <a:r>
              <a:rPr sz="3400" spc="220" dirty="0">
                <a:solidFill>
                  <a:srgbClr val="0000FF"/>
                </a:solidFill>
                <a:latin typeface="Times New Roman"/>
                <a:cs typeface="Times New Roman"/>
              </a:rPr>
              <a:t> </a:t>
            </a:r>
            <a:r>
              <a:rPr sz="3400" i="1" spc="-240" dirty="0">
                <a:solidFill>
                  <a:srgbClr val="0000FF"/>
                </a:solidFill>
                <a:latin typeface="Times New Roman"/>
                <a:cs typeface="Times New Roman"/>
              </a:rPr>
              <a:t>K</a:t>
            </a:r>
            <a:r>
              <a:rPr sz="2925" i="1" spc="-359" baseline="-25641" dirty="0">
                <a:solidFill>
                  <a:srgbClr val="0000FF"/>
                </a:solidFill>
                <a:latin typeface="Times New Roman"/>
                <a:cs typeface="Times New Roman"/>
              </a:rPr>
              <a:t>i</a:t>
            </a:r>
            <a:r>
              <a:rPr sz="2925" i="1" spc="7" baseline="-25641" dirty="0">
                <a:solidFill>
                  <a:srgbClr val="0000FF"/>
                </a:solidFill>
                <a:latin typeface="Times New Roman"/>
                <a:cs typeface="Times New Roman"/>
              </a:rPr>
              <a:t> </a:t>
            </a:r>
            <a:r>
              <a:rPr sz="6750" spc="-877" baseline="-3086" dirty="0">
                <a:solidFill>
                  <a:srgbClr val="0000FF"/>
                </a:solidFill>
                <a:latin typeface="Symbol"/>
                <a:cs typeface="Symbol"/>
              </a:rPr>
              <a:t></a:t>
            </a:r>
            <a:r>
              <a:rPr sz="6750" spc="-832" baseline="-3086" dirty="0">
                <a:solidFill>
                  <a:srgbClr val="0000FF"/>
                </a:solidFill>
                <a:latin typeface="Times New Roman"/>
                <a:cs typeface="Times New Roman"/>
              </a:rPr>
              <a:t> </a:t>
            </a:r>
            <a:r>
              <a:rPr sz="3400" spc="-340" dirty="0">
                <a:solidFill>
                  <a:srgbClr val="0000FF"/>
                </a:solidFill>
                <a:latin typeface="Symbol"/>
                <a:cs typeface="Symbol"/>
              </a:rPr>
              <a:t></a:t>
            </a:r>
            <a:r>
              <a:rPr sz="3400" spc="-165" dirty="0">
                <a:solidFill>
                  <a:srgbClr val="0000FF"/>
                </a:solidFill>
                <a:latin typeface="Times New Roman"/>
                <a:cs typeface="Times New Roman"/>
              </a:rPr>
              <a:t> </a:t>
            </a:r>
            <a:r>
              <a:rPr sz="3400" i="1" spc="-335" dirty="0">
                <a:solidFill>
                  <a:srgbClr val="0000FF"/>
                </a:solidFill>
                <a:latin typeface="Times New Roman"/>
                <a:cs typeface="Times New Roman"/>
              </a:rPr>
              <a:t>RE</a:t>
            </a:r>
            <a:r>
              <a:rPr sz="2925" i="1" spc="-502" baseline="-25641" dirty="0">
                <a:solidFill>
                  <a:srgbClr val="0000FF"/>
                </a:solidFill>
                <a:latin typeface="Times New Roman"/>
                <a:cs typeface="Times New Roman"/>
              </a:rPr>
              <a:t>i</a:t>
            </a:r>
            <a:r>
              <a:rPr sz="2925" i="1" spc="315" baseline="-25641" dirty="0">
                <a:solidFill>
                  <a:srgbClr val="0000FF"/>
                </a:solidFill>
                <a:latin typeface="Times New Roman"/>
                <a:cs typeface="Times New Roman"/>
              </a:rPr>
              <a:t> </a:t>
            </a:r>
            <a:r>
              <a:rPr sz="3400" spc="-475" dirty="0">
                <a:solidFill>
                  <a:srgbClr val="0000FF"/>
                </a:solidFill>
                <a:latin typeface="Symbol"/>
                <a:cs typeface="Symbol"/>
              </a:rPr>
              <a:t></a:t>
            </a:r>
            <a:r>
              <a:rPr sz="3400" spc="-355" dirty="0">
                <a:solidFill>
                  <a:srgbClr val="0000FF"/>
                </a:solidFill>
                <a:latin typeface="Times New Roman"/>
                <a:cs typeface="Times New Roman"/>
              </a:rPr>
              <a:t> </a:t>
            </a:r>
            <a:r>
              <a:rPr sz="3400" i="1" spc="-375" dirty="0">
                <a:solidFill>
                  <a:srgbClr val="0000FF"/>
                </a:solidFill>
                <a:latin typeface="Times New Roman"/>
                <a:cs typeface="Times New Roman"/>
              </a:rPr>
              <a:t>F</a:t>
            </a:r>
            <a:r>
              <a:rPr sz="3400" i="1" spc="-340" dirty="0">
                <a:solidFill>
                  <a:srgbClr val="0000FF"/>
                </a:solidFill>
                <a:latin typeface="Times New Roman"/>
                <a:cs typeface="Times New Roman"/>
              </a:rPr>
              <a:t> </a:t>
            </a:r>
            <a:r>
              <a:rPr sz="6750" spc="-465" baseline="-3086" dirty="0">
                <a:solidFill>
                  <a:srgbClr val="0000FF"/>
                </a:solidFill>
                <a:latin typeface="Symbol"/>
                <a:cs typeface="Symbol"/>
              </a:rPr>
              <a:t></a:t>
            </a:r>
            <a:r>
              <a:rPr sz="3400" i="1" spc="-310" dirty="0">
                <a:solidFill>
                  <a:srgbClr val="0000FF"/>
                </a:solidFill>
                <a:latin typeface="Times New Roman"/>
                <a:cs typeface="Times New Roman"/>
              </a:rPr>
              <a:t>LE</a:t>
            </a:r>
            <a:r>
              <a:rPr sz="2925" i="1" spc="-465" baseline="-25641" dirty="0">
                <a:solidFill>
                  <a:srgbClr val="0000FF"/>
                </a:solidFill>
                <a:latin typeface="Times New Roman"/>
                <a:cs typeface="Times New Roman"/>
              </a:rPr>
              <a:t>i</a:t>
            </a:r>
            <a:r>
              <a:rPr sz="2925" i="1" spc="-270" baseline="-25641" dirty="0">
                <a:solidFill>
                  <a:srgbClr val="0000FF"/>
                </a:solidFill>
                <a:latin typeface="Times New Roman"/>
                <a:cs typeface="Times New Roman"/>
              </a:rPr>
              <a:t> </a:t>
            </a:r>
            <a:r>
              <a:rPr sz="3400" dirty="0">
                <a:solidFill>
                  <a:srgbClr val="0000FF"/>
                </a:solidFill>
                <a:latin typeface="Times New Roman"/>
                <a:cs typeface="Times New Roman"/>
              </a:rPr>
              <a:t>,</a:t>
            </a:r>
            <a:r>
              <a:rPr sz="3400" spc="355" dirty="0">
                <a:solidFill>
                  <a:srgbClr val="0000FF"/>
                </a:solidFill>
                <a:latin typeface="Times New Roman"/>
                <a:cs typeface="Times New Roman"/>
              </a:rPr>
              <a:t> </a:t>
            </a:r>
            <a:r>
              <a:rPr sz="3400" i="1" spc="-240" dirty="0">
                <a:solidFill>
                  <a:srgbClr val="0000FF"/>
                </a:solidFill>
                <a:latin typeface="Times New Roman"/>
                <a:cs typeface="Times New Roman"/>
              </a:rPr>
              <a:t>K</a:t>
            </a:r>
            <a:r>
              <a:rPr sz="2925" i="1" spc="-359" baseline="-25641" dirty="0">
                <a:solidFill>
                  <a:srgbClr val="0000FF"/>
                </a:solidFill>
                <a:latin typeface="Times New Roman"/>
                <a:cs typeface="Times New Roman"/>
              </a:rPr>
              <a:t>i</a:t>
            </a:r>
            <a:r>
              <a:rPr sz="2925" i="1" spc="15" baseline="-25641" dirty="0">
                <a:solidFill>
                  <a:srgbClr val="0000FF"/>
                </a:solidFill>
                <a:latin typeface="Times New Roman"/>
                <a:cs typeface="Times New Roman"/>
              </a:rPr>
              <a:t> </a:t>
            </a:r>
            <a:r>
              <a:rPr sz="6750" spc="-952" baseline="-3086" dirty="0">
                <a:solidFill>
                  <a:srgbClr val="0000FF"/>
                </a:solidFill>
                <a:latin typeface="Symbol"/>
                <a:cs typeface="Symbol"/>
              </a:rPr>
              <a:t></a:t>
            </a:r>
            <a:endParaRPr sz="6750" baseline="-3086">
              <a:latin typeface="Symbol"/>
              <a:cs typeface="Symbo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195E4AE-4759-4335-87D0-614FA717018A}"/>
              </a:ext>
            </a:extLst>
          </p:cNvPr>
          <p:cNvSpPr>
            <a:spLocks noGrp="1"/>
          </p:cNvSpPr>
          <p:nvPr>
            <p:ph type="dt" sz="half" idx="6"/>
          </p:nvPr>
        </p:nvSpPr>
        <p:spPr/>
        <p:txBody>
          <a:bodyPr/>
          <a:lstStyle/>
          <a:p>
            <a:fld id="{523CDEE8-802A-4757-87C6-754FFE30EE52}" type="datetime1">
              <a:rPr lang="en-US" altLang="zh-CN" smtClean="0"/>
              <a:t>4/1/2024</a:t>
            </a:fld>
            <a:endParaRPr lang="en-US"/>
          </a:p>
        </p:txBody>
      </p:sp>
      <p:sp>
        <p:nvSpPr>
          <p:cNvPr id="3" name="灯片编号占位符 2">
            <a:extLst>
              <a:ext uri="{FF2B5EF4-FFF2-40B4-BE49-F238E27FC236}">
                <a16:creationId xmlns:a16="http://schemas.microsoft.com/office/drawing/2014/main" id="{512EF153-27B0-4043-9044-BE83A629AB4E}"/>
              </a:ext>
            </a:extLst>
          </p:cNvPr>
          <p:cNvSpPr>
            <a:spLocks noGrp="1"/>
          </p:cNvSpPr>
          <p:nvPr>
            <p:ph type="sldNum" sz="quarter" idx="7"/>
          </p:nvPr>
        </p:nvSpPr>
        <p:spPr/>
        <p:txBody>
          <a:bodyPr/>
          <a:lstStyle/>
          <a:p>
            <a:fld id="{B6F15528-21DE-4FAA-801E-634DDDAF4B2B}" type="slidenum">
              <a:rPr lang="en-US" altLang="zh-CN" smtClean="0"/>
              <a:t>49</a:t>
            </a:fld>
            <a:endParaRPr lang="en-US" altLang="zh-CN"/>
          </a:p>
        </p:txBody>
      </p:sp>
      <p:sp>
        <p:nvSpPr>
          <p:cNvPr id="5" name="文本框 4">
            <a:extLst>
              <a:ext uri="{FF2B5EF4-FFF2-40B4-BE49-F238E27FC236}">
                <a16:creationId xmlns:a16="http://schemas.microsoft.com/office/drawing/2014/main" id="{14746DAB-C4F7-4A68-8A6E-3C8F14ABDC17}"/>
              </a:ext>
            </a:extLst>
          </p:cNvPr>
          <p:cNvSpPr txBox="1"/>
          <p:nvPr/>
        </p:nvSpPr>
        <p:spPr>
          <a:xfrm>
            <a:off x="422812" y="1397675"/>
            <a:ext cx="11235788" cy="45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1" hangingPunct="1">
              <a:spcBef>
                <a:spcPct val="20000"/>
              </a:spcBef>
              <a:buClr>
                <a:schemeClr val="tx1"/>
              </a:buClr>
              <a:buFont typeface="Wingdings" panose="05000000000000000000" pitchFamily="2" charset="2"/>
              <a:buChar char="v"/>
              <a:defRPr sz="2800" b="1">
                <a:latin typeface="+mn-lt"/>
              </a:defRPr>
            </a:lvl1pPr>
            <a:lvl2pPr marL="742950" lvl="1" indent="-285750" eaLnBrk="1" hangingPunct="1">
              <a:spcBef>
                <a:spcPct val="20000"/>
              </a:spcBef>
              <a:buClr>
                <a:schemeClr val="tx2"/>
              </a:buClr>
              <a:buFont typeface="Wingdings" panose="05000000000000000000" pitchFamily="2" charset="2"/>
              <a:buChar char="§"/>
              <a:defRPr sz="2800">
                <a:latin typeface="+mn-lt"/>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altLang="zh-CN" dirty="0"/>
              <a:t> DES</a:t>
            </a:r>
            <a:r>
              <a:rPr lang="zh-CN" altLang="en-US" dirty="0"/>
              <a:t>（</a:t>
            </a:r>
            <a:r>
              <a:rPr lang="en-US" altLang="zh-CN" dirty="0"/>
              <a:t>Data Encryption Standard</a:t>
            </a:r>
            <a:r>
              <a:rPr lang="zh-CN" altLang="en-US" dirty="0"/>
              <a:t>）是迄今为止世界上最为广泛使用和流行的一种分组密码算法，它的分组长度为</a:t>
            </a:r>
            <a:r>
              <a:rPr lang="en-US" altLang="zh-CN" dirty="0"/>
              <a:t>64</a:t>
            </a:r>
            <a:r>
              <a:rPr lang="zh-CN" altLang="en-US" dirty="0"/>
              <a:t>比特，密钥长度为</a:t>
            </a:r>
            <a:r>
              <a:rPr lang="en-US" altLang="zh-CN" dirty="0"/>
              <a:t>56</a:t>
            </a:r>
            <a:r>
              <a:rPr lang="zh-CN" altLang="en-US" dirty="0"/>
              <a:t>比特，它是由美国</a:t>
            </a:r>
            <a:r>
              <a:rPr lang="en-US" altLang="zh-CN" dirty="0"/>
              <a:t>IBM</a:t>
            </a:r>
            <a:r>
              <a:rPr lang="zh-CN" altLang="en-US" dirty="0"/>
              <a:t>公司研制的，是早期的称作</a:t>
            </a:r>
            <a:r>
              <a:rPr lang="en-US" altLang="zh-CN" dirty="0"/>
              <a:t>Lucifer</a:t>
            </a:r>
            <a:r>
              <a:rPr lang="zh-CN" altLang="en-US" dirty="0"/>
              <a:t>密码的一种发展和修改。</a:t>
            </a:r>
            <a:endParaRPr lang="en-US" altLang="zh-CN" dirty="0"/>
          </a:p>
          <a:p>
            <a:pPr marL="84138" indent="-76200"/>
            <a:r>
              <a:rPr lang="zh-CN" altLang="en-US" dirty="0"/>
              <a:t> 每隔五年由美国国家保密局（</a:t>
            </a:r>
            <a:r>
              <a:rPr lang="en-US" altLang="zh-CN" dirty="0"/>
              <a:t>NSA—National Security Agency</a:t>
            </a:r>
            <a:r>
              <a:rPr lang="zh-CN" altLang="en-US" dirty="0"/>
              <a:t>）作出评估，并重新批准它是否继续作为联邦加密标准。最后一次评估是在</a:t>
            </a:r>
            <a:r>
              <a:rPr lang="en-US" altLang="zh-CN" dirty="0"/>
              <a:t>1994</a:t>
            </a:r>
            <a:r>
              <a:rPr lang="zh-CN" altLang="en-US" dirty="0"/>
              <a:t>年</a:t>
            </a:r>
            <a:r>
              <a:rPr lang="en-US" altLang="zh-CN" dirty="0"/>
              <a:t>1</a:t>
            </a:r>
            <a:r>
              <a:rPr lang="zh-CN" altLang="en-US" dirty="0"/>
              <a:t>月，美国已决定</a:t>
            </a:r>
            <a:r>
              <a:rPr lang="en-US" altLang="zh-CN" dirty="0"/>
              <a:t>1998</a:t>
            </a:r>
            <a:r>
              <a:rPr lang="zh-CN" altLang="en-US" dirty="0"/>
              <a:t>年</a:t>
            </a:r>
            <a:r>
              <a:rPr lang="en-US" altLang="zh-CN" dirty="0"/>
              <a:t>12</a:t>
            </a:r>
            <a:r>
              <a:rPr lang="zh-CN" altLang="en-US" dirty="0"/>
              <a:t>月以后将不再使用</a:t>
            </a:r>
            <a:r>
              <a:rPr lang="en-US" altLang="zh-CN" dirty="0"/>
              <a:t>DES</a:t>
            </a:r>
            <a:r>
              <a:rPr lang="zh-CN" altLang="en-US" dirty="0"/>
              <a:t>。</a:t>
            </a:r>
            <a:endParaRPr lang="en-US" altLang="zh-CN" dirty="0"/>
          </a:p>
          <a:p>
            <a:r>
              <a:rPr lang="zh-CN" altLang="en-US" dirty="0"/>
              <a:t> 美国国家标准和技术协会已征集并进行了几轮评估筛选产生了称之为</a:t>
            </a:r>
            <a:r>
              <a:rPr lang="en-US" altLang="zh-CN" dirty="0"/>
              <a:t>AES(Advanced Encryption Standard) </a:t>
            </a:r>
            <a:r>
              <a:rPr lang="zh-CN" altLang="en-US" dirty="0"/>
              <a:t>的新加密标准。</a:t>
            </a:r>
          </a:p>
        </p:txBody>
      </p:sp>
      <p:sp>
        <p:nvSpPr>
          <p:cNvPr id="6" name="object 5">
            <a:extLst>
              <a:ext uri="{FF2B5EF4-FFF2-40B4-BE49-F238E27FC236}">
                <a16:creationId xmlns:a16="http://schemas.microsoft.com/office/drawing/2014/main" id="{FCFADE16-B650-449B-B53B-E806F4DDDA73}"/>
              </a:ext>
            </a:extLst>
          </p:cNvPr>
          <p:cNvSpPr txBox="1">
            <a:spLocks/>
          </p:cNvSpPr>
          <p:nvPr/>
        </p:nvSpPr>
        <p:spPr>
          <a:xfrm>
            <a:off x="2701798" y="407539"/>
            <a:ext cx="4089400" cy="565539"/>
          </a:xfrm>
          <a:prstGeom prst="rect">
            <a:avLst/>
          </a:prstGeom>
        </p:spPr>
        <p:txBody>
          <a:bodyPr vert="horz" wrap="square" lIns="0" tIns="11430" rIns="0" bIns="0" rtlCol="0">
            <a:spAutoFit/>
          </a:bodyPr>
          <a:lst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itchFamily="49" charset="-122"/>
                <a:ea typeface="黑体" pitchFamily="49" charset="-122"/>
              </a:defRPr>
            </a:lvl2pPr>
            <a:lvl3pPr algn="l" rtl="0" eaLnBrk="0" fontAlgn="base" hangingPunct="0">
              <a:spcBef>
                <a:spcPct val="0"/>
              </a:spcBef>
              <a:spcAft>
                <a:spcPct val="0"/>
              </a:spcAft>
              <a:defRPr sz="3600" b="1">
                <a:solidFill>
                  <a:srgbClr val="000000"/>
                </a:solidFill>
                <a:latin typeface="黑体" pitchFamily="49" charset="-122"/>
                <a:ea typeface="黑体" pitchFamily="49" charset="-122"/>
              </a:defRPr>
            </a:lvl3pPr>
            <a:lvl4pPr algn="l" rtl="0" eaLnBrk="0" fontAlgn="base" hangingPunct="0">
              <a:spcBef>
                <a:spcPct val="0"/>
              </a:spcBef>
              <a:spcAft>
                <a:spcPct val="0"/>
              </a:spcAft>
              <a:defRPr sz="3600" b="1">
                <a:solidFill>
                  <a:srgbClr val="000000"/>
                </a:solidFill>
                <a:latin typeface="黑体" pitchFamily="49" charset="-122"/>
                <a:ea typeface="黑体" pitchFamily="49" charset="-122"/>
              </a:defRPr>
            </a:lvl4pPr>
            <a:lvl5pPr algn="l" rtl="0" eaLnBrk="0" fontAlgn="base" hangingPunct="0">
              <a:spcBef>
                <a:spcPct val="0"/>
              </a:spcBef>
              <a:spcAft>
                <a:spcPct val="0"/>
              </a:spcAft>
              <a:defRPr sz="3600" b="1">
                <a:solidFill>
                  <a:srgbClr val="000000"/>
                </a:solidFill>
                <a:latin typeface="黑体" pitchFamily="49" charset="-122"/>
                <a:ea typeface="黑体" pitchFamily="49" charset="-122"/>
              </a:defRPr>
            </a:lvl5pPr>
            <a:lvl6pPr marL="457200" algn="l" rtl="0" eaLnBrk="1" fontAlgn="base" hangingPunct="1">
              <a:spcBef>
                <a:spcPct val="0"/>
              </a:spcBef>
              <a:spcAft>
                <a:spcPct val="0"/>
              </a:spcAft>
              <a:defRPr sz="3600" b="1">
                <a:solidFill>
                  <a:srgbClr val="000000"/>
                </a:solidFill>
                <a:latin typeface="黑体" pitchFamily="49" charset="-122"/>
                <a:ea typeface="黑体" pitchFamily="49" charset="-122"/>
              </a:defRPr>
            </a:lvl6pPr>
            <a:lvl7pPr marL="914400" algn="l" rtl="0" eaLnBrk="1" fontAlgn="base" hangingPunct="1">
              <a:spcBef>
                <a:spcPct val="0"/>
              </a:spcBef>
              <a:spcAft>
                <a:spcPct val="0"/>
              </a:spcAft>
              <a:defRPr sz="3600" b="1">
                <a:solidFill>
                  <a:srgbClr val="000000"/>
                </a:solidFill>
                <a:latin typeface="黑体" pitchFamily="49" charset="-122"/>
                <a:ea typeface="黑体" pitchFamily="49" charset="-122"/>
              </a:defRPr>
            </a:lvl7pPr>
            <a:lvl8pPr marL="1371600" algn="l" rtl="0" eaLnBrk="1" fontAlgn="base" hangingPunct="1">
              <a:spcBef>
                <a:spcPct val="0"/>
              </a:spcBef>
              <a:spcAft>
                <a:spcPct val="0"/>
              </a:spcAft>
              <a:defRPr sz="3600" b="1">
                <a:solidFill>
                  <a:srgbClr val="000000"/>
                </a:solidFill>
                <a:latin typeface="黑体" pitchFamily="49" charset="-122"/>
                <a:ea typeface="黑体" pitchFamily="49" charset="-122"/>
              </a:defRPr>
            </a:lvl8pPr>
            <a:lvl9pPr marL="1828800" algn="l" rtl="0" eaLnBrk="1" fontAlgn="base" hangingPunct="1">
              <a:spcBef>
                <a:spcPct val="0"/>
              </a:spcBef>
              <a:spcAft>
                <a:spcPct val="0"/>
              </a:spcAft>
              <a:defRPr sz="3600" b="1">
                <a:solidFill>
                  <a:srgbClr val="000000"/>
                </a:solidFill>
                <a:latin typeface="黑体" pitchFamily="49" charset="-122"/>
                <a:ea typeface="黑体" pitchFamily="49" charset="-122"/>
              </a:defRPr>
            </a:lvl9pPr>
          </a:lstStyle>
          <a:p>
            <a:pPr marL="12700">
              <a:spcBef>
                <a:spcPts val="90"/>
              </a:spcBef>
            </a:pPr>
            <a:r>
              <a:rPr lang="en-US" b="0" kern="0" spc="-15" dirty="0">
                <a:solidFill>
                  <a:srgbClr val="1F4E79"/>
                </a:solidFill>
                <a:latin typeface="宋体"/>
                <a:cs typeface="宋体"/>
              </a:rPr>
              <a:t> </a:t>
            </a:r>
            <a:r>
              <a:rPr lang="en-US" b="0" kern="0" spc="-30" dirty="0">
                <a:solidFill>
                  <a:srgbClr val="1F4E79"/>
                </a:solidFill>
                <a:latin typeface="宋体"/>
                <a:cs typeface="宋体"/>
              </a:rPr>
              <a:t>DES</a:t>
            </a:r>
            <a:r>
              <a:rPr lang="zh-CN" altLang="en-US" b="0" kern="0" spc="-35" dirty="0">
                <a:solidFill>
                  <a:srgbClr val="1F4E79"/>
                </a:solidFill>
                <a:latin typeface="宋体"/>
                <a:cs typeface="宋体"/>
              </a:rPr>
              <a:t>算法</a:t>
            </a:r>
          </a:p>
        </p:txBody>
      </p:sp>
    </p:spTree>
    <p:extLst>
      <p:ext uri="{BB962C8B-B14F-4D97-AF65-F5344CB8AC3E}">
        <p14:creationId xmlns:p14="http://schemas.microsoft.com/office/powerpoint/2010/main" val="4168558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7FB54-A800-45A0-9E24-7B53CC10A83F}"/>
              </a:ext>
            </a:extLst>
          </p:cNvPr>
          <p:cNvSpPr>
            <a:spLocks noGrp="1"/>
          </p:cNvSpPr>
          <p:nvPr>
            <p:ph type="title"/>
          </p:nvPr>
        </p:nvSpPr>
        <p:spPr/>
        <p:txBody>
          <a:bodyPr/>
          <a:lstStyle/>
          <a:p>
            <a:r>
              <a:rPr lang="zh-CN" altLang="en-US" sz="3600" dirty="0">
                <a:latin typeface="+mn-ea"/>
                <a:ea typeface="+mn-ea"/>
              </a:rPr>
              <a:t>线性反馈移位寄存器的一元多项式表示</a:t>
            </a:r>
            <a:endParaRPr lang="zh-CN" altLang="en-US" dirty="0"/>
          </a:p>
        </p:txBody>
      </p:sp>
      <p:sp>
        <p:nvSpPr>
          <p:cNvPr id="3" name="内容占位符 2">
            <a:extLst>
              <a:ext uri="{FF2B5EF4-FFF2-40B4-BE49-F238E27FC236}">
                <a16:creationId xmlns:a16="http://schemas.microsoft.com/office/drawing/2014/main" id="{1A0C926E-6F64-46B3-99FF-47C18C469BF4}"/>
              </a:ext>
            </a:extLst>
          </p:cNvPr>
          <p:cNvSpPr>
            <a:spLocks noGrp="1"/>
          </p:cNvSpPr>
          <p:nvPr>
            <p:ph idx="1"/>
          </p:nvPr>
        </p:nvSpPr>
        <p:spPr>
          <a:xfrm>
            <a:off x="8331200" y="1219200"/>
            <a:ext cx="3251200" cy="1401763"/>
          </a:xfrm>
        </p:spPr>
        <p:txBody>
          <a:bodyPr/>
          <a:lstStyle/>
          <a:p>
            <a:endParaRPr lang="zh-CN" altLang="en-US" dirty="0"/>
          </a:p>
        </p:txBody>
      </p:sp>
      <p:sp>
        <p:nvSpPr>
          <p:cNvPr id="4" name="日期占位符 3">
            <a:extLst>
              <a:ext uri="{FF2B5EF4-FFF2-40B4-BE49-F238E27FC236}">
                <a16:creationId xmlns:a16="http://schemas.microsoft.com/office/drawing/2014/main" id="{9F71B8AD-1554-4F8A-9EA9-9545C3D4C02E}"/>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E6EFA67E-C5DF-4EC0-BFC4-8DBA0709FA71}"/>
              </a:ext>
            </a:extLst>
          </p:cNvPr>
          <p:cNvSpPr>
            <a:spLocks noGrp="1"/>
          </p:cNvSpPr>
          <p:nvPr>
            <p:ph type="sldNum" sz="quarter" idx="11"/>
          </p:nvPr>
        </p:nvSpPr>
        <p:spPr/>
        <p:txBody>
          <a:bodyPr/>
          <a:lstStyle/>
          <a:p>
            <a:fld id="{A420A89F-6092-44FA-AA4D-72ED0B6A316D}" type="slidenum">
              <a:rPr lang="en-US" altLang="zh-CN" smtClean="0"/>
              <a:pPr/>
              <a:t>5</a:t>
            </a:fld>
            <a:endParaRPr lang="en-US" altLang="zh-CN"/>
          </a:p>
        </p:txBody>
      </p:sp>
      <p:sp>
        <p:nvSpPr>
          <p:cNvPr id="6" name="文本框 5">
            <a:extLst>
              <a:ext uri="{FF2B5EF4-FFF2-40B4-BE49-F238E27FC236}">
                <a16:creationId xmlns:a16="http://schemas.microsoft.com/office/drawing/2014/main" id="{BD4B7405-BA7D-4BFC-A378-AFDC43E832DB}"/>
              </a:ext>
            </a:extLst>
          </p:cNvPr>
          <p:cNvSpPr txBox="1"/>
          <p:nvPr/>
        </p:nvSpPr>
        <p:spPr>
          <a:xfrm>
            <a:off x="720725" y="1193800"/>
            <a:ext cx="2879725" cy="461963"/>
          </a:xfrm>
          <a:prstGeom prst="rect">
            <a:avLst/>
          </a:prstGeom>
          <a:noFill/>
        </p:spPr>
        <p:txBody>
          <a:bodyPr>
            <a:spAutoFit/>
          </a:bodyPr>
          <a:lstStyle/>
          <a:p>
            <a:pPr>
              <a:defRPr/>
            </a:pPr>
            <a:r>
              <a:rPr lang="zh-CN" altLang="en-US" sz="2400" dirty="0">
                <a:latin typeface="+mn-ea"/>
                <a:ea typeface="+mn-ea"/>
              </a:rPr>
              <a:t>定理</a:t>
            </a:r>
            <a:r>
              <a:rPr lang="en-US" altLang="zh-CN" sz="2400" dirty="0">
                <a:latin typeface="+mn-ea"/>
                <a:ea typeface="+mn-ea"/>
              </a:rPr>
              <a:t>4-1 </a:t>
            </a:r>
            <a:r>
              <a:rPr lang="zh-CN" altLang="en-US" sz="2400" dirty="0">
                <a:latin typeface="+mn-ea"/>
                <a:ea typeface="+mn-ea"/>
              </a:rPr>
              <a:t>证明</a:t>
            </a:r>
            <a:r>
              <a:rPr lang="zh-CN" altLang="en-US" sz="2400" dirty="0"/>
              <a:t>：</a:t>
            </a:r>
          </a:p>
        </p:txBody>
      </p:sp>
      <p:graphicFrame>
        <p:nvGraphicFramePr>
          <p:cNvPr id="7" name="对象 5">
            <a:extLst>
              <a:ext uri="{FF2B5EF4-FFF2-40B4-BE49-F238E27FC236}">
                <a16:creationId xmlns:a16="http://schemas.microsoft.com/office/drawing/2014/main" id="{F57E33E9-5198-4809-A046-5A529B770F51}"/>
              </a:ext>
            </a:extLst>
          </p:cNvPr>
          <p:cNvGraphicFramePr>
            <a:graphicFrameLocks noChangeAspect="1"/>
          </p:cNvGraphicFramePr>
          <p:nvPr>
            <p:extLst>
              <p:ext uri="{D42A27DB-BD31-4B8C-83A1-F6EECF244321}">
                <p14:modId xmlns:p14="http://schemas.microsoft.com/office/powerpoint/2010/main" val="3469262612"/>
              </p:ext>
            </p:extLst>
          </p:nvPr>
        </p:nvGraphicFramePr>
        <p:xfrm>
          <a:off x="3228975" y="1260475"/>
          <a:ext cx="2736850" cy="836613"/>
        </p:xfrm>
        <a:graphic>
          <a:graphicData uri="http://schemas.openxmlformats.org/presentationml/2006/ole">
            <mc:AlternateContent xmlns:mc="http://schemas.openxmlformats.org/markup-compatibility/2006">
              <mc:Choice xmlns:v="urn:schemas-microsoft-com:vml" Requires="v">
                <p:oleObj spid="_x0000_s146518" name="Equation" r:id="rId3" imgW="1994766" imgH="609865" progId="Equation.DSMT4">
                  <p:embed/>
                </p:oleObj>
              </mc:Choice>
              <mc:Fallback>
                <p:oleObj name="Equation" r:id="rId3" imgW="1994766" imgH="609865" progId="Equation.DSMT4">
                  <p:embed/>
                  <p:pic>
                    <p:nvPicPr>
                      <p:cNvPr id="33798" name="对象 5">
                        <a:extLst>
                          <a:ext uri="{FF2B5EF4-FFF2-40B4-BE49-F238E27FC236}">
                            <a16:creationId xmlns:a16="http://schemas.microsoft.com/office/drawing/2014/main" id="{C49BD85A-AFDB-43B9-B2E9-34FB86199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8975" y="1260475"/>
                        <a:ext cx="2736850" cy="836613"/>
                      </a:xfrm>
                      <a:prstGeom prst="rect">
                        <a:avLst/>
                      </a:prstGeom>
                      <a:noFill/>
                      <a:ln>
                        <a:noFill/>
                      </a:ln>
                    </p:spPr>
                  </p:pic>
                </p:oleObj>
              </mc:Fallback>
            </mc:AlternateContent>
          </a:graphicData>
        </a:graphic>
      </p:graphicFrame>
      <p:grpSp>
        <p:nvGrpSpPr>
          <p:cNvPr id="8" name="组合 9">
            <a:extLst>
              <a:ext uri="{FF2B5EF4-FFF2-40B4-BE49-F238E27FC236}">
                <a16:creationId xmlns:a16="http://schemas.microsoft.com/office/drawing/2014/main" id="{E43477CC-6B77-449C-851B-33B0C622D656}"/>
              </a:ext>
            </a:extLst>
          </p:cNvPr>
          <p:cNvGrpSpPr>
            <a:grpSpLocks/>
          </p:cNvGrpSpPr>
          <p:nvPr/>
        </p:nvGrpSpPr>
        <p:grpSpPr bwMode="auto">
          <a:xfrm>
            <a:off x="769938" y="2478089"/>
            <a:ext cx="6610350" cy="461962"/>
            <a:chOff x="769903" y="2477878"/>
            <a:chExt cx="5291435" cy="461734"/>
          </a:xfrm>
        </p:grpSpPr>
        <p:sp>
          <p:nvSpPr>
            <p:cNvPr id="9" name="文本框 6">
              <a:extLst>
                <a:ext uri="{FF2B5EF4-FFF2-40B4-BE49-F238E27FC236}">
                  <a16:creationId xmlns:a16="http://schemas.microsoft.com/office/drawing/2014/main" id="{0F37DE07-902E-4322-BCB1-D851A51659A4}"/>
                </a:ext>
              </a:extLst>
            </p:cNvPr>
            <p:cNvSpPr txBox="1">
              <a:spLocks noChangeArrowheads="1"/>
            </p:cNvSpPr>
            <p:nvPr/>
          </p:nvSpPr>
          <p:spPr bwMode="auto">
            <a:xfrm>
              <a:off x="769903" y="2477878"/>
              <a:ext cx="5291435" cy="461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两边分别乘以             ，再求和，可得</a:t>
              </a:r>
            </a:p>
          </p:txBody>
        </p:sp>
        <p:graphicFrame>
          <p:nvGraphicFramePr>
            <p:cNvPr id="10" name="对象 8">
              <a:extLst>
                <a:ext uri="{FF2B5EF4-FFF2-40B4-BE49-F238E27FC236}">
                  <a16:creationId xmlns:a16="http://schemas.microsoft.com/office/drawing/2014/main" id="{607B3D34-3CDA-4D68-95C9-DF982327C22D}"/>
                </a:ext>
              </a:extLst>
            </p:cNvPr>
            <p:cNvGraphicFramePr>
              <a:graphicFrameLocks noChangeAspect="1"/>
            </p:cNvGraphicFramePr>
            <p:nvPr/>
          </p:nvGraphicFramePr>
          <p:xfrm>
            <a:off x="2339752" y="2545672"/>
            <a:ext cx="845914" cy="290144"/>
          </p:xfrm>
          <a:graphic>
            <a:graphicData uri="http://schemas.openxmlformats.org/presentationml/2006/ole">
              <mc:AlternateContent xmlns:mc="http://schemas.openxmlformats.org/markup-compatibility/2006">
                <mc:Choice xmlns:v="urn:schemas-microsoft-com:vml" Requires="v">
                  <p:oleObj spid="_x0000_s146519" name="Equation" r:id="rId5" imgW="660400" imgH="228600" progId="Equation.DSMT4">
                    <p:embed/>
                  </p:oleObj>
                </mc:Choice>
                <mc:Fallback>
                  <p:oleObj name="Equation" r:id="rId5" imgW="660400" imgH="228600" progId="Equation.DSMT4">
                    <p:embed/>
                    <p:pic>
                      <p:nvPicPr>
                        <p:cNvPr id="33815" name="对象 8">
                          <a:extLst>
                            <a:ext uri="{FF2B5EF4-FFF2-40B4-BE49-F238E27FC236}">
                              <a16:creationId xmlns:a16="http://schemas.microsoft.com/office/drawing/2014/main" id="{EF12702E-9E2A-4D8C-A671-4947955A1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2545672"/>
                          <a:ext cx="845914" cy="290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1" name="对象 11">
            <a:extLst>
              <a:ext uri="{FF2B5EF4-FFF2-40B4-BE49-F238E27FC236}">
                <a16:creationId xmlns:a16="http://schemas.microsoft.com/office/drawing/2014/main" id="{682668DD-20E9-4CDB-AF7C-6DBBCB4C2039}"/>
              </a:ext>
            </a:extLst>
          </p:cNvPr>
          <p:cNvGraphicFramePr>
            <a:graphicFrameLocks noChangeAspect="1"/>
          </p:cNvGraphicFramePr>
          <p:nvPr/>
        </p:nvGraphicFramePr>
        <p:xfrm>
          <a:off x="2408238" y="2890838"/>
          <a:ext cx="4270375" cy="877887"/>
        </p:xfrm>
        <a:graphic>
          <a:graphicData uri="http://schemas.openxmlformats.org/presentationml/2006/ole">
            <mc:AlternateContent xmlns:mc="http://schemas.openxmlformats.org/markup-compatibility/2006">
              <mc:Choice xmlns:v="urn:schemas-microsoft-com:vml" Requires="v">
                <p:oleObj spid="_x0000_s146520" name="Equation" r:id="rId7" imgW="3594100" imgH="736600" progId="Equation.DSMT4">
                  <p:embed/>
                </p:oleObj>
              </mc:Choice>
              <mc:Fallback>
                <p:oleObj name="Equation" r:id="rId7" imgW="3594100" imgH="736600" progId="Equation.DSMT4">
                  <p:embed/>
                  <p:pic>
                    <p:nvPicPr>
                      <p:cNvPr id="33802" name="对象 11">
                        <a:extLst>
                          <a:ext uri="{FF2B5EF4-FFF2-40B4-BE49-F238E27FC236}">
                            <a16:creationId xmlns:a16="http://schemas.microsoft.com/office/drawing/2014/main" id="{959F8A97-F6F1-4971-A412-13683F6390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8238" y="2890838"/>
                        <a:ext cx="4270375" cy="877887"/>
                      </a:xfrm>
                      <a:prstGeom prst="rect">
                        <a:avLst/>
                      </a:prstGeom>
                      <a:noFill/>
                      <a:ln>
                        <a:noFill/>
                      </a:ln>
                    </p:spPr>
                  </p:pic>
                </p:oleObj>
              </mc:Fallback>
            </mc:AlternateContent>
          </a:graphicData>
        </a:graphic>
      </p:graphicFrame>
      <p:sp>
        <p:nvSpPr>
          <p:cNvPr id="12" name="文本框 12">
            <a:extLst>
              <a:ext uri="{FF2B5EF4-FFF2-40B4-BE49-F238E27FC236}">
                <a16:creationId xmlns:a16="http://schemas.microsoft.com/office/drawing/2014/main" id="{DD509704-C2B2-41FD-AA20-78DDB5FA7D1F}"/>
              </a:ext>
            </a:extLst>
          </p:cNvPr>
          <p:cNvSpPr txBox="1">
            <a:spLocks noChangeArrowheads="1"/>
          </p:cNvSpPr>
          <p:nvPr/>
        </p:nvSpPr>
        <p:spPr bwMode="auto">
          <a:xfrm>
            <a:off x="771525" y="3778250"/>
            <a:ext cx="2430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2400"/>
              <a:t>移项整理得</a:t>
            </a:r>
          </a:p>
        </p:txBody>
      </p:sp>
      <p:graphicFrame>
        <p:nvGraphicFramePr>
          <p:cNvPr id="13" name="对象 14">
            <a:extLst>
              <a:ext uri="{FF2B5EF4-FFF2-40B4-BE49-F238E27FC236}">
                <a16:creationId xmlns:a16="http://schemas.microsoft.com/office/drawing/2014/main" id="{FAA8FA9D-87CA-4DFB-8E37-075D33533392}"/>
              </a:ext>
            </a:extLst>
          </p:cNvPr>
          <p:cNvGraphicFramePr>
            <a:graphicFrameLocks noChangeAspect="1"/>
          </p:cNvGraphicFramePr>
          <p:nvPr>
            <p:extLst>
              <p:ext uri="{D42A27DB-BD31-4B8C-83A1-F6EECF244321}">
                <p14:modId xmlns:p14="http://schemas.microsoft.com/office/powerpoint/2010/main" val="1556825993"/>
              </p:ext>
            </p:extLst>
          </p:nvPr>
        </p:nvGraphicFramePr>
        <p:xfrm>
          <a:off x="5021042" y="3881205"/>
          <a:ext cx="7170958" cy="1899116"/>
        </p:xfrm>
        <a:graphic>
          <a:graphicData uri="http://schemas.openxmlformats.org/presentationml/2006/ole">
            <mc:AlternateContent xmlns:mc="http://schemas.openxmlformats.org/markup-compatibility/2006">
              <mc:Choice xmlns:v="urn:schemas-microsoft-com:vml" Requires="v">
                <p:oleObj spid="_x0000_s146521" name="Equation" r:id="rId9" imgW="3276600" imgH="863600" progId="Equation.DSMT4">
                  <p:embed/>
                </p:oleObj>
              </mc:Choice>
              <mc:Fallback>
                <p:oleObj name="Equation" r:id="rId9" imgW="3276600" imgH="863600" progId="Equation.DSMT4">
                  <p:embed/>
                  <p:pic>
                    <p:nvPicPr>
                      <p:cNvPr id="33805" name="对象 14">
                        <a:extLst>
                          <a:ext uri="{FF2B5EF4-FFF2-40B4-BE49-F238E27FC236}">
                            <a16:creationId xmlns:a16="http://schemas.microsoft.com/office/drawing/2014/main" id="{C011933E-4330-47D8-BA5B-F8F8D03CB3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1042" y="3881205"/>
                        <a:ext cx="7170958" cy="1899116"/>
                      </a:xfrm>
                      <a:prstGeom prst="rect">
                        <a:avLst/>
                      </a:prstGeom>
                      <a:noFill/>
                      <a:ln>
                        <a:noFill/>
                      </a:ln>
                    </p:spPr>
                  </p:pic>
                </p:oleObj>
              </mc:Fallback>
            </mc:AlternateContent>
          </a:graphicData>
        </a:graphic>
      </p:graphicFrame>
      <p:sp>
        <p:nvSpPr>
          <p:cNvPr id="14" name="文本框 15">
            <a:extLst>
              <a:ext uri="{FF2B5EF4-FFF2-40B4-BE49-F238E27FC236}">
                <a16:creationId xmlns:a16="http://schemas.microsoft.com/office/drawing/2014/main" id="{DD4E23F7-783E-4CD8-801A-0F8D8A7E30DE}"/>
              </a:ext>
            </a:extLst>
          </p:cNvPr>
          <p:cNvSpPr txBox="1">
            <a:spLocks noChangeArrowheads="1"/>
          </p:cNvSpPr>
          <p:nvPr/>
        </p:nvSpPr>
        <p:spPr bwMode="auto">
          <a:xfrm>
            <a:off x="769938" y="4989513"/>
            <a:ext cx="755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t>即</a:t>
            </a:r>
          </a:p>
        </p:txBody>
      </p:sp>
      <p:graphicFrame>
        <p:nvGraphicFramePr>
          <p:cNvPr id="15" name="对象 17">
            <a:extLst>
              <a:ext uri="{FF2B5EF4-FFF2-40B4-BE49-F238E27FC236}">
                <a16:creationId xmlns:a16="http://schemas.microsoft.com/office/drawing/2014/main" id="{1D8EA0BC-2DEC-42B7-AC90-B555EC81C54D}"/>
              </a:ext>
            </a:extLst>
          </p:cNvPr>
          <p:cNvGraphicFramePr>
            <a:graphicFrameLocks noChangeAspect="1"/>
          </p:cNvGraphicFramePr>
          <p:nvPr>
            <p:extLst>
              <p:ext uri="{D42A27DB-BD31-4B8C-83A1-F6EECF244321}">
                <p14:modId xmlns:p14="http://schemas.microsoft.com/office/powerpoint/2010/main" val="2950759607"/>
              </p:ext>
            </p:extLst>
          </p:nvPr>
        </p:nvGraphicFramePr>
        <p:xfrm>
          <a:off x="1259620" y="5002212"/>
          <a:ext cx="3313113" cy="631825"/>
        </p:xfrm>
        <a:graphic>
          <a:graphicData uri="http://schemas.openxmlformats.org/presentationml/2006/ole">
            <mc:AlternateContent xmlns:mc="http://schemas.openxmlformats.org/markup-compatibility/2006">
              <mc:Choice xmlns:v="urn:schemas-microsoft-com:vml" Requires="v">
                <p:oleObj spid="_x0000_s146522" name="Equation" r:id="rId11" imgW="2513509" imgH="482391" progId="Equation.DSMT4">
                  <p:embed/>
                </p:oleObj>
              </mc:Choice>
              <mc:Fallback>
                <p:oleObj name="Equation" r:id="rId11" imgW="2513509" imgH="482391" progId="Equation.DSMT4">
                  <p:embed/>
                  <p:pic>
                    <p:nvPicPr>
                      <p:cNvPr id="33808" name="对象 17">
                        <a:extLst>
                          <a:ext uri="{FF2B5EF4-FFF2-40B4-BE49-F238E27FC236}">
                            <a16:creationId xmlns:a16="http://schemas.microsoft.com/office/drawing/2014/main" id="{E77E9BAB-1FA4-47F2-8D1D-DB086012577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59620" y="5002212"/>
                        <a:ext cx="33131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文本框 18">
            <a:extLst>
              <a:ext uri="{FF2B5EF4-FFF2-40B4-BE49-F238E27FC236}">
                <a16:creationId xmlns:a16="http://schemas.microsoft.com/office/drawing/2014/main" id="{6E591CF4-90F9-473F-A4B6-0E93FB673658}"/>
              </a:ext>
            </a:extLst>
          </p:cNvPr>
          <p:cNvSpPr txBox="1">
            <a:spLocks noChangeArrowheads="1"/>
          </p:cNvSpPr>
          <p:nvPr/>
        </p:nvSpPr>
        <p:spPr bwMode="auto">
          <a:xfrm>
            <a:off x="915988" y="5854700"/>
            <a:ext cx="4448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t>注意在         上有 。</a:t>
            </a:r>
          </a:p>
        </p:txBody>
      </p:sp>
      <p:graphicFrame>
        <p:nvGraphicFramePr>
          <p:cNvPr id="17" name="对象 25">
            <a:extLst>
              <a:ext uri="{FF2B5EF4-FFF2-40B4-BE49-F238E27FC236}">
                <a16:creationId xmlns:a16="http://schemas.microsoft.com/office/drawing/2014/main" id="{2BDA5D93-BA3C-4F37-8675-9F13BC62BA5B}"/>
              </a:ext>
            </a:extLst>
          </p:cNvPr>
          <p:cNvGraphicFramePr>
            <a:graphicFrameLocks noChangeAspect="1"/>
          </p:cNvGraphicFramePr>
          <p:nvPr/>
        </p:nvGraphicFramePr>
        <p:xfrm>
          <a:off x="1985963" y="5943600"/>
          <a:ext cx="590550" cy="287338"/>
        </p:xfrm>
        <a:graphic>
          <a:graphicData uri="http://schemas.openxmlformats.org/presentationml/2006/ole">
            <mc:AlternateContent xmlns:mc="http://schemas.openxmlformats.org/markup-compatibility/2006">
              <mc:Choice xmlns:v="urn:schemas-microsoft-com:vml" Requires="v">
                <p:oleObj spid="_x0000_s146523" name="Equation" r:id="rId13" imgW="431613" imgH="215806" progId="Equation.DSMT4">
                  <p:embed/>
                </p:oleObj>
              </mc:Choice>
              <mc:Fallback>
                <p:oleObj name="Equation" r:id="rId13" imgW="431613" imgH="215806" progId="Equation.DSMT4">
                  <p:embed/>
                  <p:pic>
                    <p:nvPicPr>
                      <p:cNvPr id="33811" name="对象 25">
                        <a:extLst>
                          <a:ext uri="{FF2B5EF4-FFF2-40B4-BE49-F238E27FC236}">
                            <a16:creationId xmlns:a16="http://schemas.microsoft.com/office/drawing/2014/main" id="{34F88BCC-0619-4A0F-AB76-A6ADE01C30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85963" y="5943600"/>
                        <a:ext cx="5905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27">
            <a:extLst>
              <a:ext uri="{FF2B5EF4-FFF2-40B4-BE49-F238E27FC236}">
                <a16:creationId xmlns:a16="http://schemas.microsoft.com/office/drawing/2014/main" id="{398FB6DB-92C2-4B62-B55A-80A927548C21}"/>
              </a:ext>
            </a:extLst>
          </p:cNvPr>
          <p:cNvGraphicFramePr>
            <a:graphicFrameLocks noChangeAspect="1"/>
          </p:cNvGraphicFramePr>
          <p:nvPr/>
        </p:nvGraphicFramePr>
        <p:xfrm>
          <a:off x="3600450" y="5859463"/>
          <a:ext cx="1179513" cy="347662"/>
        </p:xfrm>
        <a:graphic>
          <a:graphicData uri="http://schemas.openxmlformats.org/presentationml/2006/ole">
            <mc:AlternateContent xmlns:mc="http://schemas.openxmlformats.org/markup-compatibility/2006">
              <mc:Choice xmlns:v="urn:schemas-microsoft-com:vml" Requires="v">
                <p:oleObj spid="_x0000_s146524" name="Equation" r:id="rId15" imgW="596382" imgH="177646" progId="Equation.DSMT4">
                  <p:embed/>
                </p:oleObj>
              </mc:Choice>
              <mc:Fallback>
                <p:oleObj name="Equation" r:id="rId15" imgW="596382" imgH="177646" progId="Equation.DSMT4">
                  <p:embed/>
                  <p:pic>
                    <p:nvPicPr>
                      <p:cNvPr id="33813" name="对象 27">
                        <a:extLst>
                          <a:ext uri="{FF2B5EF4-FFF2-40B4-BE49-F238E27FC236}">
                            <a16:creationId xmlns:a16="http://schemas.microsoft.com/office/drawing/2014/main" id="{9009522F-1FB3-49A3-B04C-3D6831CD70D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00450" y="5859463"/>
                        <a:ext cx="117951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矩形 19">
            <a:extLst>
              <a:ext uri="{FF2B5EF4-FFF2-40B4-BE49-F238E27FC236}">
                <a16:creationId xmlns:a16="http://schemas.microsoft.com/office/drawing/2014/main" id="{F6A8C2D1-EA9A-4385-8EDE-C657325E66B1}"/>
              </a:ext>
            </a:extLst>
          </p:cNvPr>
          <p:cNvSpPr/>
          <p:nvPr/>
        </p:nvSpPr>
        <p:spPr bwMode="auto">
          <a:xfrm>
            <a:off x="3787841" y="1193800"/>
            <a:ext cx="479359" cy="83661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黑体" pitchFamily="49" charset="-122"/>
            </a:endParaRPr>
          </a:p>
        </p:txBody>
      </p:sp>
      <p:sp>
        <p:nvSpPr>
          <p:cNvPr id="21" name="矩形 20">
            <a:extLst>
              <a:ext uri="{FF2B5EF4-FFF2-40B4-BE49-F238E27FC236}">
                <a16:creationId xmlns:a16="http://schemas.microsoft.com/office/drawing/2014/main" id="{FC33A441-43A4-4B6F-B332-488C21F39DE6}"/>
              </a:ext>
            </a:extLst>
          </p:cNvPr>
          <p:cNvSpPr/>
          <p:nvPr/>
        </p:nvSpPr>
        <p:spPr bwMode="auto">
          <a:xfrm>
            <a:off x="8534400" y="4495800"/>
            <a:ext cx="3657600" cy="6858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a:endParaRPr lang="zh-CN" altLang="en-US">
              <a:ea typeface="黑体" pitchFamily="49" charset="-122"/>
            </a:endParaRPr>
          </a:p>
        </p:txBody>
      </p:sp>
      <p:cxnSp>
        <p:nvCxnSpPr>
          <p:cNvPr id="23" name="直接箭头连接符 22">
            <a:extLst>
              <a:ext uri="{FF2B5EF4-FFF2-40B4-BE49-F238E27FC236}">
                <a16:creationId xmlns:a16="http://schemas.microsoft.com/office/drawing/2014/main" id="{602AFB28-9D7E-471A-BE6D-2B0326A3672C}"/>
              </a:ext>
            </a:extLst>
          </p:cNvPr>
          <p:cNvCxnSpPr/>
          <p:nvPr/>
        </p:nvCxnSpPr>
        <p:spPr bwMode="auto">
          <a:xfrm>
            <a:off x="4267200" y="2030413"/>
            <a:ext cx="6248400" cy="2465387"/>
          </a:xfrm>
          <a:prstGeom prst="straightConnector1">
            <a:avLst/>
          </a:prstGeom>
          <a:ln w="28575">
            <a:prstDash val="sysDash"/>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5386509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22960" y="408431"/>
            <a:ext cx="420623" cy="655320"/>
          </a:xfrm>
          <a:prstGeom prst="rect">
            <a:avLst/>
          </a:prstGeom>
        </p:spPr>
      </p:pic>
      <p:sp>
        <p:nvSpPr>
          <p:cNvPr id="3" name="object 3"/>
          <p:cNvSpPr/>
          <p:nvPr/>
        </p:nvSpPr>
        <p:spPr>
          <a:xfrm>
            <a:off x="1467611" y="1034796"/>
            <a:ext cx="9037955" cy="0"/>
          </a:xfrm>
          <a:custGeom>
            <a:avLst/>
            <a:gdLst/>
            <a:ahLst/>
            <a:cxnLst/>
            <a:rect l="l" t="t" r="r" b="b"/>
            <a:pathLst>
              <a:path w="9037955">
                <a:moveTo>
                  <a:pt x="0" y="0"/>
                </a:moveTo>
                <a:lnTo>
                  <a:pt x="9037573" y="0"/>
                </a:lnTo>
              </a:path>
            </a:pathLst>
          </a:custGeom>
          <a:ln w="27432">
            <a:solidFill>
              <a:srgbClr val="5B9BD4"/>
            </a:solidFill>
          </a:ln>
        </p:spPr>
        <p:txBody>
          <a:bodyPr wrap="square" lIns="0" tIns="0" rIns="0" bIns="0" rtlCol="0"/>
          <a:lstStyle/>
          <a:p>
            <a:endParaRPr/>
          </a:p>
        </p:txBody>
      </p:sp>
      <p:pic>
        <p:nvPicPr>
          <p:cNvPr id="4" name="object 4"/>
          <p:cNvPicPr/>
          <p:nvPr/>
        </p:nvPicPr>
        <p:blipFill>
          <a:blip r:embed="rId3" cstate="print"/>
          <a:stretch>
            <a:fillRect/>
          </a:stretch>
        </p:blipFill>
        <p:spPr>
          <a:xfrm>
            <a:off x="11237976" y="24383"/>
            <a:ext cx="920496" cy="908304"/>
          </a:xfrm>
          <a:prstGeom prst="rect">
            <a:avLst/>
          </a:prstGeom>
        </p:spPr>
      </p:pic>
      <p:sp>
        <p:nvSpPr>
          <p:cNvPr id="5" name="object 5"/>
          <p:cNvSpPr txBox="1">
            <a:spLocks noGrp="1"/>
          </p:cNvSpPr>
          <p:nvPr>
            <p:ph type="title"/>
          </p:nvPr>
        </p:nvSpPr>
        <p:spPr>
          <a:xfrm>
            <a:off x="2701798" y="407539"/>
            <a:ext cx="4089400" cy="565539"/>
          </a:xfrm>
          <a:prstGeom prst="rect">
            <a:avLst/>
          </a:prstGeom>
        </p:spPr>
        <p:txBody>
          <a:bodyPr vert="horz" wrap="square" lIns="0" tIns="11430" rIns="0" bIns="0" rtlCol="0">
            <a:spAutoFit/>
          </a:bodyPr>
          <a:lstStyle/>
          <a:p>
            <a:pPr marL="12700">
              <a:lnSpc>
                <a:spcPct val="100000"/>
              </a:lnSpc>
              <a:spcBef>
                <a:spcPts val="90"/>
              </a:spcBef>
            </a:pPr>
            <a:r>
              <a:rPr b="0" spc="-15" dirty="0">
                <a:solidFill>
                  <a:srgbClr val="1F4E79"/>
                </a:solidFill>
                <a:latin typeface="宋体"/>
                <a:cs typeface="宋体"/>
              </a:rPr>
              <a:t> </a:t>
            </a:r>
            <a:r>
              <a:rPr b="0" spc="-30" dirty="0">
                <a:solidFill>
                  <a:srgbClr val="1F4E79"/>
                </a:solidFill>
                <a:latin typeface="宋体"/>
                <a:cs typeface="宋体"/>
              </a:rPr>
              <a:t>DES</a:t>
            </a:r>
            <a:r>
              <a:rPr b="0" spc="-35" dirty="0">
                <a:solidFill>
                  <a:srgbClr val="1F4E79"/>
                </a:solidFill>
                <a:latin typeface="宋体"/>
                <a:cs typeface="宋体"/>
              </a:rPr>
              <a:t>算法简介</a:t>
            </a:r>
          </a:p>
        </p:txBody>
      </p:sp>
      <p:grpSp>
        <p:nvGrpSpPr>
          <p:cNvPr id="6" name="object 6"/>
          <p:cNvGrpSpPr/>
          <p:nvPr/>
        </p:nvGrpSpPr>
        <p:grpSpPr>
          <a:xfrm>
            <a:off x="2969005" y="1523364"/>
            <a:ext cx="6297295" cy="3785235"/>
            <a:chOff x="2969005" y="1523364"/>
            <a:chExt cx="6297295" cy="3785235"/>
          </a:xfrm>
        </p:grpSpPr>
        <p:sp>
          <p:nvSpPr>
            <p:cNvPr id="7" name="object 7"/>
            <p:cNvSpPr/>
            <p:nvPr/>
          </p:nvSpPr>
          <p:spPr>
            <a:xfrm>
              <a:off x="2972180" y="1526539"/>
              <a:ext cx="871855" cy="3778885"/>
            </a:xfrm>
            <a:custGeom>
              <a:avLst/>
              <a:gdLst/>
              <a:ahLst/>
              <a:cxnLst/>
              <a:rect l="l" t="t" r="r" b="b"/>
              <a:pathLst>
                <a:path w="871854" h="3778885">
                  <a:moveTo>
                    <a:pt x="0" y="0"/>
                  </a:moveTo>
                  <a:lnTo>
                    <a:pt x="35355" y="33519"/>
                  </a:lnTo>
                  <a:lnTo>
                    <a:pt x="69987" y="67523"/>
                  </a:lnTo>
                  <a:lnTo>
                    <a:pt x="103895" y="102001"/>
                  </a:lnTo>
                  <a:lnTo>
                    <a:pt x="137078" y="136943"/>
                  </a:lnTo>
                  <a:lnTo>
                    <a:pt x="169537" y="172339"/>
                  </a:lnTo>
                  <a:lnTo>
                    <a:pt x="201270" y="208179"/>
                  </a:lnTo>
                  <a:lnTo>
                    <a:pt x="232277" y="244454"/>
                  </a:lnTo>
                  <a:lnTo>
                    <a:pt x="262558" y="281153"/>
                  </a:lnTo>
                  <a:lnTo>
                    <a:pt x="292111" y="318265"/>
                  </a:lnTo>
                  <a:lnTo>
                    <a:pt x="320936" y="355782"/>
                  </a:lnTo>
                  <a:lnTo>
                    <a:pt x="349033" y="393693"/>
                  </a:lnTo>
                  <a:lnTo>
                    <a:pt x="376400" y="431988"/>
                  </a:lnTo>
                  <a:lnTo>
                    <a:pt x="403039" y="470657"/>
                  </a:lnTo>
                  <a:lnTo>
                    <a:pt x="428947" y="509690"/>
                  </a:lnTo>
                  <a:lnTo>
                    <a:pt x="454124" y="549076"/>
                  </a:lnTo>
                  <a:lnTo>
                    <a:pt x="478570" y="588807"/>
                  </a:lnTo>
                  <a:lnTo>
                    <a:pt x="502284" y="628872"/>
                  </a:lnTo>
                  <a:lnTo>
                    <a:pt x="525265" y="669260"/>
                  </a:lnTo>
                  <a:lnTo>
                    <a:pt x="547514" y="709962"/>
                  </a:lnTo>
                  <a:lnTo>
                    <a:pt x="569029" y="750968"/>
                  </a:lnTo>
                  <a:lnTo>
                    <a:pt x="589810" y="792268"/>
                  </a:lnTo>
                  <a:lnTo>
                    <a:pt x="609855" y="833852"/>
                  </a:lnTo>
                  <a:lnTo>
                    <a:pt x="629166" y="875710"/>
                  </a:lnTo>
                  <a:lnTo>
                    <a:pt x="647741" y="917831"/>
                  </a:lnTo>
                  <a:lnTo>
                    <a:pt x="665579" y="960206"/>
                  </a:lnTo>
                  <a:lnTo>
                    <a:pt x="682680" y="1002824"/>
                  </a:lnTo>
                  <a:lnTo>
                    <a:pt x="699043" y="1045676"/>
                  </a:lnTo>
                  <a:lnTo>
                    <a:pt x="714669" y="1088752"/>
                  </a:lnTo>
                  <a:lnTo>
                    <a:pt x="729555" y="1132042"/>
                  </a:lnTo>
                  <a:lnTo>
                    <a:pt x="743702" y="1175535"/>
                  </a:lnTo>
                  <a:lnTo>
                    <a:pt x="757109" y="1219222"/>
                  </a:lnTo>
                  <a:lnTo>
                    <a:pt x="769776" y="1263092"/>
                  </a:lnTo>
                  <a:lnTo>
                    <a:pt x="781701" y="1307136"/>
                  </a:lnTo>
                  <a:lnTo>
                    <a:pt x="792885" y="1351343"/>
                  </a:lnTo>
                  <a:lnTo>
                    <a:pt x="803326" y="1395704"/>
                  </a:lnTo>
                  <a:lnTo>
                    <a:pt x="813025" y="1440208"/>
                  </a:lnTo>
                  <a:lnTo>
                    <a:pt x="821980" y="1484846"/>
                  </a:lnTo>
                  <a:lnTo>
                    <a:pt x="830192" y="1529607"/>
                  </a:lnTo>
                  <a:lnTo>
                    <a:pt x="837658" y="1574481"/>
                  </a:lnTo>
                  <a:lnTo>
                    <a:pt x="844380" y="1619459"/>
                  </a:lnTo>
                  <a:lnTo>
                    <a:pt x="850356" y="1664530"/>
                  </a:lnTo>
                  <a:lnTo>
                    <a:pt x="855585" y="1709685"/>
                  </a:lnTo>
                  <a:lnTo>
                    <a:pt x="860068" y="1754912"/>
                  </a:lnTo>
                  <a:lnTo>
                    <a:pt x="863803" y="1800203"/>
                  </a:lnTo>
                  <a:lnTo>
                    <a:pt x="866790" y="1845548"/>
                  </a:lnTo>
                  <a:lnTo>
                    <a:pt x="869029" y="1890935"/>
                  </a:lnTo>
                  <a:lnTo>
                    <a:pt x="870518" y="1936356"/>
                  </a:lnTo>
                  <a:lnTo>
                    <a:pt x="871258" y="1981800"/>
                  </a:lnTo>
                  <a:lnTo>
                    <a:pt x="871248" y="2027257"/>
                  </a:lnTo>
                  <a:lnTo>
                    <a:pt x="870486" y="2072717"/>
                  </a:lnTo>
                  <a:lnTo>
                    <a:pt x="868973" y="2118170"/>
                  </a:lnTo>
                  <a:lnTo>
                    <a:pt x="866708" y="2163607"/>
                  </a:lnTo>
                  <a:lnTo>
                    <a:pt x="863690" y="2209016"/>
                  </a:lnTo>
                  <a:lnTo>
                    <a:pt x="859920" y="2254389"/>
                  </a:lnTo>
                  <a:lnTo>
                    <a:pt x="855395" y="2299714"/>
                  </a:lnTo>
                  <a:lnTo>
                    <a:pt x="850116" y="2344983"/>
                  </a:lnTo>
                  <a:lnTo>
                    <a:pt x="844082" y="2390184"/>
                  </a:lnTo>
                  <a:lnTo>
                    <a:pt x="837293" y="2435309"/>
                  </a:lnTo>
                  <a:lnTo>
                    <a:pt x="829747" y="2480346"/>
                  </a:lnTo>
                  <a:lnTo>
                    <a:pt x="821445" y="2525286"/>
                  </a:lnTo>
                  <a:lnTo>
                    <a:pt x="812386" y="2570119"/>
                  </a:lnTo>
                  <a:lnTo>
                    <a:pt x="802568" y="2614835"/>
                  </a:lnTo>
                  <a:lnTo>
                    <a:pt x="791993" y="2659424"/>
                  </a:lnTo>
                  <a:lnTo>
                    <a:pt x="780658" y="2703876"/>
                  </a:lnTo>
                  <a:lnTo>
                    <a:pt x="768564" y="2748180"/>
                  </a:lnTo>
                  <a:lnTo>
                    <a:pt x="755710" y="2792328"/>
                  </a:lnTo>
                  <a:lnTo>
                    <a:pt x="742095" y="2836308"/>
                  </a:lnTo>
                  <a:lnTo>
                    <a:pt x="727719" y="2880110"/>
                  </a:lnTo>
                  <a:lnTo>
                    <a:pt x="712581" y="2923726"/>
                  </a:lnTo>
                  <a:lnTo>
                    <a:pt x="696680" y="2967144"/>
                  </a:lnTo>
                  <a:lnTo>
                    <a:pt x="680017" y="3010354"/>
                  </a:lnTo>
                  <a:lnTo>
                    <a:pt x="662590" y="3053348"/>
                  </a:lnTo>
                  <a:lnTo>
                    <a:pt x="644399" y="3096114"/>
                  </a:lnTo>
                  <a:lnTo>
                    <a:pt x="625443" y="3138642"/>
                  </a:lnTo>
                  <a:lnTo>
                    <a:pt x="605722" y="3180923"/>
                  </a:lnTo>
                  <a:lnTo>
                    <a:pt x="585235" y="3222947"/>
                  </a:lnTo>
                  <a:lnTo>
                    <a:pt x="563981" y="3264703"/>
                  </a:lnTo>
                  <a:lnTo>
                    <a:pt x="541961" y="3306182"/>
                  </a:lnTo>
                  <a:lnTo>
                    <a:pt x="519173" y="3347373"/>
                  </a:lnTo>
                  <a:lnTo>
                    <a:pt x="495617" y="3388266"/>
                  </a:lnTo>
                  <a:lnTo>
                    <a:pt x="471292" y="3428852"/>
                  </a:lnTo>
                  <a:lnTo>
                    <a:pt x="446197" y="3469120"/>
                  </a:lnTo>
                  <a:lnTo>
                    <a:pt x="420333" y="3509061"/>
                  </a:lnTo>
                  <a:lnTo>
                    <a:pt x="393698" y="3548664"/>
                  </a:lnTo>
                  <a:lnTo>
                    <a:pt x="366292" y="3587920"/>
                  </a:lnTo>
                  <a:lnTo>
                    <a:pt x="338115" y="3626817"/>
                  </a:lnTo>
                  <a:lnTo>
                    <a:pt x="309165" y="3665347"/>
                  </a:lnTo>
                  <a:lnTo>
                    <a:pt x="279443" y="3703499"/>
                  </a:lnTo>
                  <a:lnTo>
                    <a:pt x="248947" y="3741264"/>
                  </a:lnTo>
                  <a:lnTo>
                    <a:pt x="217677" y="3778631"/>
                  </a:lnTo>
                  <a:lnTo>
                    <a:pt x="248947" y="3741264"/>
                  </a:lnTo>
                  <a:lnTo>
                    <a:pt x="279443" y="3703499"/>
                  </a:lnTo>
                  <a:lnTo>
                    <a:pt x="309165" y="3665347"/>
                  </a:lnTo>
                  <a:lnTo>
                    <a:pt x="338115" y="3626817"/>
                  </a:lnTo>
                  <a:lnTo>
                    <a:pt x="366292" y="3587920"/>
                  </a:lnTo>
                  <a:lnTo>
                    <a:pt x="393698" y="3548664"/>
                  </a:lnTo>
                  <a:lnTo>
                    <a:pt x="420333" y="3509061"/>
                  </a:lnTo>
                  <a:lnTo>
                    <a:pt x="446197" y="3469120"/>
                  </a:lnTo>
                  <a:lnTo>
                    <a:pt x="471292" y="3428852"/>
                  </a:lnTo>
                  <a:lnTo>
                    <a:pt x="495617" y="3388266"/>
                  </a:lnTo>
                  <a:lnTo>
                    <a:pt x="519173" y="3347373"/>
                  </a:lnTo>
                  <a:lnTo>
                    <a:pt x="541961" y="3306182"/>
                  </a:lnTo>
                  <a:lnTo>
                    <a:pt x="563981" y="3264703"/>
                  </a:lnTo>
                  <a:lnTo>
                    <a:pt x="585235" y="3222947"/>
                  </a:lnTo>
                  <a:lnTo>
                    <a:pt x="605722" y="3180923"/>
                  </a:lnTo>
                  <a:lnTo>
                    <a:pt x="625443" y="3138642"/>
                  </a:lnTo>
                  <a:lnTo>
                    <a:pt x="644399" y="3096114"/>
                  </a:lnTo>
                  <a:lnTo>
                    <a:pt x="662590" y="3053348"/>
                  </a:lnTo>
                  <a:lnTo>
                    <a:pt x="680017" y="3010354"/>
                  </a:lnTo>
                  <a:lnTo>
                    <a:pt x="696680" y="2967144"/>
                  </a:lnTo>
                  <a:lnTo>
                    <a:pt x="712581" y="2923726"/>
                  </a:lnTo>
                  <a:lnTo>
                    <a:pt x="727719" y="2880110"/>
                  </a:lnTo>
                  <a:lnTo>
                    <a:pt x="742095" y="2836308"/>
                  </a:lnTo>
                  <a:lnTo>
                    <a:pt x="755710" y="2792328"/>
                  </a:lnTo>
                  <a:lnTo>
                    <a:pt x="768564" y="2748180"/>
                  </a:lnTo>
                  <a:lnTo>
                    <a:pt x="780658" y="2703876"/>
                  </a:lnTo>
                  <a:lnTo>
                    <a:pt x="791993" y="2659424"/>
                  </a:lnTo>
                  <a:lnTo>
                    <a:pt x="802568" y="2614835"/>
                  </a:lnTo>
                  <a:lnTo>
                    <a:pt x="812386" y="2570119"/>
                  </a:lnTo>
                  <a:lnTo>
                    <a:pt x="821445" y="2525286"/>
                  </a:lnTo>
                  <a:lnTo>
                    <a:pt x="829747" y="2480346"/>
                  </a:lnTo>
                  <a:lnTo>
                    <a:pt x="837293" y="2435309"/>
                  </a:lnTo>
                  <a:lnTo>
                    <a:pt x="844082" y="2390184"/>
                  </a:lnTo>
                  <a:lnTo>
                    <a:pt x="850116" y="2344983"/>
                  </a:lnTo>
                  <a:lnTo>
                    <a:pt x="855395" y="2299714"/>
                  </a:lnTo>
                  <a:lnTo>
                    <a:pt x="859920" y="2254389"/>
                  </a:lnTo>
                  <a:lnTo>
                    <a:pt x="863690" y="2209016"/>
                  </a:lnTo>
                  <a:lnTo>
                    <a:pt x="866708" y="2163607"/>
                  </a:lnTo>
                  <a:lnTo>
                    <a:pt x="868973" y="2118170"/>
                  </a:lnTo>
                  <a:lnTo>
                    <a:pt x="870486" y="2072717"/>
                  </a:lnTo>
                  <a:lnTo>
                    <a:pt x="871248" y="2027257"/>
                  </a:lnTo>
                  <a:lnTo>
                    <a:pt x="871258" y="1981800"/>
                  </a:lnTo>
                  <a:lnTo>
                    <a:pt x="870518" y="1936356"/>
                  </a:lnTo>
                  <a:lnTo>
                    <a:pt x="869029" y="1890935"/>
                  </a:lnTo>
                  <a:lnTo>
                    <a:pt x="866790" y="1845548"/>
                  </a:lnTo>
                  <a:lnTo>
                    <a:pt x="863803" y="1800203"/>
                  </a:lnTo>
                  <a:lnTo>
                    <a:pt x="860068" y="1754912"/>
                  </a:lnTo>
                  <a:lnTo>
                    <a:pt x="855585" y="1709685"/>
                  </a:lnTo>
                  <a:lnTo>
                    <a:pt x="850356" y="1664530"/>
                  </a:lnTo>
                  <a:lnTo>
                    <a:pt x="844380" y="1619459"/>
                  </a:lnTo>
                  <a:lnTo>
                    <a:pt x="837658" y="1574481"/>
                  </a:lnTo>
                  <a:lnTo>
                    <a:pt x="830192" y="1529607"/>
                  </a:lnTo>
                  <a:lnTo>
                    <a:pt x="821980" y="1484846"/>
                  </a:lnTo>
                  <a:lnTo>
                    <a:pt x="813025" y="1440208"/>
                  </a:lnTo>
                  <a:lnTo>
                    <a:pt x="803326" y="1395704"/>
                  </a:lnTo>
                  <a:lnTo>
                    <a:pt x="792885" y="1351343"/>
                  </a:lnTo>
                  <a:lnTo>
                    <a:pt x="781701" y="1307136"/>
                  </a:lnTo>
                  <a:lnTo>
                    <a:pt x="769776" y="1263092"/>
                  </a:lnTo>
                  <a:lnTo>
                    <a:pt x="757109" y="1219222"/>
                  </a:lnTo>
                  <a:lnTo>
                    <a:pt x="743702" y="1175535"/>
                  </a:lnTo>
                  <a:lnTo>
                    <a:pt x="729555" y="1132042"/>
                  </a:lnTo>
                  <a:lnTo>
                    <a:pt x="714669" y="1088752"/>
                  </a:lnTo>
                  <a:lnTo>
                    <a:pt x="699043" y="1045676"/>
                  </a:lnTo>
                  <a:lnTo>
                    <a:pt x="682680" y="1002824"/>
                  </a:lnTo>
                  <a:lnTo>
                    <a:pt x="665579" y="960206"/>
                  </a:lnTo>
                  <a:lnTo>
                    <a:pt x="647741" y="917831"/>
                  </a:lnTo>
                  <a:lnTo>
                    <a:pt x="629166" y="875710"/>
                  </a:lnTo>
                  <a:lnTo>
                    <a:pt x="609855" y="833852"/>
                  </a:lnTo>
                  <a:lnTo>
                    <a:pt x="589810" y="792268"/>
                  </a:lnTo>
                  <a:lnTo>
                    <a:pt x="569029" y="750968"/>
                  </a:lnTo>
                  <a:lnTo>
                    <a:pt x="547514" y="709962"/>
                  </a:lnTo>
                  <a:lnTo>
                    <a:pt x="525265" y="669260"/>
                  </a:lnTo>
                  <a:lnTo>
                    <a:pt x="502284" y="628872"/>
                  </a:lnTo>
                  <a:lnTo>
                    <a:pt x="478570" y="588807"/>
                  </a:lnTo>
                  <a:lnTo>
                    <a:pt x="454124" y="549076"/>
                  </a:lnTo>
                  <a:lnTo>
                    <a:pt x="428947" y="509690"/>
                  </a:lnTo>
                  <a:lnTo>
                    <a:pt x="403039" y="470657"/>
                  </a:lnTo>
                  <a:lnTo>
                    <a:pt x="376400" y="431988"/>
                  </a:lnTo>
                  <a:lnTo>
                    <a:pt x="349033" y="393693"/>
                  </a:lnTo>
                  <a:lnTo>
                    <a:pt x="320936" y="355782"/>
                  </a:lnTo>
                  <a:lnTo>
                    <a:pt x="292111" y="318265"/>
                  </a:lnTo>
                  <a:lnTo>
                    <a:pt x="262558" y="281153"/>
                  </a:lnTo>
                  <a:lnTo>
                    <a:pt x="232277" y="244454"/>
                  </a:lnTo>
                  <a:lnTo>
                    <a:pt x="201270" y="208179"/>
                  </a:lnTo>
                  <a:lnTo>
                    <a:pt x="169537" y="172339"/>
                  </a:lnTo>
                  <a:lnTo>
                    <a:pt x="137078" y="136943"/>
                  </a:lnTo>
                  <a:lnTo>
                    <a:pt x="103895" y="102001"/>
                  </a:lnTo>
                  <a:lnTo>
                    <a:pt x="69987" y="67523"/>
                  </a:lnTo>
                  <a:lnTo>
                    <a:pt x="35355" y="33519"/>
                  </a:lnTo>
                  <a:lnTo>
                    <a:pt x="0" y="0"/>
                  </a:lnTo>
                  <a:close/>
                </a:path>
              </a:pathLst>
            </a:custGeom>
            <a:ln w="6096">
              <a:solidFill>
                <a:srgbClr val="467AA9"/>
              </a:solidFill>
            </a:ln>
          </p:spPr>
          <p:txBody>
            <a:bodyPr wrap="square" lIns="0" tIns="0" rIns="0" bIns="0" rtlCol="0"/>
            <a:lstStyle/>
            <a:p>
              <a:endParaRPr/>
            </a:p>
          </p:txBody>
        </p:sp>
        <p:pic>
          <p:nvPicPr>
            <p:cNvPr id="8" name="object 8"/>
            <p:cNvPicPr/>
            <p:nvPr/>
          </p:nvPicPr>
          <p:blipFill>
            <a:blip r:embed="rId4" cstate="print"/>
            <a:stretch>
              <a:fillRect/>
            </a:stretch>
          </p:blipFill>
          <p:spPr>
            <a:xfrm>
              <a:off x="3557015" y="2057399"/>
              <a:ext cx="5708903" cy="813815"/>
            </a:xfrm>
            <a:prstGeom prst="rect">
              <a:avLst/>
            </a:prstGeom>
          </p:spPr>
        </p:pic>
      </p:grpSp>
      <p:sp>
        <p:nvSpPr>
          <p:cNvPr id="9" name="object 9"/>
          <p:cNvSpPr txBox="1"/>
          <p:nvPr/>
        </p:nvSpPr>
        <p:spPr>
          <a:xfrm>
            <a:off x="4189603" y="2244674"/>
            <a:ext cx="3700145" cy="391795"/>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微软雅黑 Semibold"/>
                <a:cs typeface="微软雅黑 Semibold"/>
              </a:rPr>
              <a:t>美国制定数据加密标准简况</a:t>
            </a:r>
            <a:endParaRPr sz="2400">
              <a:latin typeface="微软雅黑 Semibold"/>
              <a:cs typeface="微软雅黑 Semibold"/>
            </a:endParaRPr>
          </a:p>
        </p:txBody>
      </p:sp>
      <p:grpSp>
        <p:nvGrpSpPr>
          <p:cNvPr id="10" name="object 10"/>
          <p:cNvGrpSpPr/>
          <p:nvPr/>
        </p:nvGrpSpPr>
        <p:grpSpPr>
          <a:xfrm>
            <a:off x="3044825" y="1953641"/>
            <a:ext cx="6172835" cy="2746375"/>
            <a:chOff x="3044825" y="1953641"/>
            <a:chExt cx="6172835" cy="2746375"/>
          </a:xfrm>
        </p:grpSpPr>
        <p:sp>
          <p:nvSpPr>
            <p:cNvPr id="11" name="object 11"/>
            <p:cNvSpPr/>
            <p:nvPr/>
          </p:nvSpPr>
          <p:spPr>
            <a:xfrm>
              <a:off x="3048000" y="1956816"/>
              <a:ext cx="1015365" cy="1015365"/>
            </a:xfrm>
            <a:custGeom>
              <a:avLst/>
              <a:gdLst/>
              <a:ahLst/>
              <a:cxnLst/>
              <a:rect l="l" t="t" r="r" b="b"/>
              <a:pathLst>
                <a:path w="1015364" h="1015364">
                  <a:moveTo>
                    <a:pt x="507491" y="0"/>
                  </a:moveTo>
                  <a:lnTo>
                    <a:pt x="458615" y="2323"/>
                  </a:lnTo>
                  <a:lnTo>
                    <a:pt x="411054" y="9150"/>
                  </a:lnTo>
                  <a:lnTo>
                    <a:pt x="365020" y="20269"/>
                  </a:lnTo>
                  <a:lnTo>
                    <a:pt x="320726" y="35467"/>
                  </a:lnTo>
                  <a:lnTo>
                    <a:pt x="278384" y="54532"/>
                  </a:lnTo>
                  <a:lnTo>
                    <a:pt x="238208" y="77251"/>
                  </a:lnTo>
                  <a:lnTo>
                    <a:pt x="200410" y="103410"/>
                  </a:lnTo>
                  <a:lnTo>
                    <a:pt x="165203" y="132799"/>
                  </a:lnTo>
                  <a:lnTo>
                    <a:pt x="132799" y="165203"/>
                  </a:lnTo>
                  <a:lnTo>
                    <a:pt x="103410" y="200410"/>
                  </a:lnTo>
                  <a:lnTo>
                    <a:pt x="77251" y="238208"/>
                  </a:lnTo>
                  <a:lnTo>
                    <a:pt x="54532" y="278384"/>
                  </a:lnTo>
                  <a:lnTo>
                    <a:pt x="35467" y="320726"/>
                  </a:lnTo>
                  <a:lnTo>
                    <a:pt x="20269" y="365020"/>
                  </a:lnTo>
                  <a:lnTo>
                    <a:pt x="9150" y="411054"/>
                  </a:lnTo>
                  <a:lnTo>
                    <a:pt x="2323" y="458615"/>
                  </a:lnTo>
                  <a:lnTo>
                    <a:pt x="0" y="507492"/>
                  </a:lnTo>
                  <a:lnTo>
                    <a:pt x="2323" y="556368"/>
                  </a:lnTo>
                  <a:lnTo>
                    <a:pt x="9150" y="603929"/>
                  </a:lnTo>
                  <a:lnTo>
                    <a:pt x="20269" y="649963"/>
                  </a:lnTo>
                  <a:lnTo>
                    <a:pt x="35467" y="694257"/>
                  </a:lnTo>
                  <a:lnTo>
                    <a:pt x="54532" y="736599"/>
                  </a:lnTo>
                  <a:lnTo>
                    <a:pt x="77251" y="776775"/>
                  </a:lnTo>
                  <a:lnTo>
                    <a:pt x="103410" y="814573"/>
                  </a:lnTo>
                  <a:lnTo>
                    <a:pt x="132799" y="849780"/>
                  </a:lnTo>
                  <a:lnTo>
                    <a:pt x="165203" y="882184"/>
                  </a:lnTo>
                  <a:lnTo>
                    <a:pt x="200410" y="911573"/>
                  </a:lnTo>
                  <a:lnTo>
                    <a:pt x="238208" y="937732"/>
                  </a:lnTo>
                  <a:lnTo>
                    <a:pt x="278384" y="960451"/>
                  </a:lnTo>
                  <a:lnTo>
                    <a:pt x="320726" y="979516"/>
                  </a:lnTo>
                  <a:lnTo>
                    <a:pt x="365020" y="994714"/>
                  </a:lnTo>
                  <a:lnTo>
                    <a:pt x="411054" y="1005833"/>
                  </a:lnTo>
                  <a:lnTo>
                    <a:pt x="458615" y="1012660"/>
                  </a:lnTo>
                  <a:lnTo>
                    <a:pt x="507491" y="1014984"/>
                  </a:lnTo>
                  <a:lnTo>
                    <a:pt x="556368" y="1012660"/>
                  </a:lnTo>
                  <a:lnTo>
                    <a:pt x="603929" y="1005833"/>
                  </a:lnTo>
                  <a:lnTo>
                    <a:pt x="649963" y="994714"/>
                  </a:lnTo>
                  <a:lnTo>
                    <a:pt x="694257" y="979516"/>
                  </a:lnTo>
                  <a:lnTo>
                    <a:pt x="736599" y="960451"/>
                  </a:lnTo>
                  <a:lnTo>
                    <a:pt x="776775" y="937732"/>
                  </a:lnTo>
                  <a:lnTo>
                    <a:pt x="814573" y="911573"/>
                  </a:lnTo>
                  <a:lnTo>
                    <a:pt x="849780" y="882184"/>
                  </a:lnTo>
                  <a:lnTo>
                    <a:pt x="882184" y="849780"/>
                  </a:lnTo>
                  <a:lnTo>
                    <a:pt x="911573" y="814573"/>
                  </a:lnTo>
                  <a:lnTo>
                    <a:pt x="937732" y="776775"/>
                  </a:lnTo>
                  <a:lnTo>
                    <a:pt x="960451" y="736599"/>
                  </a:lnTo>
                  <a:lnTo>
                    <a:pt x="979516" y="694257"/>
                  </a:lnTo>
                  <a:lnTo>
                    <a:pt x="994714" y="649963"/>
                  </a:lnTo>
                  <a:lnTo>
                    <a:pt x="1005833" y="603929"/>
                  </a:lnTo>
                  <a:lnTo>
                    <a:pt x="1012660" y="556368"/>
                  </a:lnTo>
                  <a:lnTo>
                    <a:pt x="1014984" y="507492"/>
                  </a:lnTo>
                  <a:lnTo>
                    <a:pt x="1012660" y="458615"/>
                  </a:lnTo>
                  <a:lnTo>
                    <a:pt x="1005833" y="411054"/>
                  </a:lnTo>
                  <a:lnTo>
                    <a:pt x="994714" y="365020"/>
                  </a:lnTo>
                  <a:lnTo>
                    <a:pt x="979516" y="320726"/>
                  </a:lnTo>
                  <a:lnTo>
                    <a:pt x="960451" y="278384"/>
                  </a:lnTo>
                  <a:lnTo>
                    <a:pt x="937732" y="238208"/>
                  </a:lnTo>
                  <a:lnTo>
                    <a:pt x="911573" y="200410"/>
                  </a:lnTo>
                  <a:lnTo>
                    <a:pt x="882184" y="165203"/>
                  </a:lnTo>
                  <a:lnTo>
                    <a:pt x="849780" y="132799"/>
                  </a:lnTo>
                  <a:lnTo>
                    <a:pt x="814573" y="103410"/>
                  </a:lnTo>
                  <a:lnTo>
                    <a:pt x="776775" y="77251"/>
                  </a:lnTo>
                  <a:lnTo>
                    <a:pt x="736599" y="54532"/>
                  </a:lnTo>
                  <a:lnTo>
                    <a:pt x="694257" y="35467"/>
                  </a:lnTo>
                  <a:lnTo>
                    <a:pt x="649963" y="20269"/>
                  </a:lnTo>
                  <a:lnTo>
                    <a:pt x="603929" y="9150"/>
                  </a:lnTo>
                  <a:lnTo>
                    <a:pt x="556368" y="2323"/>
                  </a:lnTo>
                  <a:lnTo>
                    <a:pt x="507491" y="0"/>
                  </a:lnTo>
                  <a:close/>
                </a:path>
              </a:pathLst>
            </a:custGeom>
            <a:solidFill>
              <a:srgbClr val="FFFFFF"/>
            </a:solidFill>
          </p:spPr>
          <p:txBody>
            <a:bodyPr wrap="square" lIns="0" tIns="0" rIns="0" bIns="0" rtlCol="0"/>
            <a:lstStyle/>
            <a:p>
              <a:endParaRPr/>
            </a:p>
          </p:txBody>
        </p:sp>
        <p:sp>
          <p:nvSpPr>
            <p:cNvPr id="12" name="object 12"/>
            <p:cNvSpPr/>
            <p:nvPr/>
          </p:nvSpPr>
          <p:spPr>
            <a:xfrm>
              <a:off x="3048000" y="1956816"/>
              <a:ext cx="1015365" cy="1015365"/>
            </a:xfrm>
            <a:custGeom>
              <a:avLst/>
              <a:gdLst/>
              <a:ahLst/>
              <a:cxnLst/>
              <a:rect l="l" t="t" r="r" b="b"/>
              <a:pathLst>
                <a:path w="1015364" h="1015364">
                  <a:moveTo>
                    <a:pt x="0" y="507492"/>
                  </a:moveTo>
                  <a:lnTo>
                    <a:pt x="2323" y="458615"/>
                  </a:lnTo>
                  <a:lnTo>
                    <a:pt x="9150" y="411054"/>
                  </a:lnTo>
                  <a:lnTo>
                    <a:pt x="20269" y="365020"/>
                  </a:lnTo>
                  <a:lnTo>
                    <a:pt x="35467" y="320726"/>
                  </a:lnTo>
                  <a:lnTo>
                    <a:pt x="54532" y="278384"/>
                  </a:lnTo>
                  <a:lnTo>
                    <a:pt x="77251" y="238208"/>
                  </a:lnTo>
                  <a:lnTo>
                    <a:pt x="103410" y="200410"/>
                  </a:lnTo>
                  <a:lnTo>
                    <a:pt x="132799" y="165203"/>
                  </a:lnTo>
                  <a:lnTo>
                    <a:pt x="165203" y="132799"/>
                  </a:lnTo>
                  <a:lnTo>
                    <a:pt x="200410" y="103410"/>
                  </a:lnTo>
                  <a:lnTo>
                    <a:pt x="238208" y="77251"/>
                  </a:lnTo>
                  <a:lnTo>
                    <a:pt x="278384" y="54532"/>
                  </a:lnTo>
                  <a:lnTo>
                    <a:pt x="320726" y="35467"/>
                  </a:lnTo>
                  <a:lnTo>
                    <a:pt x="365020" y="20269"/>
                  </a:lnTo>
                  <a:lnTo>
                    <a:pt x="411054" y="9150"/>
                  </a:lnTo>
                  <a:lnTo>
                    <a:pt x="458615" y="2323"/>
                  </a:lnTo>
                  <a:lnTo>
                    <a:pt x="507491" y="0"/>
                  </a:lnTo>
                  <a:lnTo>
                    <a:pt x="556368" y="2323"/>
                  </a:lnTo>
                  <a:lnTo>
                    <a:pt x="603929" y="9150"/>
                  </a:lnTo>
                  <a:lnTo>
                    <a:pt x="649963" y="20269"/>
                  </a:lnTo>
                  <a:lnTo>
                    <a:pt x="694257" y="35467"/>
                  </a:lnTo>
                  <a:lnTo>
                    <a:pt x="736599" y="54532"/>
                  </a:lnTo>
                  <a:lnTo>
                    <a:pt x="776775" y="77251"/>
                  </a:lnTo>
                  <a:lnTo>
                    <a:pt x="814573" y="103410"/>
                  </a:lnTo>
                  <a:lnTo>
                    <a:pt x="849780" y="132799"/>
                  </a:lnTo>
                  <a:lnTo>
                    <a:pt x="882184" y="165203"/>
                  </a:lnTo>
                  <a:lnTo>
                    <a:pt x="911573" y="200410"/>
                  </a:lnTo>
                  <a:lnTo>
                    <a:pt x="937732" y="238208"/>
                  </a:lnTo>
                  <a:lnTo>
                    <a:pt x="960451" y="278384"/>
                  </a:lnTo>
                  <a:lnTo>
                    <a:pt x="979516" y="320726"/>
                  </a:lnTo>
                  <a:lnTo>
                    <a:pt x="994714" y="365020"/>
                  </a:lnTo>
                  <a:lnTo>
                    <a:pt x="1005833" y="411054"/>
                  </a:lnTo>
                  <a:lnTo>
                    <a:pt x="1012660" y="458615"/>
                  </a:lnTo>
                  <a:lnTo>
                    <a:pt x="1014984" y="507492"/>
                  </a:lnTo>
                  <a:lnTo>
                    <a:pt x="1012660" y="556368"/>
                  </a:lnTo>
                  <a:lnTo>
                    <a:pt x="1005833" y="603929"/>
                  </a:lnTo>
                  <a:lnTo>
                    <a:pt x="994714" y="649963"/>
                  </a:lnTo>
                  <a:lnTo>
                    <a:pt x="979516" y="694257"/>
                  </a:lnTo>
                  <a:lnTo>
                    <a:pt x="960451" y="736599"/>
                  </a:lnTo>
                  <a:lnTo>
                    <a:pt x="937732" y="776775"/>
                  </a:lnTo>
                  <a:lnTo>
                    <a:pt x="911573" y="814573"/>
                  </a:lnTo>
                  <a:lnTo>
                    <a:pt x="882184" y="849780"/>
                  </a:lnTo>
                  <a:lnTo>
                    <a:pt x="849780" y="882184"/>
                  </a:lnTo>
                  <a:lnTo>
                    <a:pt x="814573" y="911573"/>
                  </a:lnTo>
                  <a:lnTo>
                    <a:pt x="776775" y="937732"/>
                  </a:lnTo>
                  <a:lnTo>
                    <a:pt x="736599" y="960451"/>
                  </a:lnTo>
                  <a:lnTo>
                    <a:pt x="694257" y="979516"/>
                  </a:lnTo>
                  <a:lnTo>
                    <a:pt x="649963" y="994714"/>
                  </a:lnTo>
                  <a:lnTo>
                    <a:pt x="603929" y="1005833"/>
                  </a:lnTo>
                  <a:lnTo>
                    <a:pt x="556368" y="1012660"/>
                  </a:lnTo>
                  <a:lnTo>
                    <a:pt x="507491" y="1014984"/>
                  </a:lnTo>
                  <a:lnTo>
                    <a:pt x="458615" y="1012660"/>
                  </a:lnTo>
                  <a:lnTo>
                    <a:pt x="411054" y="1005833"/>
                  </a:lnTo>
                  <a:lnTo>
                    <a:pt x="365020" y="994714"/>
                  </a:lnTo>
                  <a:lnTo>
                    <a:pt x="320726" y="979516"/>
                  </a:lnTo>
                  <a:lnTo>
                    <a:pt x="278384" y="960451"/>
                  </a:lnTo>
                  <a:lnTo>
                    <a:pt x="238208" y="937732"/>
                  </a:lnTo>
                  <a:lnTo>
                    <a:pt x="200410" y="911573"/>
                  </a:lnTo>
                  <a:lnTo>
                    <a:pt x="165203" y="882184"/>
                  </a:lnTo>
                  <a:lnTo>
                    <a:pt x="132799" y="849780"/>
                  </a:lnTo>
                  <a:lnTo>
                    <a:pt x="103410" y="814573"/>
                  </a:lnTo>
                  <a:lnTo>
                    <a:pt x="77251" y="776775"/>
                  </a:lnTo>
                  <a:lnTo>
                    <a:pt x="54532" y="736599"/>
                  </a:lnTo>
                  <a:lnTo>
                    <a:pt x="35467" y="694257"/>
                  </a:lnTo>
                  <a:lnTo>
                    <a:pt x="20269" y="649963"/>
                  </a:lnTo>
                  <a:lnTo>
                    <a:pt x="9150" y="603929"/>
                  </a:lnTo>
                  <a:lnTo>
                    <a:pt x="2323" y="556368"/>
                  </a:lnTo>
                  <a:lnTo>
                    <a:pt x="0" y="507492"/>
                  </a:lnTo>
                  <a:close/>
                </a:path>
              </a:pathLst>
            </a:custGeom>
            <a:ln w="6096">
              <a:solidFill>
                <a:srgbClr val="5B9BD4"/>
              </a:solidFill>
            </a:ln>
          </p:spPr>
          <p:txBody>
            <a:bodyPr wrap="square" lIns="0" tIns="0" rIns="0" bIns="0" rtlCol="0"/>
            <a:lstStyle/>
            <a:p>
              <a:endParaRPr/>
            </a:p>
          </p:txBody>
        </p:sp>
        <p:pic>
          <p:nvPicPr>
            <p:cNvPr id="13" name="object 13"/>
            <p:cNvPicPr/>
            <p:nvPr/>
          </p:nvPicPr>
          <p:blipFill>
            <a:blip r:embed="rId5" cstate="print"/>
            <a:stretch>
              <a:fillRect/>
            </a:stretch>
          </p:blipFill>
          <p:spPr>
            <a:xfrm>
              <a:off x="3709416" y="3886200"/>
              <a:ext cx="5507736" cy="813816"/>
            </a:xfrm>
            <a:prstGeom prst="rect">
              <a:avLst/>
            </a:prstGeom>
          </p:spPr>
        </p:pic>
      </p:grpSp>
      <p:sp>
        <p:nvSpPr>
          <p:cNvPr id="14" name="object 14"/>
          <p:cNvSpPr txBox="1"/>
          <p:nvPr/>
        </p:nvSpPr>
        <p:spPr>
          <a:xfrm>
            <a:off x="4342003" y="4074667"/>
            <a:ext cx="3076575" cy="391160"/>
          </a:xfrm>
          <a:prstGeom prst="rect">
            <a:avLst/>
          </a:prstGeom>
        </p:spPr>
        <p:txBody>
          <a:bodyPr vert="horz" wrap="square" lIns="0" tIns="12700" rIns="0" bIns="0" rtlCol="0">
            <a:spAutoFit/>
          </a:bodyPr>
          <a:lstStyle/>
          <a:p>
            <a:pPr marL="12700">
              <a:lnSpc>
                <a:spcPct val="100000"/>
              </a:lnSpc>
              <a:spcBef>
                <a:spcPts val="100"/>
              </a:spcBef>
            </a:pPr>
            <a:r>
              <a:rPr sz="2400" b="1" spc="-20" dirty="0">
                <a:solidFill>
                  <a:srgbClr val="FFFFFF"/>
                </a:solidFill>
                <a:latin typeface="Times New Roman"/>
                <a:cs typeface="Times New Roman"/>
              </a:rPr>
              <a:t>DES</a:t>
            </a:r>
            <a:r>
              <a:rPr sz="2400" b="1" spc="-10" dirty="0">
                <a:solidFill>
                  <a:srgbClr val="FFFFFF"/>
                </a:solidFill>
                <a:latin typeface="微软雅黑 Semibold"/>
                <a:cs typeface="微软雅黑 Semibold"/>
              </a:rPr>
              <a:t>的框架和主要参数</a:t>
            </a:r>
            <a:endParaRPr sz="2400">
              <a:latin typeface="微软雅黑 Semibold"/>
              <a:cs typeface="微软雅黑 Semibold"/>
            </a:endParaRPr>
          </a:p>
        </p:txBody>
      </p:sp>
      <p:grpSp>
        <p:nvGrpSpPr>
          <p:cNvPr id="15" name="object 15"/>
          <p:cNvGrpSpPr/>
          <p:nvPr/>
        </p:nvGrpSpPr>
        <p:grpSpPr>
          <a:xfrm>
            <a:off x="3197351" y="3782567"/>
            <a:ext cx="1021080" cy="1021080"/>
            <a:chOff x="3197351" y="3782567"/>
            <a:chExt cx="1021080" cy="1021080"/>
          </a:xfrm>
        </p:grpSpPr>
        <p:sp>
          <p:nvSpPr>
            <p:cNvPr id="16" name="object 16"/>
            <p:cNvSpPr/>
            <p:nvPr/>
          </p:nvSpPr>
          <p:spPr>
            <a:xfrm>
              <a:off x="3200399" y="3785615"/>
              <a:ext cx="1015365" cy="1015365"/>
            </a:xfrm>
            <a:custGeom>
              <a:avLst/>
              <a:gdLst/>
              <a:ahLst/>
              <a:cxnLst/>
              <a:rect l="l" t="t" r="r" b="b"/>
              <a:pathLst>
                <a:path w="1015364" h="1015364">
                  <a:moveTo>
                    <a:pt x="507491" y="0"/>
                  </a:moveTo>
                  <a:lnTo>
                    <a:pt x="458615" y="2323"/>
                  </a:lnTo>
                  <a:lnTo>
                    <a:pt x="411054" y="9150"/>
                  </a:lnTo>
                  <a:lnTo>
                    <a:pt x="365020" y="20269"/>
                  </a:lnTo>
                  <a:lnTo>
                    <a:pt x="320726" y="35467"/>
                  </a:lnTo>
                  <a:lnTo>
                    <a:pt x="278384" y="54532"/>
                  </a:lnTo>
                  <a:lnTo>
                    <a:pt x="238208" y="77251"/>
                  </a:lnTo>
                  <a:lnTo>
                    <a:pt x="200410" y="103410"/>
                  </a:lnTo>
                  <a:lnTo>
                    <a:pt x="165203" y="132799"/>
                  </a:lnTo>
                  <a:lnTo>
                    <a:pt x="132799" y="165203"/>
                  </a:lnTo>
                  <a:lnTo>
                    <a:pt x="103410" y="200410"/>
                  </a:lnTo>
                  <a:lnTo>
                    <a:pt x="77251" y="238208"/>
                  </a:lnTo>
                  <a:lnTo>
                    <a:pt x="54532" y="278384"/>
                  </a:lnTo>
                  <a:lnTo>
                    <a:pt x="35467" y="320726"/>
                  </a:lnTo>
                  <a:lnTo>
                    <a:pt x="20269" y="365020"/>
                  </a:lnTo>
                  <a:lnTo>
                    <a:pt x="9150" y="411054"/>
                  </a:lnTo>
                  <a:lnTo>
                    <a:pt x="2323" y="458615"/>
                  </a:lnTo>
                  <a:lnTo>
                    <a:pt x="0" y="507491"/>
                  </a:lnTo>
                  <a:lnTo>
                    <a:pt x="2323" y="556368"/>
                  </a:lnTo>
                  <a:lnTo>
                    <a:pt x="9150" y="603929"/>
                  </a:lnTo>
                  <a:lnTo>
                    <a:pt x="20269" y="649963"/>
                  </a:lnTo>
                  <a:lnTo>
                    <a:pt x="35467" y="694257"/>
                  </a:lnTo>
                  <a:lnTo>
                    <a:pt x="54532" y="736599"/>
                  </a:lnTo>
                  <a:lnTo>
                    <a:pt x="77251" y="776775"/>
                  </a:lnTo>
                  <a:lnTo>
                    <a:pt x="103410" y="814573"/>
                  </a:lnTo>
                  <a:lnTo>
                    <a:pt x="132799" y="849780"/>
                  </a:lnTo>
                  <a:lnTo>
                    <a:pt x="165203" y="882184"/>
                  </a:lnTo>
                  <a:lnTo>
                    <a:pt x="200410" y="911573"/>
                  </a:lnTo>
                  <a:lnTo>
                    <a:pt x="238208" y="937732"/>
                  </a:lnTo>
                  <a:lnTo>
                    <a:pt x="278384" y="960451"/>
                  </a:lnTo>
                  <a:lnTo>
                    <a:pt x="320726" y="979516"/>
                  </a:lnTo>
                  <a:lnTo>
                    <a:pt x="365020" y="994714"/>
                  </a:lnTo>
                  <a:lnTo>
                    <a:pt x="411054" y="1005833"/>
                  </a:lnTo>
                  <a:lnTo>
                    <a:pt x="458615" y="1012660"/>
                  </a:lnTo>
                  <a:lnTo>
                    <a:pt x="507491" y="1014983"/>
                  </a:lnTo>
                  <a:lnTo>
                    <a:pt x="556368" y="1012660"/>
                  </a:lnTo>
                  <a:lnTo>
                    <a:pt x="603929" y="1005833"/>
                  </a:lnTo>
                  <a:lnTo>
                    <a:pt x="649963" y="994714"/>
                  </a:lnTo>
                  <a:lnTo>
                    <a:pt x="694257" y="979516"/>
                  </a:lnTo>
                  <a:lnTo>
                    <a:pt x="736599" y="960451"/>
                  </a:lnTo>
                  <a:lnTo>
                    <a:pt x="776775" y="937732"/>
                  </a:lnTo>
                  <a:lnTo>
                    <a:pt x="814573" y="911573"/>
                  </a:lnTo>
                  <a:lnTo>
                    <a:pt x="849780" y="882184"/>
                  </a:lnTo>
                  <a:lnTo>
                    <a:pt x="882184" y="849780"/>
                  </a:lnTo>
                  <a:lnTo>
                    <a:pt x="911573" y="814573"/>
                  </a:lnTo>
                  <a:lnTo>
                    <a:pt x="937732" y="776775"/>
                  </a:lnTo>
                  <a:lnTo>
                    <a:pt x="960451" y="736599"/>
                  </a:lnTo>
                  <a:lnTo>
                    <a:pt x="979516" y="694257"/>
                  </a:lnTo>
                  <a:lnTo>
                    <a:pt x="994714" y="649963"/>
                  </a:lnTo>
                  <a:lnTo>
                    <a:pt x="1005833" y="603929"/>
                  </a:lnTo>
                  <a:lnTo>
                    <a:pt x="1012660" y="556368"/>
                  </a:lnTo>
                  <a:lnTo>
                    <a:pt x="1014984" y="507491"/>
                  </a:lnTo>
                  <a:lnTo>
                    <a:pt x="1012660" y="458615"/>
                  </a:lnTo>
                  <a:lnTo>
                    <a:pt x="1005833" y="411054"/>
                  </a:lnTo>
                  <a:lnTo>
                    <a:pt x="994714" y="365020"/>
                  </a:lnTo>
                  <a:lnTo>
                    <a:pt x="979516" y="320726"/>
                  </a:lnTo>
                  <a:lnTo>
                    <a:pt x="960451" y="278384"/>
                  </a:lnTo>
                  <a:lnTo>
                    <a:pt x="937732" y="238208"/>
                  </a:lnTo>
                  <a:lnTo>
                    <a:pt x="911573" y="200410"/>
                  </a:lnTo>
                  <a:lnTo>
                    <a:pt x="882184" y="165203"/>
                  </a:lnTo>
                  <a:lnTo>
                    <a:pt x="849780" y="132799"/>
                  </a:lnTo>
                  <a:lnTo>
                    <a:pt x="814573" y="103410"/>
                  </a:lnTo>
                  <a:lnTo>
                    <a:pt x="776775" y="77251"/>
                  </a:lnTo>
                  <a:lnTo>
                    <a:pt x="736599" y="54532"/>
                  </a:lnTo>
                  <a:lnTo>
                    <a:pt x="694257" y="35467"/>
                  </a:lnTo>
                  <a:lnTo>
                    <a:pt x="649963" y="20269"/>
                  </a:lnTo>
                  <a:lnTo>
                    <a:pt x="603929" y="9150"/>
                  </a:lnTo>
                  <a:lnTo>
                    <a:pt x="556368" y="2323"/>
                  </a:lnTo>
                  <a:lnTo>
                    <a:pt x="507491" y="0"/>
                  </a:lnTo>
                  <a:close/>
                </a:path>
              </a:pathLst>
            </a:custGeom>
            <a:solidFill>
              <a:srgbClr val="FFFFFF"/>
            </a:solidFill>
          </p:spPr>
          <p:txBody>
            <a:bodyPr wrap="square" lIns="0" tIns="0" rIns="0" bIns="0" rtlCol="0"/>
            <a:lstStyle/>
            <a:p>
              <a:endParaRPr/>
            </a:p>
          </p:txBody>
        </p:sp>
        <p:sp>
          <p:nvSpPr>
            <p:cNvPr id="17" name="object 17"/>
            <p:cNvSpPr/>
            <p:nvPr/>
          </p:nvSpPr>
          <p:spPr>
            <a:xfrm>
              <a:off x="3200399" y="3785615"/>
              <a:ext cx="1015365" cy="1015365"/>
            </a:xfrm>
            <a:custGeom>
              <a:avLst/>
              <a:gdLst/>
              <a:ahLst/>
              <a:cxnLst/>
              <a:rect l="l" t="t" r="r" b="b"/>
              <a:pathLst>
                <a:path w="1015364" h="1015364">
                  <a:moveTo>
                    <a:pt x="0" y="507491"/>
                  </a:moveTo>
                  <a:lnTo>
                    <a:pt x="2323" y="458615"/>
                  </a:lnTo>
                  <a:lnTo>
                    <a:pt x="9150" y="411054"/>
                  </a:lnTo>
                  <a:lnTo>
                    <a:pt x="20269" y="365020"/>
                  </a:lnTo>
                  <a:lnTo>
                    <a:pt x="35467" y="320726"/>
                  </a:lnTo>
                  <a:lnTo>
                    <a:pt x="54532" y="278384"/>
                  </a:lnTo>
                  <a:lnTo>
                    <a:pt x="77251" y="238208"/>
                  </a:lnTo>
                  <a:lnTo>
                    <a:pt x="103410" y="200410"/>
                  </a:lnTo>
                  <a:lnTo>
                    <a:pt x="132799" y="165203"/>
                  </a:lnTo>
                  <a:lnTo>
                    <a:pt x="165203" y="132799"/>
                  </a:lnTo>
                  <a:lnTo>
                    <a:pt x="200410" y="103410"/>
                  </a:lnTo>
                  <a:lnTo>
                    <a:pt x="238208" y="77251"/>
                  </a:lnTo>
                  <a:lnTo>
                    <a:pt x="278384" y="54532"/>
                  </a:lnTo>
                  <a:lnTo>
                    <a:pt x="320726" y="35467"/>
                  </a:lnTo>
                  <a:lnTo>
                    <a:pt x="365020" y="20269"/>
                  </a:lnTo>
                  <a:lnTo>
                    <a:pt x="411054" y="9150"/>
                  </a:lnTo>
                  <a:lnTo>
                    <a:pt x="458615" y="2323"/>
                  </a:lnTo>
                  <a:lnTo>
                    <a:pt x="507491" y="0"/>
                  </a:lnTo>
                  <a:lnTo>
                    <a:pt x="556368" y="2323"/>
                  </a:lnTo>
                  <a:lnTo>
                    <a:pt x="603929" y="9150"/>
                  </a:lnTo>
                  <a:lnTo>
                    <a:pt x="649963" y="20269"/>
                  </a:lnTo>
                  <a:lnTo>
                    <a:pt x="694257" y="35467"/>
                  </a:lnTo>
                  <a:lnTo>
                    <a:pt x="736599" y="54532"/>
                  </a:lnTo>
                  <a:lnTo>
                    <a:pt x="776775" y="77251"/>
                  </a:lnTo>
                  <a:lnTo>
                    <a:pt x="814573" y="103410"/>
                  </a:lnTo>
                  <a:lnTo>
                    <a:pt x="849780" y="132799"/>
                  </a:lnTo>
                  <a:lnTo>
                    <a:pt x="882184" y="165203"/>
                  </a:lnTo>
                  <a:lnTo>
                    <a:pt x="911573" y="200410"/>
                  </a:lnTo>
                  <a:lnTo>
                    <a:pt x="937732" y="238208"/>
                  </a:lnTo>
                  <a:lnTo>
                    <a:pt x="960451" y="278384"/>
                  </a:lnTo>
                  <a:lnTo>
                    <a:pt x="979516" y="320726"/>
                  </a:lnTo>
                  <a:lnTo>
                    <a:pt x="994714" y="365020"/>
                  </a:lnTo>
                  <a:lnTo>
                    <a:pt x="1005833" y="411054"/>
                  </a:lnTo>
                  <a:lnTo>
                    <a:pt x="1012660" y="458615"/>
                  </a:lnTo>
                  <a:lnTo>
                    <a:pt x="1014984" y="507491"/>
                  </a:lnTo>
                  <a:lnTo>
                    <a:pt x="1012660" y="556368"/>
                  </a:lnTo>
                  <a:lnTo>
                    <a:pt x="1005833" y="603929"/>
                  </a:lnTo>
                  <a:lnTo>
                    <a:pt x="994714" y="649963"/>
                  </a:lnTo>
                  <a:lnTo>
                    <a:pt x="979516" y="694257"/>
                  </a:lnTo>
                  <a:lnTo>
                    <a:pt x="960451" y="736599"/>
                  </a:lnTo>
                  <a:lnTo>
                    <a:pt x="937732" y="776775"/>
                  </a:lnTo>
                  <a:lnTo>
                    <a:pt x="911573" y="814573"/>
                  </a:lnTo>
                  <a:lnTo>
                    <a:pt x="882184" y="849780"/>
                  </a:lnTo>
                  <a:lnTo>
                    <a:pt x="849780" y="882184"/>
                  </a:lnTo>
                  <a:lnTo>
                    <a:pt x="814573" y="911573"/>
                  </a:lnTo>
                  <a:lnTo>
                    <a:pt x="776775" y="937732"/>
                  </a:lnTo>
                  <a:lnTo>
                    <a:pt x="736599" y="960451"/>
                  </a:lnTo>
                  <a:lnTo>
                    <a:pt x="694257" y="979516"/>
                  </a:lnTo>
                  <a:lnTo>
                    <a:pt x="649963" y="994714"/>
                  </a:lnTo>
                  <a:lnTo>
                    <a:pt x="603929" y="1005833"/>
                  </a:lnTo>
                  <a:lnTo>
                    <a:pt x="556368" y="1012660"/>
                  </a:lnTo>
                  <a:lnTo>
                    <a:pt x="507491" y="1014983"/>
                  </a:lnTo>
                  <a:lnTo>
                    <a:pt x="458615" y="1012660"/>
                  </a:lnTo>
                  <a:lnTo>
                    <a:pt x="411054" y="1005833"/>
                  </a:lnTo>
                  <a:lnTo>
                    <a:pt x="365020" y="994714"/>
                  </a:lnTo>
                  <a:lnTo>
                    <a:pt x="320726" y="979516"/>
                  </a:lnTo>
                  <a:lnTo>
                    <a:pt x="278384" y="960451"/>
                  </a:lnTo>
                  <a:lnTo>
                    <a:pt x="238208" y="937732"/>
                  </a:lnTo>
                  <a:lnTo>
                    <a:pt x="200410" y="911573"/>
                  </a:lnTo>
                  <a:lnTo>
                    <a:pt x="165203" y="882184"/>
                  </a:lnTo>
                  <a:lnTo>
                    <a:pt x="132799" y="849780"/>
                  </a:lnTo>
                  <a:lnTo>
                    <a:pt x="103410" y="814573"/>
                  </a:lnTo>
                  <a:lnTo>
                    <a:pt x="77251" y="776775"/>
                  </a:lnTo>
                  <a:lnTo>
                    <a:pt x="54532" y="736599"/>
                  </a:lnTo>
                  <a:lnTo>
                    <a:pt x="35467" y="694257"/>
                  </a:lnTo>
                  <a:lnTo>
                    <a:pt x="20269" y="649963"/>
                  </a:lnTo>
                  <a:lnTo>
                    <a:pt x="9150" y="603929"/>
                  </a:lnTo>
                  <a:lnTo>
                    <a:pt x="2323" y="556368"/>
                  </a:lnTo>
                  <a:lnTo>
                    <a:pt x="0" y="507491"/>
                  </a:lnTo>
                  <a:close/>
                </a:path>
              </a:pathLst>
            </a:custGeom>
            <a:ln w="6095">
              <a:solidFill>
                <a:srgbClr val="5B9BD4"/>
              </a:solidFill>
            </a:ln>
          </p:spPr>
          <p:txBody>
            <a:bodyPr wrap="square" lIns="0" tIns="0" rIns="0" bIns="0" rtlCol="0"/>
            <a:lstStyle/>
            <a:p>
              <a:endParaRPr/>
            </a:p>
          </p:txBody>
        </p:sp>
      </p:grpSp>
      <p:sp>
        <p:nvSpPr>
          <p:cNvPr id="18" name="object 18"/>
          <p:cNvSpPr/>
          <p:nvPr/>
        </p:nvSpPr>
        <p:spPr>
          <a:xfrm>
            <a:off x="696468" y="6252971"/>
            <a:ext cx="10779125" cy="0"/>
          </a:xfrm>
          <a:custGeom>
            <a:avLst/>
            <a:gdLst/>
            <a:ahLst/>
            <a:cxnLst/>
            <a:rect l="l" t="t" r="r" b="b"/>
            <a:pathLst>
              <a:path w="10779125">
                <a:moveTo>
                  <a:pt x="0" y="0"/>
                </a:moveTo>
                <a:lnTo>
                  <a:pt x="10779125" y="0"/>
                </a:lnTo>
              </a:path>
            </a:pathLst>
          </a:custGeom>
          <a:ln w="27432">
            <a:solidFill>
              <a:srgbClr val="5B9BD4"/>
            </a:solidFill>
          </a:ln>
        </p:spPr>
        <p:txBody>
          <a:bodyPr wrap="square" lIns="0" tIns="0" rIns="0" bIns="0" rtlCol="0"/>
          <a:lstStyle/>
          <a:p>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430" rIns="0" bIns="0" rtlCol="0">
            <a:spAutoFit/>
          </a:bodyPr>
          <a:lstStyle/>
          <a:p>
            <a:pPr marL="12700">
              <a:lnSpc>
                <a:spcPct val="100000"/>
              </a:lnSpc>
              <a:spcBef>
                <a:spcPts val="90"/>
              </a:spcBef>
            </a:pPr>
            <a:r>
              <a:rPr spc="-30" dirty="0">
                <a:solidFill>
                  <a:srgbClr val="FF3300"/>
                </a:solidFill>
              </a:rPr>
              <a:t>美国制定数据加密标准简况</a:t>
            </a:r>
          </a:p>
        </p:txBody>
      </p:sp>
      <p:sp>
        <p:nvSpPr>
          <p:cNvPr id="3" name="object 3"/>
          <p:cNvSpPr txBox="1"/>
          <p:nvPr/>
        </p:nvSpPr>
        <p:spPr>
          <a:xfrm>
            <a:off x="899401" y="914400"/>
            <a:ext cx="10831881" cy="1801775"/>
          </a:xfrm>
          <a:prstGeom prst="rect">
            <a:avLst/>
          </a:prstGeom>
        </p:spPr>
        <p:txBody>
          <a:bodyPr vert="horz" wrap="square" lIns="0" tIns="173990" rIns="0" bIns="0" rtlCol="0">
            <a:spAutoFit/>
          </a:bodyPr>
          <a:lstStyle/>
          <a:p>
            <a:pPr marL="241300" indent="-228600" algn="just">
              <a:lnSpc>
                <a:spcPct val="100000"/>
              </a:lnSpc>
              <a:spcBef>
                <a:spcPts val="1370"/>
              </a:spcBef>
              <a:buFont typeface="Arial"/>
              <a:buChar char="•"/>
              <a:tabLst>
                <a:tab pos="241300" algn="l"/>
              </a:tabLst>
            </a:pPr>
            <a:r>
              <a:rPr sz="2800" b="1" spc="-30" dirty="0" err="1">
                <a:latin typeface="微软雅黑 Semibold"/>
                <a:cs typeface="微软雅黑 Semibold"/>
              </a:rPr>
              <a:t>目的</a:t>
            </a:r>
            <a:endParaRPr lang="en-US" sz="2800" dirty="0">
              <a:latin typeface="微软雅黑 Semibold"/>
              <a:cs typeface="微软雅黑 Semibold"/>
            </a:endParaRPr>
          </a:p>
          <a:p>
            <a:pPr marL="241300" indent="-228600" algn="just">
              <a:lnSpc>
                <a:spcPct val="100000"/>
              </a:lnSpc>
              <a:spcBef>
                <a:spcPts val="1370"/>
              </a:spcBef>
              <a:buFont typeface="Arial"/>
              <a:buChar char="•"/>
              <a:tabLst>
                <a:tab pos="241300" algn="l"/>
              </a:tabLst>
            </a:pPr>
            <a:r>
              <a:rPr sz="2200" spc="-5" dirty="0">
                <a:latin typeface="宋体" panose="02010600030101010101" pitchFamily="2" charset="-122"/>
                <a:cs typeface="微软雅黑 Semibold"/>
              </a:rPr>
              <a:t>通信与计算机相结合是人类步入信息社会的一个阶梯，</a:t>
            </a:r>
            <a:r>
              <a:rPr sz="2200" dirty="0">
                <a:latin typeface="宋体" panose="02010600030101010101" pitchFamily="2" charset="-122"/>
                <a:cs typeface="微软雅黑 Semibold"/>
              </a:rPr>
              <a:t>它始于六十年代末，完成于</a:t>
            </a:r>
            <a:r>
              <a:rPr sz="2200" spc="-165" dirty="0">
                <a:latin typeface="宋体" panose="02010600030101010101" pitchFamily="2" charset="-122"/>
                <a:cs typeface="微软雅黑 Semibold"/>
              </a:rPr>
              <a:t>90</a:t>
            </a:r>
            <a:r>
              <a:rPr sz="2200" spc="-5" dirty="0">
                <a:latin typeface="宋体" panose="02010600030101010101" pitchFamily="2" charset="-122"/>
                <a:cs typeface="微软雅黑 Semibold"/>
              </a:rPr>
              <a:t>年代初。计算机通信网的形成与发</a:t>
            </a:r>
            <a:r>
              <a:rPr sz="2200" spc="-15" dirty="0">
                <a:latin typeface="宋体" panose="02010600030101010101" pitchFamily="2" charset="-122"/>
                <a:cs typeface="微软雅黑 Semibold"/>
              </a:rPr>
              <a:t>展，要求信息作业标准化，安全保密亦不例外。只有标准化，才</a:t>
            </a:r>
            <a:r>
              <a:rPr sz="2200" spc="-5" dirty="0">
                <a:latin typeface="宋体" panose="02010600030101010101" pitchFamily="2" charset="-122"/>
                <a:cs typeface="微软雅黑 Semibold"/>
              </a:rPr>
              <a:t>能真正实现网的安全，才能推广使用加密手段，以便于训练、生</a:t>
            </a:r>
            <a:r>
              <a:rPr sz="2200" spc="-15" dirty="0">
                <a:latin typeface="宋体" panose="02010600030101010101" pitchFamily="2" charset="-122"/>
                <a:cs typeface="微软雅黑 Semibold"/>
              </a:rPr>
              <a:t>产和降低成本</a:t>
            </a:r>
            <a:endParaRPr sz="2200" dirty="0">
              <a:latin typeface="宋体" panose="02010600030101010101" pitchFamily="2" charset="-122"/>
              <a:cs typeface="微软雅黑 Semibold"/>
            </a:endParaRPr>
          </a:p>
        </p:txBody>
      </p:sp>
      <p:sp>
        <p:nvSpPr>
          <p:cNvPr id="4" name="object 3">
            <a:extLst>
              <a:ext uri="{FF2B5EF4-FFF2-40B4-BE49-F238E27FC236}">
                <a16:creationId xmlns:a16="http://schemas.microsoft.com/office/drawing/2014/main" id="{1C94680E-3FC8-4056-B792-7EAB9D2C0D6F}"/>
              </a:ext>
            </a:extLst>
          </p:cNvPr>
          <p:cNvSpPr txBox="1"/>
          <p:nvPr/>
        </p:nvSpPr>
        <p:spPr>
          <a:xfrm>
            <a:off x="874783" y="2768102"/>
            <a:ext cx="10077450" cy="3556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1" hangingPunct="1">
              <a:spcBef>
                <a:spcPct val="20000"/>
              </a:spcBef>
              <a:buClr>
                <a:schemeClr val="tx1"/>
              </a:buClr>
              <a:buFont typeface="Wingdings" panose="05000000000000000000" pitchFamily="2" charset="2"/>
              <a:buChar char="v"/>
              <a:defRPr sz="2800" b="1">
                <a:latin typeface="+mn-lt"/>
              </a:defRPr>
            </a:lvl1pPr>
            <a:lvl2pPr marL="742950" lvl="1" indent="-285750" eaLnBrk="1" hangingPunct="1">
              <a:spcBef>
                <a:spcPct val="20000"/>
              </a:spcBef>
              <a:buClr>
                <a:schemeClr val="tx2"/>
              </a:buClr>
              <a:buFont typeface="Wingdings" panose="05000000000000000000" pitchFamily="2" charset="2"/>
              <a:buChar char="§"/>
              <a:defRPr sz="2800">
                <a:latin typeface="+mn-lt"/>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sz="2000" dirty="0"/>
              <a:t>美国NBS在1973年5月15公布了征求建议。1974年8月27日NBS再次出公告征求建议，对建议方案提出如下要求：</a:t>
            </a:r>
          </a:p>
          <a:p>
            <a:r>
              <a:rPr sz="2000" dirty="0"/>
              <a:t>算法必须提供高度的安全性</a:t>
            </a:r>
          </a:p>
          <a:p>
            <a:r>
              <a:rPr sz="2000" dirty="0"/>
              <a:t>算法必须有详细的说明,并易于理解</a:t>
            </a:r>
          </a:p>
          <a:p>
            <a:r>
              <a:rPr sz="2000" dirty="0" err="1">
                <a:solidFill>
                  <a:srgbClr val="0070C0"/>
                </a:solidFill>
              </a:rPr>
              <a:t>算法的安全性取决于密钥,不依赖于算法</a:t>
            </a:r>
            <a:r>
              <a:rPr sz="2000" dirty="0">
                <a:solidFill>
                  <a:srgbClr val="0070C0"/>
                </a:solidFill>
              </a:rPr>
              <a:t> </a:t>
            </a:r>
            <a:endParaRPr lang="en-US" sz="2000" dirty="0">
              <a:solidFill>
                <a:srgbClr val="0070C0"/>
              </a:solidFill>
            </a:endParaRPr>
          </a:p>
          <a:p>
            <a:r>
              <a:rPr sz="2000" dirty="0" err="1"/>
              <a:t>算法适用于所有用户</a:t>
            </a:r>
            <a:endParaRPr sz="2000" dirty="0"/>
          </a:p>
          <a:p>
            <a:r>
              <a:rPr sz="2000" dirty="0" err="1"/>
              <a:t>算法适用于不同应用场合</a:t>
            </a:r>
            <a:endParaRPr lang="en-US" sz="2000" dirty="0"/>
          </a:p>
          <a:p>
            <a:r>
              <a:rPr sz="2000" dirty="0" err="1"/>
              <a:t>算法必须高效、经济</a:t>
            </a:r>
            <a:endParaRPr sz="2000" dirty="0"/>
          </a:p>
          <a:p>
            <a:r>
              <a:rPr sz="2000" dirty="0" err="1">
                <a:solidFill>
                  <a:srgbClr val="0070C0"/>
                </a:solidFill>
              </a:rPr>
              <a:t>算法必须能被证实有效</a:t>
            </a:r>
            <a:r>
              <a:rPr sz="2000" dirty="0">
                <a:solidFill>
                  <a:srgbClr val="0070C0"/>
                </a:solidFill>
              </a:rPr>
              <a:t> </a:t>
            </a:r>
            <a:endParaRPr lang="en-US" sz="2000" dirty="0">
              <a:solidFill>
                <a:srgbClr val="0070C0"/>
              </a:solidFill>
            </a:endParaRPr>
          </a:p>
          <a:p>
            <a:r>
              <a:rPr sz="2000" dirty="0" err="1"/>
              <a:t>算法必须是可出口的</a:t>
            </a:r>
            <a:endParaRPr sz="2000" dirty="0"/>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430" rIns="0" bIns="0" rtlCol="0">
            <a:spAutoFit/>
          </a:bodyPr>
          <a:lstStyle/>
          <a:p>
            <a:pPr marL="12700">
              <a:lnSpc>
                <a:spcPct val="100000"/>
              </a:lnSpc>
              <a:spcBef>
                <a:spcPts val="90"/>
              </a:spcBef>
            </a:pPr>
            <a:r>
              <a:rPr spc="-30" dirty="0">
                <a:solidFill>
                  <a:srgbClr val="FF3300"/>
                </a:solidFill>
              </a:rPr>
              <a:t>美国制定数据加密标准简况</a:t>
            </a:r>
          </a:p>
        </p:txBody>
      </p:sp>
      <p:sp>
        <p:nvSpPr>
          <p:cNvPr id="3" name="object 3"/>
          <p:cNvSpPr txBox="1">
            <a:spLocks noGrp="1"/>
          </p:cNvSpPr>
          <p:nvPr>
            <p:ph type="body" idx="1"/>
          </p:nvPr>
        </p:nvSpPr>
        <p:spPr>
          <a:xfrm>
            <a:off x="406400" y="1219200"/>
            <a:ext cx="11480800" cy="436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r>
              <a:rPr kern="1200" dirty="0">
                <a:ea typeface="宋体" panose="02010600030101010101" pitchFamily="2" charset="-122"/>
              </a:rPr>
              <a:t>IBM公司在1971年完成的LUCIFER密码 (64 bit分组，代换-置换，128 bit密钥)的基础上，改进成为建议的DES体制</a:t>
            </a:r>
          </a:p>
          <a:p>
            <a:pPr eaLnBrk="1" hangingPunct="1"/>
            <a:r>
              <a:rPr kern="1200" dirty="0">
                <a:ea typeface="宋体" panose="02010600030101010101" pitchFamily="2" charset="-122"/>
              </a:rPr>
              <a:t>1975年3月17日NBS公布了这个算法，并说明要以它作为联邦信息处理标准，</a:t>
            </a:r>
          </a:p>
          <a:p>
            <a:pPr eaLnBrk="1" hangingPunct="1"/>
            <a:r>
              <a:rPr kern="1200" dirty="0">
                <a:solidFill>
                  <a:srgbClr val="0070C0"/>
                </a:solidFill>
                <a:ea typeface="宋体" panose="02010600030101010101" pitchFamily="2" charset="-122"/>
              </a:rPr>
              <a:t>征求各方意见。</a:t>
            </a:r>
          </a:p>
          <a:p>
            <a:pPr eaLnBrk="1" hangingPunct="1">
              <a:buFont typeface="Wingdings" panose="05000000000000000000" pitchFamily="2" charset="2"/>
              <a:buChar char="n"/>
            </a:pPr>
            <a:r>
              <a:rPr kern="1200" dirty="0">
                <a:ea typeface="宋体" panose="02010600030101010101" pitchFamily="2" charset="-122"/>
              </a:rPr>
              <a:t>1977年1月15日建议被批准为联邦标准[FIPS PUB 46]，并设计推出DES芯片。</a:t>
            </a:r>
          </a:p>
          <a:p>
            <a:pPr eaLnBrk="1" hangingPunct="1">
              <a:buFont typeface="Wingdings" panose="05000000000000000000" pitchFamily="2" charset="2"/>
              <a:buChar char="n"/>
            </a:pPr>
            <a:r>
              <a:rPr kern="1200" dirty="0">
                <a:ea typeface="宋体" panose="02010600030101010101" pitchFamily="2" charset="-122"/>
              </a:rPr>
              <a:t>1981年美国ANSI 将其作为标准，称之为DEA[ANSI X3.92]</a:t>
            </a:r>
          </a:p>
          <a:p>
            <a:pPr eaLnBrk="1" hangingPunct="1">
              <a:buFont typeface="Wingdings" panose="05000000000000000000" pitchFamily="2" charset="2"/>
              <a:buChar char="n"/>
            </a:pPr>
            <a:r>
              <a:rPr kern="1200" dirty="0">
                <a:ea typeface="宋体" panose="02010600030101010101" pitchFamily="2" charset="-122"/>
              </a:rPr>
              <a:t>1983年国际标准化组织(ISO)采用它作为标准，称作DEA-1</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430" rIns="0" bIns="0" rtlCol="0">
            <a:spAutoFit/>
          </a:bodyPr>
          <a:lstStyle/>
          <a:p>
            <a:pPr marL="12700">
              <a:lnSpc>
                <a:spcPct val="100000"/>
              </a:lnSpc>
              <a:spcBef>
                <a:spcPts val="90"/>
              </a:spcBef>
            </a:pPr>
            <a:r>
              <a:rPr spc="-30" dirty="0">
                <a:solidFill>
                  <a:srgbClr val="FF3300"/>
                </a:solidFill>
              </a:rPr>
              <a:t>美国制定数据加密标准简况</a:t>
            </a:r>
          </a:p>
        </p:txBody>
      </p:sp>
      <p:sp>
        <p:nvSpPr>
          <p:cNvPr id="3" name="object 3"/>
          <p:cNvSpPr txBox="1"/>
          <p:nvPr/>
        </p:nvSpPr>
        <p:spPr>
          <a:xfrm>
            <a:off x="915035" y="1447800"/>
            <a:ext cx="10361930" cy="4223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1" hangingPunct="1">
              <a:spcBef>
                <a:spcPct val="20000"/>
              </a:spcBef>
              <a:buClr>
                <a:schemeClr val="tx1"/>
              </a:buClr>
              <a:buFont typeface="Wingdings" panose="05000000000000000000" pitchFamily="2" charset="2"/>
              <a:buChar char="v"/>
              <a:defRPr sz="2800" b="1">
                <a:latin typeface="+mn-lt"/>
              </a:defRPr>
            </a:lvl1pPr>
            <a:lvl2pPr marL="742950" lvl="1" indent="-285750" eaLnBrk="1" hangingPunct="1">
              <a:spcBef>
                <a:spcPct val="20000"/>
              </a:spcBef>
              <a:buClr>
                <a:schemeClr val="tx2"/>
              </a:buClr>
              <a:buFont typeface="Wingdings" panose="05000000000000000000" pitchFamily="2" charset="2"/>
              <a:buChar char="§"/>
              <a:defRPr sz="2800">
                <a:latin typeface="+mn-lt"/>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dirty="0"/>
              <a:t>NSA宣布每隔5年重新审议DES是否继续作为联邦标准，1988年（FIPS46-1）、1993年（FIPS46-2），1998年不再重新批准DES为联邦标准。</a:t>
            </a:r>
          </a:p>
          <a:p>
            <a:r>
              <a:rPr dirty="0" err="1"/>
              <a:t>虽然DES已有替代的数据加密标准算法，但它仍是迄今为止得到最广泛应用的一种算法，也是一种最有代表性的分组加密体制</a:t>
            </a:r>
            <a:endParaRPr dirty="0"/>
          </a:p>
          <a:p>
            <a:r>
              <a:rPr dirty="0"/>
              <a:t>1993年4月，Clinton政府公布了一项建议的加密技术标准，称作密钥托管加密技术标准EES(Escrowed Encryption Standard)。</a:t>
            </a:r>
            <a:r>
              <a:rPr dirty="0" err="1"/>
              <a:t>算法属美国政府SECRET密</a:t>
            </a:r>
            <a:r>
              <a:rPr lang="zh-CN" altLang="en-US" dirty="0"/>
              <a:t>级。</a:t>
            </a:r>
            <a:endParaRPr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430" rIns="0" bIns="0" rtlCol="0">
            <a:spAutoFit/>
          </a:bodyPr>
          <a:lstStyle/>
          <a:p>
            <a:pPr marL="12700">
              <a:lnSpc>
                <a:spcPct val="100000"/>
              </a:lnSpc>
              <a:spcBef>
                <a:spcPts val="90"/>
              </a:spcBef>
            </a:pPr>
            <a:r>
              <a:rPr spc="-30" dirty="0">
                <a:solidFill>
                  <a:srgbClr val="FF3300"/>
                </a:solidFill>
              </a:rPr>
              <a:t>美国制定数据加密标准简况</a:t>
            </a:r>
          </a:p>
        </p:txBody>
      </p:sp>
      <p:sp>
        <p:nvSpPr>
          <p:cNvPr id="3" name="object 3"/>
          <p:cNvSpPr txBox="1">
            <a:spLocks noGrp="1"/>
          </p:cNvSpPr>
          <p:nvPr>
            <p:ph type="body" idx="1"/>
          </p:nvPr>
        </p:nvSpPr>
        <p:spPr>
          <a:xfrm>
            <a:off x="406400" y="1219200"/>
            <a:ext cx="11557000" cy="4223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r>
              <a:rPr kern="1200" dirty="0">
                <a:ea typeface="宋体" panose="02010600030101010101" pitchFamily="2" charset="-122"/>
              </a:rPr>
              <a:t>DES发展史确定了发展公用标准算法模式，而EES的制定路线与DES的背道而驰。人们怀疑有陷门和政府部门肆意侵犯公民权利。此举遭到广为反对。</a:t>
            </a:r>
          </a:p>
          <a:p>
            <a:pPr eaLnBrk="1" hangingPunct="1"/>
            <a:r>
              <a:rPr kern="1200" dirty="0">
                <a:ea typeface="宋体" panose="02010600030101010101" pitchFamily="2" charset="-122"/>
              </a:rPr>
              <a:t>1995 年5 月AT&amp;T Bell Lab 的M. Blaze 博士在PC 机上用45 分钟时间使 SKIPJACK的 LEAF协议失败，伪造ID码获得成功。1995年7月美国政府宣布放弃用EES来加密数据，只将它用于语音通信。</a:t>
            </a:r>
          </a:p>
          <a:p>
            <a:pPr eaLnBrk="1" hangingPunct="1"/>
            <a:r>
              <a:rPr kern="1200" dirty="0">
                <a:ea typeface="宋体" panose="02010600030101010101" pitchFamily="2" charset="-122"/>
              </a:rPr>
              <a:t>1997年1月美国NIST着手进行AES（Advanced Encryption Standard）的研究，成立了标准工作室。2001年Rijndael被批准为AES标准。</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4574" y="407539"/>
            <a:ext cx="7370826" cy="565539"/>
          </a:xfrm>
          <a:prstGeom prst="rect">
            <a:avLst/>
          </a:prstGeom>
        </p:spPr>
        <p:txBody>
          <a:bodyPr vert="horz" wrap="square" lIns="0" tIns="11430" rIns="0" bIns="0" rtlCol="0">
            <a:spAutoFit/>
          </a:bodyPr>
          <a:lstStyle/>
          <a:p>
            <a:pPr marL="12700">
              <a:lnSpc>
                <a:spcPct val="100000"/>
              </a:lnSpc>
              <a:spcBef>
                <a:spcPts val="90"/>
              </a:spcBef>
            </a:pPr>
            <a:r>
              <a:rPr spc="-30" dirty="0">
                <a:solidFill>
                  <a:srgbClr val="FF3300"/>
                </a:solidFill>
              </a:rPr>
              <a:t>美国制定数据加密标准简况</a:t>
            </a:r>
          </a:p>
        </p:txBody>
      </p:sp>
      <p:sp>
        <p:nvSpPr>
          <p:cNvPr id="3" name="object 3"/>
          <p:cNvSpPr txBox="1"/>
          <p:nvPr/>
        </p:nvSpPr>
        <p:spPr>
          <a:xfrm>
            <a:off x="902919" y="1449768"/>
            <a:ext cx="10450195" cy="1471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1" hangingPunct="1">
              <a:spcBef>
                <a:spcPct val="20000"/>
              </a:spcBef>
              <a:buClr>
                <a:schemeClr val="tx1"/>
              </a:buClr>
              <a:buFont typeface="Wingdings" panose="05000000000000000000" pitchFamily="2" charset="2"/>
              <a:buChar char="v"/>
              <a:defRPr sz="2800" b="1">
                <a:latin typeface="+mn-lt"/>
              </a:defRPr>
            </a:lvl1pPr>
            <a:lvl2pPr marL="742950" lvl="1" indent="-285750" eaLnBrk="1" hangingPunct="1">
              <a:spcBef>
                <a:spcPct val="20000"/>
              </a:spcBef>
              <a:buClr>
                <a:schemeClr val="tx2"/>
              </a:buClr>
              <a:buFont typeface="Wingdings" panose="05000000000000000000" pitchFamily="2" charset="2"/>
              <a:buChar char="§"/>
              <a:defRPr sz="2800">
                <a:latin typeface="+mn-lt"/>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dirty="0"/>
              <a:t>DES（Data Encryption Standard）算法于1977年得到美国政府的正式许可，</a:t>
            </a:r>
          </a:p>
          <a:p>
            <a:r>
              <a:rPr dirty="0"/>
              <a:t>是一种用56位密钥来加密64位数据的方法。这是IBM的研究成果</a:t>
            </a:r>
          </a:p>
          <a:p>
            <a:r>
              <a:rPr dirty="0"/>
              <a:t>DES是第一代公开的、完全说明细节的商业级现代算法，并被世界公认。</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22960" y="408431"/>
            <a:ext cx="420623" cy="655320"/>
          </a:xfrm>
          <a:prstGeom prst="rect">
            <a:avLst/>
          </a:prstGeom>
        </p:spPr>
      </p:pic>
      <p:sp>
        <p:nvSpPr>
          <p:cNvPr id="3" name="object 3"/>
          <p:cNvSpPr/>
          <p:nvPr/>
        </p:nvSpPr>
        <p:spPr>
          <a:xfrm>
            <a:off x="1467611" y="1034796"/>
            <a:ext cx="9037955" cy="0"/>
          </a:xfrm>
          <a:custGeom>
            <a:avLst/>
            <a:gdLst/>
            <a:ahLst/>
            <a:cxnLst/>
            <a:rect l="l" t="t" r="r" b="b"/>
            <a:pathLst>
              <a:path w="9037955">
                <a:moveTo>
                  <a:pt x="0" y="0"/>
                </a:moveTo>
                <a:lnTo>
                  <a:pt x="9037573" y="0"/>
                </a:lnTo>
              </a:path>
            </a:pathLst>
          </a:custGeom>
          <a:ln w="27432">
            <a:solidFill>
              <a:srgbClr val="5B9BD4"/>
            </a:solidFill>
          </a:ln>
        </p:spPr>
        <p:txBody>
          <a:bodyPr wrap="square" lIns="0" tIns="0" rIns="0" bIns="0" rtlCol="0"/>
          <a:lstStyle/>
          <a:p>
            <a:endParaRPr/>
          </a:p>
        </p:txBody>
      </p:sp>
      <p:sp>
        <p:nvSpPr>
          <p:cNvPr id="5" name="object 5"/>
          <p:cNvSpPr txBox="1">
            <a:spLocks noGrp="1"/>
          </p:cNvSpPr>
          <p:nvPr>
            <p:ph type="title"/>
          </p:nvPr>
        </p:nvSpPr>
        <p:spPr>
          <a:xfrm>
            <a:off x="1352294" y="367148"/>
            <a:ext cx="4111625" cy="565539"/>
          </a:xfrm>
          <a:prstGeom prst="rect">
            <a:avLst/>
          </a:prstGeom>
        </p:spPr>
        <p:txBody>
          <a:bodyPr vert="horz" wrap="square" lIns="0" tIns="11430" rIns="0" bIns="0" rtlCol="0">
            <a:spAutoFit/>
          </a:bodyPr>
          <a:lstStyle/>
          <a:p>
            <a:pPr marL="12700">
              <a:lnSpc>
                <a:spcPct val="100000"/>
              </a:lnSpc>
              <a:spcBef>
                <a:spcPts val="90"/>
              </a:spcBef>
              <a:tabLst>
                <a:tab pos="1851025" algn="l"/>
              </a:tabLst>
            </a:pPr>
            <a:r>
              <a:rPr spc="-295" dirty="0" err="1">
                <a:solidFill>
                  <a:srgbClr val="1F4E79"/>
                </a:solidFill>
              </a:rPr>
              <a:t>DES</a:t>
            </a:r>
            <a:r>
              <a:rPr spc="-10" dirty="0" err="1">
                <a:solidFill>
                  <a:srgbClr val="1F4E79"/>
                </a:solidFill>
              </a:rPr>
              <a:t>算法简</a:t>
            </a:r>
            <a:r>
              <a:rPr spc="-50" dirty="0" err="1">
                <a:solidFill>
                  <a:srgbClr val="1F4E79"/>
                </a:solidFill>
              </a:rPr>
              <a:t>介</a:t>
            </a:r>
            <a:endParaRPr spc="-50" dirty="0">
              <a:solidFill>
                <a:srgbClr val="1F4E79"/>
              </a:solidFill>
            </a:endParaRPr>
          </a:p>
        </p:txBody>
      </p:sp>
      <p:grpSp>
        <p:nvGrpSpPr>
          <p:cNvPr id="6" name="object 6"/>
          <p:cNvGrpSpPr/>
          <p:nvPr/>
        </p:nvGrpSpPr>
        <p:grpSpPr>
          <a:xfrm>
            <a:off x="2969005" y="1523364"/>
            <a:ext cx="6297295" cy="3785235"/>
            <a:chOff x="2969005" y="1523364"/>
            <a:chExt cx="6297295" cy="3785235"/>
          </a:xfrm>
        </p:grpSpPr>
        <p:sp>
          <p:nvSpPr>
            <p:cNvPr id="7" name="object 7"/>
            <p:cNvSpPr/>
            <p:nvPr/>
          </p:nvSpPr>
          <p:spPr>
            <a:xfrm>
              <a:off x="2972180" y="1526539"/>
              <a:ext cx="871855" cy="3778885"/>
            </a:xfrm>
            <a:custGeom>
              <a:avLst/>
              <a:gdLst/>
              <a:ahLst/>
              <a:cxnLst/>
              <a:rect l="l" t="t" r="r" b="b"/>
              <a:pathLst>
                <a:path w="871854" h="3778885">
                  <a:moveTo>
                    <a:pt x="0" y="0"/>
                  </a:moveTo>
                  <a:lnTo>
                    <a:pt x="35355" y="33519"/>
                  </a:lnTo>
                  <a:lnTo>
                    <a:pt x="69987" y="67523"/>
                  </a:lnTo>
                  <a:lnTo>
                    <a:pt x="103895" y="102001"/>
                  </a:lnTo>
                  <a:lnTo>
                    <a:pt x="137078" y="136943"/>
                  </a:lnTo>
                  <a:lnTo>
                    <a:pt x="169537" y="172339"/>
                  </a:lnTo>
                  <a:lnTo>
                    <a:pt x="201270" y="208179"/>
                  </a:lnTo>
                  <a:lnTo>
                    <a:pt x="232277" y="244454"/>
                  </a:lnTo>
                  <a:lnTo>
                    <a:pt x="262558" y="281153"/>
                  </a:lnTo>
                  <a:lnTo>
                    <a:pt x="292111" y="318265"/>
                  </a:lnTo>
                  <a:lnTo>
                    <a:pt x="320936" y="355782"/>
                  </a:lnTo>
                  <a:lnTo>
                    <a:pt x="349033" y="393693"/>
                  </a:lnTo>
                  <a:lnTo>
                    <a:pt x="376400" y="431988"/>
                  </a:lnTo>
                  <a:lnTo>
                    <a:pt x="403039" y="470657"/>
                  </a:lnTo>
                  <a:lnTo>
                    <a:pt x="428947" y="509690"/>
                  </a:lnTo>
                  <a:lnTo>
                    <a:pt x="454124" y="549076"/>
                  </a:lnTo>
                  <a:lnTo>
                    <a:pt x="478570" y="588807"/>
                  </a:lnTo>
                  <a:lnTo>
                    <a:pt x="502284" y="628872"/>
                  </a:lnTo>
                  <a:lnTo>
                    <a:pt x="525265" y="669260"/>
                  </a:lnTo>
                  <a:lnTo>
                    <a:pt x="547514" y="709962"/>
                  </a:lnTo>
                  <a:lnTo>
                    <a:pt x="569029" y="750968"/>
                  </a:lnTo>
                  <a:lnTo>
                    <a:pt x="589810" y="792268"/>
                  </a:lnTo>
                  <a:lnTo>
                    <a:pt x="609855" y="833852"/>
                  </a:lnTo>
                  <a:lnTo>
                    <a:pt x="629166" y="875710"/>
                  </a:lnTo>
                  <a:lnTo>
                    <a:pt x="647741" y="917831"/>
                  </a:lnTo>
                  <a:lnTo>
                    <a:pt x="665579" y="960206"/>
                  </a:lnTo>
                  <a:lnTo>
                    <a:pt x="682680" y="1002824"/>
                  </a:lnTo>
                  <a:lnTo>
                    <a:pt x="699043" y="1045676"/>
                  </a:lnTo>
                  <a:lnTo>
                    <a:pt x="714669" y="1088752"/>
                  </a:lnTo>
                  <a:lnTo>
                    <a:pt x="729555" y="1132042"/>
                  </a:lnTo>
                  <a:lnTo>
                    <a:pt x="743702" y="1175535"/>
                  </a:lnTo>
                  <a:lnTo>
                    <a:pt x="757109" y="1219222"/>
                  </a:lnTo>
                  <a:lnTo>
                    <a:pt x="769776" y="1263092"/>
                  </a:lnTo>
                  <a:lnTo>
                    <a:pt x="781701" y="1307136"/>
                  </a:lnTo>
                  <a:lnTo>
                    <a:pt x="792885" y="1351343"/>
                  </a:lnTo>
                  <a:lnTo>
                    <a:pt x="803326" y="1395704"/>
                  </a:lnTo>
                  <a:lnTo>
                    <a:pt x="813025" y="1440208"/>
                  </a:lnTo>
                  <a:lnTo>
                    <a:pt x="821980" y="1484846"/>
                  </a:lnTo>
                  <a:lnTo>
                    <a:pt x="830192" y="1529607"/>
                  </a:lnTo>
                  <a:lnTo>
                    <a:pt x="837658" y="1574481"/>
                  </a:lnTo>
                  <a:lnTo>
                    <a:pt x="844380" y="1619459"/>
                  </a:lnTo>
                  <a:lnTo>
                    <a:pt x="850356" y="1664530"/>
                  </a:lnTo>
                  <a:lnTo>
                    <a:pt x="855585" y="1709685"/>
                  </a:lnTo>
                  <a:lnTo>
                    <a:pt x="860068" y="1754912"/>
                  </a:lnTo>
                  <a:lnTo>
                    <a:pt x="863803" y="1800203"/>
                  </a:lnTo>
                  <a:lnTo>
                    <a:pt x="866790" y="1845548"/>
                  </a:lnTo>
                  <a:lnTo>
                    <a:pt x="869029" y="1890935"/>
                  </a:lnTo>
                  <a:lnTo>
                    <a:pt x="870518" y="1936356"/>
                  </a:lnTo>
                  <a:lnTo>
                    <a:pt x="871258" y="1981800"/>
                  </a:lnTo>
                  <a:lnTo>
                    <a:pt x="871248" y="2027257"/>
                  </a:lnTo>
                  <a:lnTo>
                    <a:pt x="870486" y="2072717"/>
                  </a:lnTo>
                  <a:lnTo>
                    <a:pt x="868973" y="2118170"/>
                  </a:lnTo>
                  <a:lnTo>
                    <a:pt x="866708" y="2163607"/>
                  </a:lnTo>
                  <a:lnTo>
                    <a:pt x="863690" y="2209016"/>
                  </a:lnTo>
                  <a:lnTo>
                    <a:pt x="859920" y="2254389"/>
                  </a:lnTo>
                  <a:lnTo>
                    <a:pt x="855395" y="2299714"/>
                  </a:lnTo>
                  <a:lnTo>
                    <a:pt x="850116" y="2344983"/>
                  </a:lnTo>
                  <a:lnTo>
                    <a:pt x="844082" y="2390184"/>
                  </a:lnTo>
                  <a:lnTo>
                    <a:pt x="837293" y="2435309"/>
                  </a:lnTo>
                  <a:lnTo>
                    <a:pt x="829747" y="2480346"/>
                  </a:lnTo>
                  <a:lnTo>
                    <a:pt x="821445" y="2525286"/>
                  </a:lnTo>
                  <a:lnTo>
                    <a:pt x="812386" y="2570119"/>
                  </a:lnTo>
                  <a:lnTo>
                    <a:pt x="802568" y="2614835"/>
                  </a:lnTo>
                  <a:lnTo>
                    <a:pt x="791993" y="2659424"/>
                  </a:lnTo>
                  <a:lnTo>
                    <a:pt x="780658" y="2703876"/>
                  </a:lnTo>
                  <a:lnTo>
                    <a:pt x="768564" y="2748180"/>
                  </a:lnTo>
                  <a:lnTo>
                    <a:pt x="755710" y="2792328"/>
                  </a:lnTo>
                  <a:lnTo>
                    <a:pt x="742095" y="2836308"/>
                  </a:lnTo>
                  <a:lnTo>
                    <a:pt x="727719" y="2880110"/>
                  </a:lnTo>
                  <a:lnTo>
                    <a:pt x="712581" y="2923726"/>
                  </a:lnTo>
                  <a:lnTo>
                    <a:pt x="696680" y="2967144"/>
                  </a:lnTo>
                  <a:lnTo>
                    <a:pt x="680017" y="3010354"/>
                  </a:lnTo>
                  <a:lnTo>
                    <a:pt x="662590" y="3053348"/>
                  </a:lnTo>
                  <a:lnTo>
                    <a:pt x="644399" y="3096114"/>
                  </a:lnTo>
                  <a:lnTo>
                    <a:pt x="625443" y="3138642"/>
                  </a:lnTo>
                  <a:lnTo>
                    <a:pt x="605722" y="3180923"/>
                  </a:lnTo>
                  <a:lnTo>
                    <a:pt x="585235" y="3222947"/>
                  </a:lnTo>
                  <a:lnTo>
                    <a:pt x="563981" y="3264703"/>
                  </a:lnTo>
                  <a:lnTo>
                    <a:pt x="541961" y="3306182"/>
                  </a:lnTo>
                  <a:lnTo>
                    <a:pt x="519173" y="3347373"/>
                  </a:lnTo>
                  <a:lnTo>
                    <a:pt x="495617" y="3388266"/>
                  </a:lnTo>
                  <a:lnTo>
                    <a:pt x="471292" y="3428852"/>
                  </a:lnTo>
                  <a:lnTo>
                    <a:pt x="446197" y="3469120"/>
                  </a:lnTo>
                  <a:lnTo>
                    <a:pt x="420333" y="3509061"/>
                  </a:lnTo>
                  <a:lnTo>
                    <a:pt x="393698" y="3548664"/>
                  </a:lnTo>
                  <a:lnTo>
                    <a:pt x="366292" y="3587920"/>
                  </a:lnTo>
                  <a:lnTo>
                    <a:pt x="338115" y="3626817"/>
                  </a:lnTo>
                  <a:lnTo>
                    <a:pt x="309165" y="3665347"/>
                  </a:lnTo>
                  <a:lnTo>
                    <a:pt x="279443" y="3703499"/>
                  </a:lnTo>
                  <a:lnTo>
                    <a:pt x="248947" y="3741264"/>
                  </a:lnTo>
                  <a:lnTo>
                    <a:pt x="217677" y="3778631"/>
                  </a:lnTo>
                  <a:lnTo>
                    <a:pt x="248947" y="3741264"/>
                  </a:lnTo>
                  <a:lnTo>
                    <a:pt x="279443" y="3703499"/>
                  </a:lnTo>
                  <a:lnTo>
                    <a:pt x="309165" y="3665347"/>
                  </a:lnTo>
                  <a:lnTo>
                    <a:pt x="338115" y="3626817"/>
                  </a:lnTo>
                  <a:lnTo>
                    <a:pt x="366292" y="3587920"/>
                  </a:lnTo>
                  <a:lnTo>
                    <a:pt x="393698" y="3548664"/>
                  </a:lnTo>
                  <a:lnTo>
                    <a:pt x="420333" y="3509061"/>
                  </a:lnTo>
                  <a:lnTo>
                    <a:pt x="446197" y="3469120"/>
                  </a:lnTo>
                  <a:lnTo>
                    <a:pt x="471292" y="3428852"/>
                  </a:lnTo>
                  <a:lnTo>
                    <a:pt x="495617" y="3388266"/>
                  </a:lnTo>
                  <a:lnTo>
                    <a:pt x="519173" y="3347373"/>
                  </a:lnTo>
                  <a:lnTo>
                    <a:pt x="541961" y="3306182"/>
                  </a:lnTo>
                  <a:lnTo>
                    <a:pt x="563981" y="3264703"/>
                  </a:lnTo>
                  <a:lnTo>
                    <a:pt x="585235" y="3222947"/>
                  </a:lnTo>
                  <a:lnTo>
                    <a:pt x="605722" y="3180923"/>
                  </a:lnTo>
                  <a:lnTo>
                    <a:pt x="625443" y="3138642"/>
                  </a:lnTo>
                  <a:lnTo>
                    <a:pt x="644399" y="3096114"/>
                  </a:lnTo>
                  <a:lnTo>
                    <a:pt x="662590" y="3053348"/>
                  </a:lnTo>
                  <a:lnTo>
                    <a:pt x="680017" y="3010354"/>
                  </a:lnTo>
                  <a:lnTo>
                    <a:pt x="696680" y="2967144"/>
                  </a:lnTo>
                  <a:lnTo>
                    <a:pt x="712581" y="2923726"/>
                  </a:lnTo>
                  <a:lnTo>
                    <a:pt x="727719" y="2880110"/>
                  </a:lnTo>
                  <a:lnTo>
                    <a:pt x="742095" y="2836308"/>
                  </a:lnTo>
                  <a:lnTo>
                    <a:pt x="755710" y="2792328"/>
                  </a:lnTo>
                  <a:lnTo>
                    <a:pt x="768564" y="2748180"/>
                  </a:lnTo>
                  <a:lnTo>
                    <a:pt x="780658" y="2703876"/>
                  </a:lnTo>
                  <a:lnTo>
                    <a:pt x="791993" y="2659424"/>
                  </a:lnTo>
                  <a:lnTo>
                    <a:pt x="802568" y="2614835"/>
                  </a:lnTo>
                  <a:lnTo>
                    <a:pt x="812386" y="2570119"/>
                  </a:lnTo>
                  <a:lnTo>
                    <a:pt x="821445" y="2525286"/>
                  </a:lnTo>
                  <a:lnTo>
                    <a:pt x="829747" y="2480346"/>
                  </a:lnTo>
                  <a:lnTo>
                    <a:pt x="837293" y="2435309"/>
                  </a:lnTo>
                  <a:lnTo>
                    <a:pt x="844082" y="2390184"/>
                  </a:lnTo>
                  <a:lnTo>
                    <a:pt x="850116" y="2344983"/>
                  </a:lnTo>
                  <a:lnTo>
                    <a:pt x="855395" y="2299714"/>
                  </a:lnTo>
                  <a:lnTo>
                    <a:pt x="859920" y="2254389"/>
                  </a:lnTo>
                  <a:lnTo>
                    <a:pt x="863690" y="2209016"/>
                  </a:lnTo>
                  <a:lnTo>
                    <a:pt x="866708" y="2163607"/>
                  </a:lnTo>
                  <a:lnTo>
                    <a:pt x="868973" y="2118170"/>
                  </a:lnTo>
                  <a:lnTo>
                    <a:pt x="870486" y="2072717"/>
                  </a:lnTo>
                  <a:lnTo>
                    <a:pt x="871248" y="2027257"/>
                  </a:lnTo>
                  <a:lnTo>
                    <a:pt x="871258" y="1981800"/>
                  </a:lnTo>
                  <a:lnTo>
                    <a:pt x="870518" y="1936356"/>
                  </a:lnTo>
                  <a:lnTo>
                    <a:pt x="869029" y="1890935"/>
                  </a:lnTo>
                  <a:lnTo>
                    <a:pt x="866790" y="1845548"/>
                  </a:lnTo>
                  <a:lnTo>
                    <a:pt x="863803" y="1800203"/>
                  </a:lnTo>
                  <a:lnTo>
                    <a:pt x="860068" y="1754912"/>
                  </a:lnTo>
                  <a:lnTo>
                    <a:pt x="855585" y="1709685"/>
                  </a:lnTo>
                  <a:lnTo>
                    <a:pt x="850356" y="1664530"/>
                  </a:lnTo>
                  <a:lnTo>
                    <a:pt x="844380" y="1619459"/>
                  </a:lnTo>
                  <a:lnTo>
                    <a:pt x="837658" y="1574481"/>
                  </a:lnTo>
                  <a:lnTo>
                    <a:pt x="830192" y="1529607"/>
                  </a:lnTo>
                  <a:lnTo>
                    <a:pt x="821980" y="1484846"/>
                  </a:lnTo>
                  <a:lnTo>
                    <a:pt x="813025" y="1440208"/>
                  </a:lnTo>
                  <a:lnTo>
                    <a:pt x="803326" y="1395704"/>
                  </a:lnTo>
                  <a:lnTo>
                    <a:pt x="792885" y="1351343"/>
                  </a:lnTo>
                  <a:lnTo>
                    <a:pt x="781701" y="1307136"/>
                  </a:lnTo>
                  <a:lnTo>
                    <a:pt x="769776" y="1263092"/>
                  </a:lnTo>
                  <a:lnTo>
                    <a:pt x="757109" y="1219222"/>
                  </a:lnTo>
                  <a:lnTo>
                    <a:pt x="743702" y="1175535"/>
                  </a:lnTo>
                  <a:lnTo>
                    <a:pt x="729555" y="1132042"/>
                  </a:lnTo>
                  <a:lnTo>
                    <a:pt x="714669" y="1088752"/>
                  </a:lnTo>
                  <a:lnTo>
                    <a:pt x="699043" y="1045676"/>
                  </a:lnTo>
                  <a:lnTo>
                    <a:pt x="682680" y="1002824"/>
                  </a:lnTo>
                  <a:lnTo>
                    <a:pt x="665579" y="960206"/>
                  </a:lnTo>
                  <a:lnTo>
                    <a:pt x="647741" y="917831"/>
                  </a:lnTo>
                  <a:lnTo>
                    <a:pt x="629166" y="875710"/>
                  </a:lnTo>
                  <a:lnTo>
                    <a:pt x="609855" y="833852"/>
                  </a:lnTo>
                  <a:lnTo>
                    <a:pt x="589810" y="792268"/>
                  </a:lnTo>
                  <a:lnTo>
                    <a:pt x="569029" y="750968"/>
                  </a:lnTo>
                  <a:lnTo>
                    <a:pt x="547514" y="709962"/>
                  </a:lnTo>
                  <a:lnTo>
                    <a:pt x="525265" y="669260"/>
                  </a:lnTo>
                  <a:lnTo>
                    <a:pt x="502284" y="628872"/>
                  </a:lnTo>
                  <a:lnTo>
                    <a:pt x="478570" y="588807"/>
                  </a:lnTo>
                  <a:lnTo>
                    <a:pt x="454124" y="549076"/>
                  </a:lnTo>
                  <a:lnTo>
                    <a:pt x="428947" y="509690"/>
                  </a:lnTo>
                  <a:lnTo>
                    <a:pt x="403039" y="470657"/>
                  </a:lnTo>
                  <a:lnTo>
                    <a:pt x="376400" y="431988"/>
                  </a:lnTo>
                  <a:lnTo>
                    <a:pt x="349033" y="393693"/>
                  </a:lnTo>
                  <a:lnTo>
                    <a:pt x="320936" y="355782"/>
                  </a:lnTo>
                  <a:lnTo>
                    <a:pt x="292111" y="318265"/>
                  </a:lnTo>
                  <a:lnTo>
                    <a:pt x="262558" y="281153"/>
                  </a:lnTo>
                  <a:lnTo>
                    <a:pt x="232277" y="244454"/>
                  </a:lnTo>
                  <a:lnTo>
                    <a:pt x="201270" y="208179"/>
                  </a:lnTo>
                  <a:lnTo>
                    <a:pt x="169537" y="172339"/>
                  </a:lnTo>
                  <a:lnTo>
                    <a:pt x="137078" y="136943"/>
                  </a:lnTo>
                  <a:lnTo>
                    <a:pt x="103895" y="102001"/>
                  </a:lnTo>
                  <a:lnTo>
                    <a:pt x="69987" y="67523"/>
                  </a:lnTo>
                  <a:lnTo>
                    <a:pt x="35355" y="33519"/>
                  </a:lnTo>
                  <a:lnTo>
                    <a:pt x="0" y="0"/>
                  </a:lnTo>
                  <a:close/>
                </a:path>
              </a:pathLst>
            </a:custGeom>
            <a:ln w="6096">
              <a:solidFill>
                <a:srgbClr val="467AA9"/>
              </a:solidFill>
            </a:ln>
          </p:spPr>
          <p:txBody>
            <a:bodyPr wrap="square" lIns="0" tIns="0" rIns="0" bIns="0" rtlCol="0"/>
            <a:lstStyle/>
            <a:p>
              <a:endParaRPr/>
            </a:p>
          </p:txBody>
        </p:sp>
        <p:pic>
          <p:nvPicPr>
            <p:cNvPr id="8" name="object 8"/>
            <p:cNvPicPr/>
            <p:nvPr/>
          </p:nvPicPr>
          <p:blipFill>
            <a:blip r:embed="rId3" cstate="print"/>
            <a:stretch>
              <a:fillRect/>
            </a:stretch>
          </p:blipFill>
          <p:spPr>
            <a:xfrm>
              <a:off x="3557015" y="2057399"/>
              <a:ext cx="5708903" cy="813815"/>
            </a:xfrm>
            <a:prstGeom prst="rect">
              <a:avLst/>
            </a:prstGeom>
          </p:spPr>
        </p:pic>
      </p:grpSp>
      <p:sp>
        <p:nvSpPr>
          <p:cNvPr id="9" name="object 9"/>
          <p:cNvSpPr txBox="1"/>
          <p:nvPr/>
        </p:nvSpPr>
        <p:spPr>
          <a:xfrm>
            <a:off x="4189603" y="2244674"/>
            <a:ext cx="3700145" cy="391795"/>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微软雅黑 Semibold"/>
                <a:cs typeface="微软雅黑 Semibold"/>
              </a:rPr>
              <a:t>美国制定数据加密标准简况</a:t>
            </a:r>
            <a:endParaRPr sz="2400">
              <a:latin typeface="微软雅黑 Semibold"/>
              <a:cs typeface="微软雅黑 Semibold"/>
            </a:endParaRPr>
          </a:p>
        </p:txBody>
      </p:sp>
      <p:grpSp>
        <p:nvGrpSpPr>
          <p:cNvPr id="10" name="object 10"/>
          <p:cNvGrpSpPr/>
          <p:nvPr/>
        </p:nvGrpSpPr>
        <p:grpSpPr>
          <a:xfrm>
            <a:off x="3044825" y="1953641"/>
            <a:ext cx="6172835" cy="2746375"/>
            <a:chOff x="3044825" y="1953641"/>
            <a:chExt cx="6172835" cy="2746375"/>
          </a:xfrm>
        </p:grpSpPr>
        <p:sp>
          <p:nvSpPr>
            <p:cNvPr id="11" name="object 11"/>
            <p:cNvSpPr/>
            <p:nvPr/>
          </p:nvSpPr>
          <p:spPr>
            <a:xfrm>
              <a:off x="3048000" y="1956816"/>
              <a:ext cx="1015365" cy="1015365"/>
            </a:xfrm>
            <a:custGeom>
              <a:avLst/>
              <a:gdLst/>
              <a:ahLst/>
              <a:cxnLst/>
              <a:rect l="l" t="t" r="r" b="b"/>
              <a:pathLst>
                <a:path w="1015364" h="1015364">
                  <a:moveTo>
                    <a:pt x="507491" y="0"/>
                  </a:moveTo>
                  <a:lnTo>
                    <a:pt x="458615" y="2323"/>
                  </a:lnTo>
                  <a:lnTo>
                    <a:pt x="411054" y="9150"/>
                  </a:lnTo>
                  <a:lnTo>
                    <a:pt x="365020" y="20269"/>
                  </a:lnTo>
                  <a:lnTo>
                    <a:pt x="320726" y="35467"/>
                  </a:lnTo>
                  <a:lnTo>
                    <a:pt x="278384" y="54532"/>
                  </a:lnTo>
                  <a:lnTo>
                    <a:pt x="238208" y="77251"/>
                  </a:lnTo>
                  <a:lnTo>
                    <a:pt x="200410" y="103410"/>
                  </a:lnTo>
                  <a:lnTo>
                    <a:pt x="165203" y="132799"/>
                  </a:lnTo>
                  <a:lnTo>
                    <a:pt x="132799" y="165203"/>
                  </a:lnTo>
                  <a:lnTo>
                    <a:pt x="103410" y="200410"/>
                  </a:lnTo>
                  <a:lnTo>
                    <a:pt x="77251" y="238208"/>
                  </a:lnTo>
                  <a:lnTo>
                    <a:pt x="54532" y="278384"/>
                  </a:lnTo>
                  <a:lnTo>
                    <a:pt x="35467" y="320726"/>
                  </a:lnTo>
                  <a:lnTo>
                    <a:pt x="20269" y="365020"/>
                  </a:lnTo>
                  <a:lnTo>
                    <a:pt x="9150" y="411054"/>
                  </a:lnTo>
                  <a:lnTo>
                    <a:pt x="2323" y="458615"/>
                  </a:lnTo>
                  <a:lnTo>
                    <a:pt x="0" y="507492"/>
                  </a:lnTo>
                  <a:lnTo>
                    <a:pt x="2323" y="556368"/>
                  </a:lnTo>
                  <a:lnTo>
                    <a:pt x="9150" y="603929"/>
                  </a:lnTo>
                  <a:lnTo>
                    <a:pt x="20269" y="649963"/>
                  </a:lnTo>
                  <a:lnTo>
                    <a:pt x="35467" y="694257"/>
                  </a:lnTo>
                  <a:lnTo>
                    <a:pt x="54532" y="736599"/>
                  </a:lnTo>
                  <a:lnTo>
                    <a:pt x="77251" y="776775"/>
                  </a:lnTo>
                  <a:lnTo>
                    <a:pt x="103410" y="814573"/>
                  </a:lnTo>
                  <a:lnTo>
                    <a:pt x="132799" y="849780"/>
                  </a:lnTo>
                  <a:lnTo>
                    <a:pt x="165203" y="882184"/>
                  </a:lnTo>
                  <a:lnTo>
                    <a:pt x="200410" y="911573"/>
                  </a:lnTo>
                  <a:lnTo>
                    <a:pt x="238208" y="937732"/>
                  </a:lnTo>
                  <a:lnTo>
                    <a:pt x="278384" y="960451"/>
                  </a:lnTo>
                  <a:lnTo>
                    <a:pt x="320726" y="979516"/>
                  </a:lnTo>
                  <a:lnTo>
                    <a:pt x="365020" y="994714"/>
                  </a:lnTo>
                  <a:lnTo>
                    <a:pt x="411054" y="1005833"/>
                  </a:lnTo>
                  <a:lnTo>
                    <a:pt x="458615" y="1012660"/>
                  </a:lnTo>
                  <a:lnTo>
                    <a:pt x="507491" y="1014984"/>
                  </a:lnTo>
                  <a:lnTo>
                    <a:pt x="556368" y="1012660"/>
                  </a:lnTo>
                  <a:lnTo>
                    <a:pt x="603929" y="1005833"/>
                  </a:lnTo>
                  <a:lnTo>
                    <a:pt x="649963" y="994714"/>
                  </a:lnTo>
                  <a:lnTo>
                    <a:pt x="694257" y="979516"/>
                  </a:lnTo>
                  <a:lnTo>
                    <a:pt x="736599" y="960451"/>
                  </a:lnTo>
                  <a:lnTo>
                    <a:pt x="776775" y="937732"/>
                  </a:lnTo>
                  <a:lnTo>
                    <a:pt x="814573" y="911573"/>
                  </a:lnTo>
                  <a:lnTo>
                    <a:pt x="849780" y="882184"/>
                  </a:lnTo>
                  <a:lnTo>
                    <a:pt x="882184" y="849780"/>
                  </a:lnTo>
                  <a:lnTo>
                    <a:pt x="911573" y="814573"/>
                  </a:lnTo>
                  <a:lnTo>
                    <a:pt x="937732" y="776775"/>
                  </a:lnTo>
                  <a:lnTo>
                    <a:pt x="960451" y="736599"/>
                  </a:lnTo>
                  <a:lnTo>
                    <a:pt x="979516" y="694257"/>
                  </a:lnTo>
                  <a:lnTo>
                    <a:pt x="994714" y="649963"/>
                  </a:lnTo>
                  <a:lnTo>
                    <a:pt x="1005833" y="603929"/>
                  </a:lnTo>
                  <a:lnTo>
                    <a:pt x="1012660" y="556368"/>
                  </a:lnTo>
                  <a:lnTo>
                    <a:pt x="1014984" y="507492"/>
                  </a:lnTo>
                  <a:lnTo>
                    <a:pt x="1012660" y="458615"/>
                  </a:lnTo>
                  <a:lnTo>
                    <a:pt x="1005833" y="411054"/>
                  </a:lnTo>
                  <a:lnTo>
                    <a:pt x="994714" y="365020"/>
                  </a:lnTo>
                  <a:lnTo>
                    <a:pt x="979516" y="320726"/>
                  </a:lnTo>
                  <a:lnTo>
                    <a:pt x="960451" y="278384"/>
                  </a:lnTo>
                  <a:lnTo>
                    <a:pt x="937732" y="238208"/>
                  </a:lnTo>
                  <a:lnTo>
                    <a:pt x="911573" y="200410"/>
                  </a:lnTo>
                  <a:lnTo>
                    <a:pt x="882184" y="165203"/>
                  </a:lnTo>
                  <a:lnTo>
                    <a:pt x="849780" y="132799"/>
                  </a:lnTo>
                  <a:lnTo>
                    <a:pt x="814573" y="103410"/>
                  </a:lnTo>
                  <a:lnTo>
                    <a:pt x="776775" y="77251"/>
                  </a:lnTo>
                  <a:lnTo>
                    <a:pt x="736599" y="54532"/>
                  </a:lnTo>
                  <a:lnTo>
                    <a:pt x="694257" y="35467"/>
                  </a:lnTo>
                  <a:lnTo>
                    <a:pt x="649963" y="20269"/>
                  </a:lnTo>
                  <a:lnTo>
                    <a:pt x="603929" y="9150"/>
                  </a:lnTo>
                  <a:lnTo>
                    <a:pt x="556368" y="2323"/>
                  </a:lnTo>
                  <a:lnTo>
                    <a:pt x="507491" y="0"/>
                  </a:lnTo>
                  <a:close/>
                </a:path>
              </a:pathLst>
            </a:custGeom>
            <a:solidFill>
              <a:srgbClr val="FFFFFF"/>
            </a:solidFill>
          </p:spPr>
          <p:txBody>
            <a:bodyPr wrap="square" lIns="0" tIns="0" rIns="0" bIns="0" rtlCol="0"/>
            <a:lstStyle/>
            <a:p>
              <a:endParaRPr/>
            </a:p>
          </p:txBody>
        </p:sp>
        <p:sp>
          <p:nvSpPr>
            <p:cNvPr id="12" name="object 12"/>
            <p:cNvSpPr/>
            <p:nvPr/>
          </p:nvSpPr>
          <p:spPr>
            <a:xfrm>
              <a:off x="3048000" y="1956816"/>
              <a:ext cx="1015365" cy="1015365"/>
            </a:xfrm>
            <a:custGeom>
              <a:avLst/>
              <a:gdLst/>
              <a:ahLst/>
              <a:cxnLst/>
              <a:rect l="l" t="t" r="r" b="b"/>
              <a:pathLst>
                <a:path w="1015364" h="1015364">
                  <a:moveTo>
                    <a:pt x="0" y="507492"/>
                  </a:moveTo>
                  <a:lnTo>
                    <a:pt x="2323" y="458615"/>
                  </a:lnTo>
                  <a:lnTo>
                    <a:pt x="9150" y="411054"/>
                  </a:lnTo>
                  <a:lnTo>
                    <a:pt x="20269" y="365020"/>
                  </a:lnTo>
                  <a:lnTo>
                    <a:pt x="35467" y="320726"/>
                  </a:lnTo>
                  <a:lnTo>
                    <a:pt x="54532" y="278384"/>
                  </a:lnTo>
                  <a:lnTo>
                    <a:pt x="77251" y="238208"/>
                  </a:lnTo>
                  <a:lnTo>
                    <a:pt x="103410" y="200410"/>
                  </a:lnTo>
                  <a:lnTo>
                    <a:pt x="132799" y="165203"/>
                  </a:lnTo>
                  <a:lnTo>
                    <a:pt x="165203" y="132799"/>
                  </a:lnTo>
                  <a:lnTo>
                    <a:pt x="200410" y="103410"/>
                  </a:lnTo>
                  <a:lnTo>
                    <a:pt x="238208" y="77251"/>
                  </a:lnTo>
                  <a:lnTo>
                    <a:pt x="278384" y="54532"/>
                  </a:lnTo>
                  <a:lnTo>
                    <a:pt x="320726" y="35467"/>
                  </a:lnTo>
                  <a:lnTo>
                    <a:pt x="365020" y="20269"/>
                  </a:lnTo>
                  <a:lnTo>
                    <a:pt x="411054" y="9150"/>
                  </a:lnTo>
                  <a:lnTo>
                    <a:pt x="458615" y="2323"/>
                  </a:lnTo>
                  <a:lnTo>
                    <a:pt x="507491" y="0"/>
                  </a:lnTo>
                  <a:lnTo>
                    <a:pt x="556368" y="2323"/>
                  </a:lnTo>
                  <a:lnTo>
                    <a:pt x="603929" y="9150"/>
                  </a:lnTo>
                  <a:lnTo>
                    <a:pt x="649963" y="20269"/>
                  </a:lnTo>
                  <a:lnTo>
                    <a:pt x="694257" y="35467"/>
                  </a:lnTo>
                  <a:lnTo>
                    <a:pt x="736599" y="54532"/>
                  </a:lnTo>
                  <a:lnTo>
                    <a:pt x="776775" y="77251"/>
                  </a:lnTo>
                  <a:lnTo>
                    <a:pt x="814573" y="103410"/>
                  </a:lnTo>
                  <a:lnTo>
                    <a:pt x="849780" y="132799"/>
                  </a:lnTo>
                  <a:lnTo>
                    <a:pt x="882184" y="165203"/>
                  </a:lnTo>
                  <a:lnTo>
                    <a:pt x="911573" y="200410"/>
                  </a:lnTo>
                  <a:lnTo>
                    <a:pt x="937732" y="238208"/>
                  </a:lnTo>
                  <a:lnTo>
                    <a:pt x="960451" y="278384"/>
                  </a:lnTo>
                  <a:lnTo>
                    <a:pt x="979516" y="320726"/>
                  </a:lnTo>
                  <a:lnTo>
                    <a:pt x="994714" y="365020"/>
                  </a:lnTo>
                  <a:lnTo>
                    <a:pt x="1005833" y="411054"/>
                  </a:lnTo>
                  <a:lnTo>
                    <a:pt x="1012660" y="458615"/>
                  </a:lnTo>
                  <a:lnTo>
                    <a:pt x="1014984" y="507492"/>
                  </a:lnTo>
                  <a:lnTo>
                    <a:pt x="1012660" y="556368"/>
                  </a:lnTo>
                  <a:lnTo>
                    <a:pt x="1005833" y="603929"/>
                  </a:lnTo>
                  <a:lnTo>
                    <a:pt x="994714" y="649963"/>
                  </a:lnTo>
                  <a:lnTo>
                    <a:pt x="979516" y="694257"/>
                  </a:lnTo>
                  <a:lnTo>
                    <a:pt x="960451" y="736599"/>
                  </a:lnTo>
                  <a:lnTo>
                    <a:pt x="937732" y="776775"/>
                  </a:lnTo>
                  <a:lnTo>
                    <a:pt x="911573" y="814573"/>
                  </a:lnTo>
                  <a:lnTo>
                    <a:pt x="882184" y="849780"/>
                  </a:lnTo>
                  <a:lnTo>
                    <a:pt x="849780" y="882184"/>
                  </a:lnTo>
                  <a:lnTo>
                    <a:pt x="814573" y="911573"/>
                  </a:lnTo>
                  <a:lnTo>
                    <a:pt x="776775" y="937732"/>
                  </a:lnTo>
                  <a:lnTo>
                    <a:pt x="736599" y="960451"/>
                  </a:lnTo>
                  <a:lnTo>
                    <a:pt x="694257" y="979516"/>
                  </a:lnTo>
                  <a:lnTo>
                    <a:pt x="649963" y="994714"/>
                  </a:lnTo>
                  <a:lnTo>
                    <a:pt x="603929" y="1005833"/>
                  </a:lnTo>
                  <a:lnTo>
                    <a:pt x="556368" y="1012660"/>
                  </a:lnTo>
                  <a:lnTo>
                    <a:pt x="507491" y="1014984"/>
                  </a:lnTo>
                  <a:lnTo>
                    <a:pt x="458615" y="1012660"/>
                  </a:lnTo>
                  <a:lnTo>
                    <a:pt x="411054" y="1005833"/>
                  </a:lnTo>
                  <a:lnTo>
                    <a:pt x="365020" y="994714"/>
                  </a:lnTo>
                  <a:lnTo>
                    <a:pt x="320726" y="979516"/>
                  </a:lnTo>
                  <a:lnTo>
                    <a:pt x="278384" y="960451"/>
                  </a:lnTo>
                  <a:lnTo>
                    <a:pt x="238208" y="937732"/>
                  </a:lnTo>
                  <a:lnTo>
                    <a:pt x="200410" y="911573"/>
                  </a:lnTo>
                  <a:lnTo>
                    <a:pt x="165203" y="882184"/>
                  </a:lnTo>
                  <a:lnTo>
                    <a:pt x="132799" y="849780"/>
                  </a:lnTo>
                  <a:lnTo>
                    <a:pt x="103410" y="814573"/>
                  </a:lnTo>
                  <a:lnTo>
                    <a:pt x="77251" y="776775"/>
                  </a:lnTo>
                  <a:lnTo>
                    <a:pt x="54532" y="736599"/>
                  </a:lnTo>
                  <a:lnTo>
                    <a:pt x="35467" y="694257"/>
                  </a:lnTo>
                  <a:lnTo>
                    <a:pt x="20269" y="649963"/>
                  </a:lnTo>
                  <a:lnTo>
                    <a:pt x="9150" y="603929"/>
                  </a:lnTo>
                  <a:lnTo>
                    <a:pt x="2323" y="556368"/>
                  </a:lnTo>
                  <a:lnTo>
                    <a:pt x="0" y="507492"/>
                  </a:lnTo>
                  <a:close/>
                </a:path>
              </a:pathLst>
            </a:custGeom>
            <a:ln w="6096">
              <a:solidFill>
                <a:srgbClr val="5B9BD4"/>
              </a:solidFill>
            </a:ln>
          </p:spPr>
          <p:txBody>
            <a:bodyPr wrap="square" lIns="0" tIns="0" rIns="0" bIns="0" rtlCol="0"/>
            <a:lstStyle/>
            <a:p>
              <a:endParaRPr/>
            </a:p>
          </p:txBody>
        </p:sp>
        <p:pic>
          <p:nvPicPr>
            <p:cNvPr id="13" name="object 13"/>
            <p:cNvPicPr/>
            <p:nvPr/>
          </p:nvPicPr>
          <p:blipFill>
            <a:blip r:embed="rId4" cstate="print"/>
            <a:stretch>
              <a:fillRect/>
            </a:stretch>
          </p:blipFill>
          <p:spPr>
            <a:xfrm>
              <a:off x="3709416" y="3886200"/>
              <a:ext cx="5507736" cy="813816"/>
            </a:xfrm>
            <a:prstGeom prst="rect">
              <a:avLst/>
            </a:prstGeom>
          </p:spPr>
        </p:pic>
      </p:grpSp>
      <p:sp>
        <p:nvSpPr>
          <p:cNvPr id="14" name="object 14"/>
          <p:cNvSpPr txBox="1"/>
          <p:nvPr/>
        </p:nvSpPr>
        <p:spPr>
          <a:xfrm>
            <a:off x="4342003" y="4074667"/>
            <a:ext cx="3076575" cy="391160"/>
          </a:xfrm>
          <a:prstGeom prst="rect">
            <a:avLst/>
          </a:prstGeom>
        </p:spPr>
        <p:txBody>
          <a:bodyPr vert="horz" wrap="square" lIns="0" tIns="12700" rIns="0" bIns="0" rtlCol="0">
            <a:spAutoFit/>
          </a:bodyPr>
          <a:lstStyle/>
          <a:p>
            <a:pPr marL="12700">
              <a:lnSpc>
                <a:spcPct val="100000"/>
              </a:lnSpc>
              <a:spcBef>
                <a:spcPts val="100"/>
              </a:spcBef>
            </a:pPr>
            <a:r>
              <a:rPr sz="2400" b="1" spc="-20" dirty="0">
                <a:solidFill>
                  <a:srgbClr val="FFFFFF"/>
                </a:solidFill>
                <a:latin typeface="Times New Roman"/>
                <a:cs typeface="Times New Roman"/>
              </a:rPr>
              <a:t>DES</a:t>
            </a:r>
            <a:r>
              <a:rPr sz="2400" b="1" spc="-10" dirty="0">
                <a:solidFill>
                  <a:srgbClr val="FFFFFF"/>
                </a:solidFill>
                <a:latin typeface="微软雅黑 Semibold"/>
                <a:cs typeface="微软雅黑 Semibold"/>
              </a:rPr>
              <a:t>的框架和主要参数</a:t>
            </a:r>
            <a:endParaRPr sz="2400">
              <a:latin typeface="微软雅黑 Semibold"/>
              <a:cs typeface="微软雅黑 Semibold"/>
            </a:endParaRPr>
          </a:p>
        </p:txBody>
      </p:sp>
      <p:grpSp>
        <p:nvGrpSpPr>
          <p:cNvPr id="15" name="object 15"/>
          <p:cNvGrpSpPr/>
          <p:nvPr/>
        </p:nvGrpSpPr>
        <p:grpSpPr>
          <a:xfrm>
            <a:off x="3197351" y="3782567"/>
            <a:ext cx="1021080" cy="1021080"/>
            <a:chOff x="3197351" y="3782567"/>
            <a:chExt cx="1021080" cy="1021080"/>
          </a:xfrm>
        </p:grpSpPr>
        <p:sp>
          <p:nvSpPr>
            <p:cNvPr id="16" name="object 16"/>
            <p:cNvSpPr/>
            <p:nvPr/>
          </p:nvSpPr>
          <p:spPr>
            <a:xfrm>
              <a:off x="3200399" y="3785615"/>
              <a:ext cx="1015365" cy="1015365"/>
            </a:xfrm>
            <a:custGeom>
              <a:avLst/>
              <a:gdLst/>
              <a:ahLst/>
              <a:cxnLst/>
              <a:rect l="l" t="t" r="r" b="b"/>
              <a:pathLst>
                <a:path w="1015364" h="1015364">
                  <a:moveTo>
                    <a:pt x="507491" y="0"/>
                  </a:moveTo>
                  <a:lnTo>
                    <a:pt x="458615" y="2323"/>
                  </a:lnTo>
                  <a:lnTo>
                    <a:pt x="411054" y="9150"/>
                  </a:lnTo>
                  <a:lnTo>
                    <a:pt x="365020" y="20269"/>
                  </a:lnTo>
                  <a:lnTo>
                    <a:pt x="320726" y="35467"/>
                  </a:lnTo>
                  <a:lnTo>
                    <a:pt x="278384" y="54532"/>
                  </a:lnTo>
                  <a:lnTo>
                    <a:pt x="238208" y="77251"/>
                  </a:lnTo>
                  <a:lnTo>
                    <a:pt x="200410" y="103410"/>
                  </a:lnTo>
                  <a:lnTo>
                    <a:pt x="165203" y="132799"/>
                  </a:lnTo>
                  <a:lnTo>
                    <a:pt x="132799" y="165203"/>
                  </a:lnTo>
                  <a:lnTo>
                    <a:pt x="103410" y="200410"/>
                  </a:lnTo>
                  <a:lnTo>
                    <a:pt x="77251" y="238208"/>
                  </a:lnTo>
                  <a:lnTo>
                    <a:pt x="54532" y="278384"/>
                  </a:lnTo>
                  <a:lnTo>
                    <a:pt x="35467" y="320726"/>
                  </a:lnTo>
                  <a:lnTo>
                    <a:pt x="20269" y="365020"/>
                  </a:lnTo>
                  <a:lnTo>
                    <a:pt x="9150" y="411054"/>
                  </a:lnTo>
                  <a:lnTo>
                    <a:pt x="2323" y="458615"/>
                  </a:lnTo>
                  <a:lnTo>
                    <a:pt x="0" y="507491"/>
                  </a:lnTo>
                  <a:lnTo>
                    <a:pt x="2323" y="556368"/>
                  </a:lnTo>
                  <a:lnTo>
                    <a:pt x="9150" y="603929"/>
                  </a:lnTo>
                  <a:lnTo>
                    <a:pt x="20269" y="649963"/>
                  </a:lnTo>
                  <a:lnTo>
                    <a:pt x="35467" y="694257"/>
                  </a:lnTo>
                  <a:lnTo>
                    <a:pt x="54532" y="736599"/>
                  </a:lnTo>
                  <a:lnTo>
                    <a:pt x="77251" y="776775"/>
                  </a:lnTo>
                  <a:lnTo>
                    <a:pt x="103410" y="814573"/>
                  </a:lnTo>
                  <a:lnTo>
                    <a:pt x="132799" y="849780"/>
                  </a:lnTo>
                  <a:lnTo>
                    <a:pt x="165203" y="882184"/>
                  </a:lnTo>
                  <a:lnTo>
                    <a:pt x="200410" y="911573"/>
                  </a:lnTo>
                  <a:lnTo>
                    <a:pt x="238208" y="937732"/>
                  </a:lnTo>
                  <a:lnTo>
                    <a:pt x="278384" y="960451"/>
                  </a:lnTo>
                  <a:lnTo>
                    <a:pt x="320726" y="979516"/>
                  </a:lnTo>
                  <a:lnTo>
                    <a:pt x="365020" y="994714"/>
                  </a:lnTo>
                  <a:lnTo>
                    <a:pt x="411054" y="1005833"/>
                  </a:lnTo>
                  <a:lnTo>
                    <a:pt x="458615" y="1012660"/>
                  </a:lnTo>
                  <a:lnTo>
                    <a:pt x="507491" y="1014983"/>
                  </a:lnTo>
                  <a:lnTo>
                    <a:pt x="556368" y="1012660"/>
                  </a:lnTo>
                  <a:lnTo>
                    <a:pt x="603929" y="1005833"/>
                  </a:lnTo>
                  <a:lnTo>
                    <a:pt x="649963" y="994714"/>
                  </a:lnTo>
                  <a:lnTo>
                    <a:pt x="694257" y="979516"/>
                  </a:lnTo>
                  <a:lnTo>
                    <a:pt x="736599" y="960451"/>
                  </a:lnTo>
                  <a:lnTo>
                    <a:pt x="776775" y="937732"/>
                  </a:lnTo>
                  <a:lnTo>
                    <a:pt x="814573" y="911573"/>
                  </a:lnTo>
                  <a:lnTo>
                    <a:pt x="849780" y="882184"/>
                  </a:lnTo>
                  <a:lnTo>
                    <a:pt x="882184" y="849780"/>
                  </a:lnTo>
                  <a:lnTo>
                    <a:pt x="911573" y="814573"/>
                  </a:lnTo>
                  <a:lnTo>
                    <a:pt x="937732" y="776775"/>
                  </a:lnTo>
                  <a:lnTo>
                    <a:pt x="960451" y="736599"/>
                  </a:lnTo>
                  <a:lnTo>
                    <a:pt x="979516" y="694257"/>
                  </a:lnTo>
                  <a:lnTo>
                    <a:pt x="994714" y="649963"/>
                  </a:lnTo>
                  <a:lnTo>
                    <a:pt x="1005833" y="603929"/>
                  </a:lnTo>
                  <a:lnTo>
                    <a:pt x="1012660" y="556368"/>
                  </a:lnTo>
                  <a:lnTo>
                    <a:pt x="1014984" y="507491"/>
                  </a:lnTo>
                  <a:lnTo>
                    <a:pt x="1012660" y="458615"/>
                  </a:lnTo>
                  <a:lnTo>
                    <a:pt x="1005833" y="411054"/>
                  </a:lnTo>
                  <a:lnTo>
                    <a:pt x="994714" y="365020"/>
                  </a:lnTo>
                  <a:lnTo>
                    <a:pt x="979516" y="320726"/>
                  </a:lnTo>
                  <a:lnTo>
                    <a:pt x="960451" y="278384"/>
                  </a:lnTo>
                  <a:lnTo>
                    <a:pt x="937732" y="238208"/>
                  </a:lnTo>
                  <a:lnTo>
                    <a:pt x="911573" y="200410"/>
                  </a:lnTo>
                  <a:lnTo>
                    <a:pt x="882184" y="165203"/>
                  </a:lnTo>
                  <a:lnTo>
                    <a:pt x="849780" y="132799"/>
                  </a:lnTo>
                  <a:lnTo>
                    <a:pt x="814573" y="103410"/>
                  </a:lnTo>
                  <a:lnTo>
                    <a:pt x="776775" y="77251"/>
                  </a:lnTo>
                  <a:lnTo>
                    <a:pt x="736599" y="54532"/>
                  </a:lnTo>
                  <a:lnTo>
                    <a:pt x="694257" y="35467"/>
                  </a:lnTo>
                  <a:lnTo>
                    <a:pt x="649963" y="20269"/>
                  </a:lnTo>
                  <a:lnTo>
                    <a:pt x="603929" y="9150"/>
                  </a:lnTo>
                  <a:lnTo>
                    <a:pt x="556368" y="2323"/>
                  </a:lnTo>
                  <a:lnTo>
                    <a:pt x="507491" y="0"/>
                  </a:lnTo>
                  <a:close/>
                </a:path>
              </a:pathLst>
            </a:custGeom>
            <a:solidFill>
              <a:srgbClr val="FFFFFF"/>
            </a:solidFill>
          </p:spPr>
          <p:txBody>
            <a:bodyPr wrap="square" lIns="0" tIns="0" rIns="0" bIns="0" rtlCol="0"/>
            <a:lstStyle/>
            <a:p>
              <a:endParaRPr/>
            </a:p>
          </p:txBody>
        </p:sp>
        <p:sp>
          <p:nvSpPr>
            <p:cNvPr id="17" name="object 17"/>
            <p:cNvSpPr/>
            <p:nvPr/>
          </p:nvSpPr>
          <p:spPr>
            <a:xfrm>
              <a:off x="3200399" y="3785615"/>
              <a:ext cx="1015365" cy="1015365"/>
            </a:xfrm>
            <a:custGeom>
              <a:avLst/>
              <a:gdLst/>
              <a:ahLst/>
              <a:cxnLst/>
              <a:rect l="l" t="t" r="r" b="b"/>
              <a:pathLst>
                <a:path w="1015364" h="1015364">
                  <a:moveTo>
                    <a:pt x="0" y="507491"/>
                  </a:moveTo>
                  <a:lnTo>
                    <a:pt x="2323" y="458615"/>
                  </a:lnTo>
                  <a:lnTo>
                    <a:pt x="9150" y="411054"/>
                  </a:lnTo>
                  <a:lnTo>
                    <a:pt x="20269" y="365020"/>
                  </a:lnTo>
                  <a:lnTo>
                    <a:pt x="35467" y="320726"/>
                  </a:lnTo>
                  <a:lnTo>
                    <a:pt x="54532" y="278384"/>
                  </a:lnTo>
                  <a:lnTo>
                    <a:pt x="77251" y="238208"/>
                  </a:lnTo>
                  <a:lnTo>
                    <a:pt x="103410" y="200410"/>
                  </a:lnTo>
                  <a:lnTo>
                    <a:pt x="132799" y="165203"/>
                  </a:lnTo>
                  <a:lnTo>
                    <a:pt x="165203" y="132799"/>
                  </a:lnTo>
                  <a:lnTo>
                    <a:pt x="200410" y="103410"/>
                  </a:lnTo>
                  <a:lnTo>
                    <a:pt x="238208" y="77251"/>
                  </a:lnTo>
                  <a:lnTo>
                    <a:pt x="278384" y="54532"/>
                  </a:lnTo>
                  <a:lnTo>
                    <a:pt x="320726" y="35467"/>
                  </a:lnTo>
                  <a:lnTo>
                    <a:pt x="365020" y="20269"/>
                  </a:lnTo>
                  <a:lnTo>
                    <a:pt x="411054" y="9150"/>
                  </a:lnTo>
                  <a:lnTo>
                    <a:pt x="458615" y="2323"/>
                  </a:lnTo>
                  <a:lnTo>
                    <a:pt x="507491" y="0"/>
                  </a:lnTo>
                  <a:lnTo>
                    <a:pt x="556368" y="2323"/>
                  </a:lnTo>
                  <a:lnTo>
                    <a:pt x="603929" y="9150"/>
                  </a:lnTo>
                  <a:lnTo>
                    <a:pt x="649963" y="20269"/>
                  </a:lnTo>
                  <a:lnTo>
                    <a:pt x="694257" y="35467"/>
                  </a:lnTo>
                  <a:lnTo>
                    <a:pt x="736599" y="54532"/>
                  </a:lnTo>
                  <a:lnTo>
                    <a:pt x="776775" y="77251"/>
                  </a:lnTo>
                  <a:lnTo>
                    <a:pt x="814573" y="103410"/>
                  </a:lnTo>
                  <a:lnTo>
                    <a:pt x="849780" y="132799"/>
                  </a:lnTo>
                  <a:lnTo>
                    <a:pt x="882184" y="165203"/>
                  </a:lnTo>
                  <a:lnTo>
                    <a:pt x="911573" y="200410"/>
                  </a:lnTo>
                  <a:lnTo>
                    <a:pt x="937732" y="238208"/>
                  </a:lnTo>
                  <a:lnTo>
                    <a:pt x="960451" y="278384"/>
                  </a:lnTo>
                  <a:lnTo>
                    <a:pt x="979516" y="320726"/>
                  </a:lnTo>
                  <a:lnTo>
                    <a:pt x="994714" y="365020"/>
                  </a:lnTo>
                  <a:lnTo>
                    <a:pt x="1005833" y="411054"/>
                  </a:lnTo>
                  <a:lnTo>
                    <a:pt x="1012660" y="458615"/>
                  </a:lnTo>
                  <a:lnTo>
                    <a:pt x="1014984" y="507491"/>
                  </a:lnTo>
                  <a:lnTo>
                    <a:pt x="1012660" y="556368"/>
                  </a:lnTo>
                  <a:lnTo>
                    <a:pt x="1005833" y="603929"/>
                  </a:lnTo>
                  <a:lnTo>
                    <a:pt x="994714" y="649963"/>
                  </a:lnTo>
                  <a:lnTo>
                    <a:pt x="979516" y="694257"/>
                  </a:lnTo>
                  <a:lnTo>
                    <a:pt x="960451" y="736599"/>
                  </a:lnTo>
                  <a:lnTo>
                    <a:pt x="937732" y="776775"/>
                  </a:lnTo>
                  <a:lnTo>
                    <a:pt x="911573" y="814573"/>
                  </a:lnTo>
                  <a:lnTo>
                    <a:pt x="882184" y="849780"/>
                  </a:lnTo>
                  <a:lnTo>
                    <a:pt x="849780" y="882184"/>
                  </a:lnTo>
                  <a:lnTo>
                    <a:pt x="814573" y="911573"/>
                  </a:lnTo>
                  <a:lnTo>
                    <a:pt x="776775" y="937732"/>
                  </a:lnTo>
                  <a:lnTo>
                    <a:pt x="736599" y="960451"/>
                  </a:lnTo>
                  <a:lnTo>
                    <a:pt x="694257" y="979516"/>
                  </a:lnTo>
                  <a:lnTo>
                    <a:pt x="649963" y="994714"/>
                  </a:lnTo>
                  <a:lnTo>
                    <a:pt x="603929" y="1005833"/>
                  </a:lnTo>
                  <a:lnTo>
                    <a:pt x="556368" y="1012660"/>
                  </a:lnTo>
                  <a:lnTo>
                    <a:pt x="507491" y="1014983"/>
                  </a:lnTo>
                  <a:lnTo>
                    <a:pt x="458615" y="1012660"/>
                  </a:lnTo>
                  <a:lnTo>
                    <a:pt x="411054" y="1005833"/>
                  </a:lnTo>
                  <a:lnTo>
                    <a:pt x="365020" y="994714"/>
                  </a:lnTo>
                  <a:lnTo>
                    <a:pt x="320726" y="979516"/>
                  </a:lnTo>
                  <a:lnTo>
                    <a:pt x="278384" y="960451"/>
                  </a:lnTo>
                  <a:lnTo>
                    <a:pt x="238208" y="937732"/>
                  </a:lnTo>
                  <a:lnTo>
                    <a:pt x="200410" y="911573"/>
                  </a:lnTo>
                  <a:lnTo>
                    <a:pt x="165203" y="882184"/>
                  </a:lnTo>
                  <a:lnTo>
                    <a:pt x="132799" y="849780"/>
                  </a:lnTo>
                  <a:lnTo>
                    <a:pt x="103410" y="814573"/>
                  </a:lnTo>
                  <a:lnTo>
                    <a:pt x="77251" y="776775"/>
                  </a:lnTo>
                  <a:lnTo>
                    <a:pt x="54532" y="736599"/>
                  </a:lnTo>
                  <a:lnTo>
                    <a:pt x="35467" y="694257"/>
                  </a:lnTo>
                  <a:lnTo>
                    <a:pt x="20269" y="649963"/>
                  </a:lnTo>
                  <a:lnTo>
                    <a:pt x="9150" y="603929"/>
                  </a:lnTo>
                  <a:lnTo>
                    <a:pt x="2323" y="556368"/>
                  </a:lnTo>
                  <a:lnTo>
                    <a:pt x="0" y="507491"/>
                  </a:lnTo>
                  <a:close/>
                </a:path>
              </a:pathLst>
            </a:custGeom>
            <a:ln w="6095">
              <a:solidFill>
                <a:srgbClr val="5B9BD4"/>
              </a:solidFill>
            </a:ln>
          </p:spPr>
          <p:txBody>
            <a:bodyPr wrap="square" lIns="0" tIns="0" rIns="0" bIns="0" rtlCol="0"/>
            <a:lstStyle/>
            <a:p>
              <a:endParaRPr/>
            </a:p>
          </p:txBody>
        </p:sp>
      </p:grpSp>
      <p:sp>
        <p:nvSpPr>
          <p:cNvPr id="18" name="object 18"/>
          <p:cNvSpPr/>
          <p:nvPr/>
        </p:nvSpPr>
        <p:spPr>
          <a:xfrm>
            <a:off x="696468" y="6252971"/>
            <a:ext cx="10779125" cy="0"/>
          </a:xfrm>
          <a:custGeom>
            <a:avLst/>
            <a:gdLst/>
            <a:ahLst/>
            <a:cxnLst/>
            <a:rect l="l" t="t" r="r" b="b"/>
            <a:pathLst>
              <a:path w="10779125">
                <a:moveTo>
                  <a:pt x="0" y="0"/>
                </a:moveTo>
                <a:lnTo>
                  <a:pt x="10779125" y="0"/>
                </a:lnTo>
              </a:path>
            </a:pathLst>
          </a:custGeom>
          <a:ln w="27432">
            <a:solidFill>
              <a:srgbClr val="5B9BD4"/>
            </a:solidFill>
          </a:ln>
        </p:spPr>
        <p:txBody>
          <a:bodyPr wrap="square" lIns="0" tIns="0" rIns="0" bIns="0" rtlCol="0"/>
          <a:lstStyle/>
          <a:p>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4574" y="407539"/>
            <a:ext cx="2646426" cy="565539"/>
          </a:xfrm>
          <a:prstGeom prst="rect">
            <a:avLst/>
          </a:prstGeom>
        </p:spPr>
        <p:txBody>
          <a:bodyPr vert="horz" wrap="square" lIns="0" tIns="11430" rIns="0" bIns="0" rtlCol="0">
            <a:spAutoFit/>
          </a:bodyPr>
          <a:lstStyle/>
          <a:p>
            <a:pPr marL="12700">
              <a:lnSpc>
                <a:spcPct val="100000"/>
              </a:lnSpc>
              <a:spcBef>
                <a:spcPts val="90"/>
              </a:spcBef>
              <a:tabLst>
                <a:tab pos="832485" algn="l"/>
              </a:tabLst>
            </a:pPr>
            <a:r>
              <a:rPr spc="-325" dirty="0">
                <a:solidFill>
                  <a:srgbClr val="0462C1"/>
                </a:solidFill>
              </a:rPr>
              <a:t>DES</a:t>
            </a:r>
            <a:r>
              <a:rPr dirty="0">
                <a:solidFill>
                  <a:srgbClr val="0462C1"/>
                </a:solidFill>
              </a:rPr>
              <a:t>	</a:t>
            </a:r>
            <a:r>
              <a:rPr spc="-30" dirty="0">
                <a:solidFill>
                  <a:srgbClr val="0462C1"/>
                </a:solidFill>
              </a:rPr>
              <a:t>算法</a:t>
            </a:r>
          </a:p>
        </p:txBody>
      </p:sp>
      <p:sp>
        <p:nvSpPr>
          <p:cNvPr id="3" name="object 3"/>
          <p:cNvSpPr txBox="1"/>
          <p:nvPr/>
        </p:nvSpPr>
        <p:spPr>
          <a:xfrm>
            <a:off x="877519" y="1526235"/>
            <a:ext cx="11009681" cy="3274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1" hangingPunct="1">
              <a:spcBef>
                <a:spcPct val="20000"/>
              </a:spcBef>
              <a:buClr>
                <a:schemeClr val="tx1"/>
              </a:buClr>
              <a:buFont typeface="Wingdings" panose="05000000000000000000" pitchFamily="2" charset="2"/>
              <a:buChar char="v"/>
              <a:defRPr sz="2800" b="1">
                <a:latin typeface="+mn-lt"/>
              </a:defRPr>
            </a:lvl1pPr>
            <a:lvl2pPr marL="742950" lvl="1" indent="-285750" eaLnBrk="1" hangingPunct="1">
              <a:spcBef>
                <a:spcPct val="20000"/>
              </a:spcBef>
              <a:buClr>
                <a:schemeClr val="tx2"/>
              </a:buClr>
              <a:buFont typeface="Wingdings" panose="05000000000000000000" pitchFamily="2" charset="2"/>
              <a:buChar char="§"/>
              <a:defRPr sz="2800">
                <a:latin typeface="+mn-lt"/>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dirty="0"/>
              <a:t>分组长度为64 bits (8 bytes)</a:t>
            </a:r>
          </a:p>
          <a:p>
            <a:r>
              <a:rPr dirty="0"/>
              <a:t>密文分组长度也是64 bits。</a:t>
            </a:r>
          </a:p>
          <a:p>
            <a:r>
              <a:rPr dirty="0"/>
              <a:t>密钥长度为64 bits，有8 bits奇偶校验，有效密钥长度为56 bits。</a:t>
            </a:r>
          </a:p>
          <a:p>
            <a:r>
              <a:rPr dirty="0"/>
              <a:t>算法主要包括：初始置换IP、16轮迭代的乘积变换、逆初始置换</a:t>
            </a:r>
          </a:p>
          <a:p>
            <a:r>
              <a:rPr dirty="0"/>
              <a:t>IP</a:t>
            </a:r>
            <a:r>
              <a:rPr baseline="30000" dirty="0">
                <a:solidFill>
                  <a:srgbClr val="0070C0"/>
                </a:solidFill>
              </a:rPr>
              <a:t>-1</a:t>
            </a:r>
            <a:r>
              <a:rPr dirty="0"/>
              <a:t>以及16个子密钥产生器。</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BB1120-9F53-462B-B3C1-503EB2F6EC62}"/>
              </a:ext>
            </a:extLst>
          </p:cNvPr>
          <p:cNvSpPr>
            <a:spLocks noGrp="1"/>
          </p:cNvSpPr>
          <p:nvPr>
            <p:ph idx="1"/>
          </p:nvPr>
        </p:nvSpPr>
        <p:spPr>
          <a:xfrm>
            <a:off x="5486400" y="2273296"/>
            <a:ext cx="6096000" cy="4051303"/>
          </a:xfrm>
        </p:spPr>
        <p:txBody>
          <a:bodyPr/>
          <a:lstStyle/>
          <a:p>
            <a:endParaRPr lang="zh-CN" altLang="en-US" dirty="0"/>
          </a:p>
        </p:txBody>
      </p:sp>
      <p:sp>
        <p:nvSpPr>
          <p:cNvPr id="4" name="日期占位符 3">
            <a:extLst>
              <a:ext uri="{FF2B5EF4-FFF2-40B4-BE49-F238E27FC236}">
                <a16:creationId xmlns:a16="http://schemas.microsoft.com/office/drawing/2014/main" id="{17C5A624-5F39-4D0C-B4F7-709FD4E74DF5}"/>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1C77C231-6614-49DB-B6E1-F0B3342D9EBC}"/>
              </a:ext>
            </a:extLst>
          </p:cNvPr>
          <p:cNvSpPr>
            <a:spLocks noGrp="1"/>
          </p:cNvSpPr>
          <p:nvPr>
            <p:ph type="sldNum" sz="quarter" idx="11"/>
          </p:nvPr>
        </p:nvSpPr>
        <p:spPr/>
        <p:txBody>
          <a:bodyPr/>
          <a:lstStyle/>
          <a:p>
            <a:fld id="{A420A89F-6092-44FA-AA4D-72ED0B6A316D}" type="slidenum">
              <a:rPr lang="en-US" altLang="zh-CN" smtClean="0"/>
              <a:pPr/>
              <a:t>58</a:t>
            </a:fld>
            <a:endParaRPr lang="en-US" altLang="zh-CN"/>
          </a:p>
        </p:txBody>
      </p:sp>
      <p:pic>
        <p:nvPicPr>
          <p:cNvPr id="6" name="object 3">
            <a:extLst>
              <a:ext uri="{FF2B5EF4-FFF2-40B4-BE49-F238E27FC236}">
                <a16:creationId xmlns:a16="http://schemas.microsoft.com/office/drawing/2014/main" id="{BBA36847-ED10-4B3E-B4DC-B59A909189BC}"/>
              </a:ext>
            </a:extLst>
          </p:cNvPr>
          <p:cNvPicPr/>
          <p:nvPr/>
        </p:nvPicPr>
        <p:blipFill>
          <a:blip r:embed="rId2" cstate="print"/>
          <a:stretch>
            <a:fillRect/>
          </a:stretch>
        </p:blipFill>
        <p:spPr>
          <a:xfrm>
            <a:off x="2613660" y="1336800"/>
            <a:ext cx="6659880" cy="4724398"/>
          </a:xfrm>
          <a:prstGeom prst="rect">
            <a:avLst/>
          </a:prstGeom>
        </p:spPr>
      </p:pic>
      <p:sp>
        <p:nvSpPr>
          <p:cNvPr id="7" name="object 2">
            <a:extLst>
              <a:ext uri="{FF2B5EF4-FFF2-40B4-BE49-F238E27FC236}">
                <a16:creationId xmlns:a16="http://schemas.microsoft.com/office/drawing/2014/main" id="{93979214-7AED-45F9-9586-498B7B20C4BE}"/>
              </a:ext>
            </a:extLst>
          </p:cNvPr>
          <p:cNvSpPr txBox="1">
            <a:spLocks noGrp="1"/>
          </p:cNvSpPr>
          <p:nvPr>
            <p:ph type="title"/>
          </p:nvPr>
        </p:nvSpPr>
        <p:spPr>
          <a:xfrm>
            <a:off x="1117600" y="379985"/>
            <a:ext cx="9652000" cy="505267"/>
          </a:xfrm>
          <a:prstGeom prst="rect">
            <a:avLst/>
          </a:prstGeom>
        </p:spPr>
        <p:txBody>
          <a:bodyPr vert="horz" wrap="square" lIns="0" tIns="12700" rIns="0" bIns="0" rtlCol="0">
            <a:spAutoFit/>
          </a:bodyPr>
          <a:lstStyle/>
          <a:p>
            <a:pPr marL="12700">
              <a:lnSpc>
                <a:spcPct val="100000"/>
              </a:lnSpc>
              <a:spcBef>
                <a:spcPts val="100"/>
              </a:spcBef>
            </a:pPr>
            <a:r>
              <a:rPr sz="3200" spc="-220" dirty="0">
                <a:solidFill>
                  <a:srgbClr val="0462C1"/>
                </a:solidFill>
              </a:rPr>
              <a:t>DES</a:t>
            </a:r>
            <a:r>
              <a:rPr sz="3200" spc="-15" dirty="0">
                <a:solidFill>
                  <a:srgbClr val="0462C1"/>
                </a:solidFill>
              </a:rPr>
              <a:t>算法框图</a:t>
            </a:r>
            <a:endParaRPr sz="3200" dirty="0"/>
          </a:p>
        </p:txBody>
      </p:sp>
    </p:spTree>
    <p:extLst>
      <p:ext uri="{BB962C8B-B14F-4D97-AF65-F5344CB8AC3E}">
        <p14:creationId xmlns:p14="http://schemas.microsoft.com/office/powerpoint/2010/main" val="51458986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22960" y="408431"/>
            <a:ext cx="420623" cy="655320"/>
          </a:xfrm>
          <a:prstGeom prst="rect">
            <a:avLst/>
          </a:prstGeom>
        </p:spPr>
      </p:pic>
      <p:sp>
        <p:nvSpPr>
          <p:cNvPr id="3" name="object 3"/>
          <p:cNvSpPr/>
          <p:nvPr/>
        </p:nvSpPr>
        <p:spPr>
          <a:xfrm>
            <a:off x="1467611" y="1034796"/>
            <a:ext cx="9037955" cy="0"/>
          </a:xfrm>
          <a:custGeom>
            <a:avLst/>
            <a:gdLst/>
            <a:ahLst/>
            <a:cxnLst/>
            <a:rect l="l" t="t" r="r" b="b"/>
            <a:pathLst>
              <a:path w="9037955">
                <a:moveTo>
                  <a:pt x="0" y="0"/>
                </a:moveTo>
                <a:lnTo>
                  <a:pt x="9037573" y="0"/>
                </a:lnTo>
              </a:path>
            </a:pathLst>
          </a:custGeom>
          <a:ln w="27432">
            <a:solidFill>
              <a:srgbClr val="5B9BD4"/>
            </a:solidFill>
          </a:ln>
        </p:spPr>
        <p:txBody>
          <a:bodyPr wrap="square" lIns="0" tIns="0" rIns="0" bIns="0" rtlCol="0"/>
          <a:lstStyle/>
          <a:p>
            <a:endParaRPr/>
          </a:p>
        </p:txBody>
      </p:sp>
      <p:sp>
        <p:nvSpPr>
          <p:cNvPr id="4" name="object 4"/>
          <p:cNvSpPr/>
          <p:nvPr/>
        </p:nvSpPr>
        <p:spPr>
          <a:xfrm>
            <a:off x="696468" y="6239255"/>
            <a:ext cx="10779125" cy="33655"/>
          </a:xfrm>
          <a:custGeom>
            <a:avLst/>
            <a:gdLst/>
            <a:ahLst/>
            <a:cxnLst/>
            <a:rect l="l" t="t" r="r" b="b"/>
            <a:pathLst>
              <a:path w="10779125" h="33654">
                <a:moveTo>
                  <a:pt x="10779125" y="0"/>
                </a:moveTo>
                <a:lnTo>
                  <a:pt x="0" y="0"/>
                </a:lnTo>
                <a:lnTo>
                  <a:pt x="0" y="13716"/>
                </a:lnTo>
                <a:lnTo>
                  <a:pt x="0" y="19812"/>
                </a:lnTo>
                <a:lnTo>
                  <a:pt x="0" y="33528"/>
                </a:lnTo>
                <a:lnTo>
                  <a:pt x="10779125" y="33528"/>
                </a:lnTo>
                <a:lnTo>
                  <a:pt x="10779125" y="19812"/>
                </a:lnTo>
                <a:lnTo>
                  <a:pt x="10779125" y="13716"/>
                </a:lnTo>
                <a:lnTo>
                  <a:pt x="10779125" y="0"/>
                </a:lnTo>
                <a:close/>
              </a:path>
            </a:pathLst>
          </a:custGeom>
          <a:solidFill>
            <a:srgbClr val="5B9BD4"/>
          </a:solidFill>
        </p:spPr>
        <p:txBody>
          <a:bodyPr wrap="square" lIns="0" tIns="0" rIns="0" bIns="0" rtlCol="0"/>
          <a:lstStyle/>
          <a:p>
            <a:endParaRPr/>
          </a:p>
        </p:txBody>
      </p:sp>
      <p:sp>
        <p:nvSpPr>
          <p:cNvPr id="6" name="object 6"/>
          <p:cNvSpPr txBox="1"/>
          <p:nvPr/>
        </p:nvSpPr>
        <p:spPr>
          <a:xfrm>
            <a:off x="1366938" y="3553112"/>
            <a:ext cx="93980" cy="315595"/>
          </a:xfrm>
          <a:prstGeom prst="rect">
            <a:avLst/>
          </a:prstGeom>
        </p:spPr>
        <p:txBody>
          <a:bodyPr vert="horz" wrap="square" lIns="0" tIns="12700" rIns="0" bIns="0" rtlCol="0">
            <a:spAutoFit/>
          </a:bodyPr>
          <a:lstStyle/>
          <a:p>
            <a:pPr marL="12700">
              <a:lnSpc>
                <a:spcPct val="100000"/>
              </a:lnSpc>
              <a:spcBef>
                <a:spcPts val="100"/>
              </a:spcBef>
            </a:pPr>
            <a:r>
              <a:rPr sz="1900" i="1" spc="10" dirty="0">
                <a:solidFill>
                  <a:srgbClr val="FF0000"/>
                </a:solidFill>
                <a:latin typeface="Times New Roman"/>
                <a:cs typeface="Times New Roman"/>
              </a:rPr>
              <a:t>i</a:t>
            </a:r>
            <a:endParaRPr sz="1900">
              <a:latin typeface="Times New Roman"/>
              <a:cs typeface="Times New Roman"/>
            </a:endParaRPr>
          </a:p>
        </p:txBody>
      </p:sp>
      <p:sp>
        <p:nvSpPr>
          <p:cNvPr id="7" name="object 7"/>
          <p:cNvSpPr txBox="1"/>
          <p:nvPr/>
        </p:nvSpPr>
        <p:spPr>
          <a:xfrm>
            <a:off x="4646177" y="3553112"/>
            <a:ext cx="93980" cy="315595"/>
          </a:xfrm>
          <a:prstGeom prst="rect">
            <a:avLst/>
          </a:prstGeom>
        </p:spPr>
        <p:txBody>
          <a:bodyPr vert="horz" wrap="square" lIns="0" tIns="12700" rIns="0" bIns="0" rtlCol="0">
            <a:spAutoFit/>
          </a:bodyPr>
          <a:lstStyle/>
          <a:p>
            <a:pPr marL="12700">
              <a:lnSpc>
                <a:spcPct val="100000"/>
              </a:lnSpc>
              <a:spcBef>
                <a:spcPts val="100"/>
              </a:spcBef>
            </a:pPr>
            <a:r>
              <a:rPr sz="1900" i="1" spc="10" dirty="0">
                <a:solidFill>
                  <a:srgbClr val="FF0000"/>
                </a:solidFill>
                <a:latin typeface="Times New Roman"/>
                <a:cs typeface="Times New Roman"/>
              </a:rPr>
              <a:t>i</a:t>
            </a:r>
            <a:endParaRPr sz="1900">
              <a:latin typeface="Times New Roman"/>
              <a:cs typeface="Times New Roman"/>
            </a:endParaRPr>
          </a:p>
        </p:txBody>
      </p:sp>
      <p:sp>
        <p:nvSpPr>
          <p:cNvPr id="8" name="object 8"/>
          <p:cNvSpPr txBox="1"/>
          <p:nvPr/>
        </p:nvSpPr>
        <p:spPr>
          <a:xfrm>
            <a:off x="2126857" y="3553112"/>
            <a:ext cx="354965" cy="315595"/>
          </a:xfrm>
          <a:prstGeom prst="rect">
            <a:avLst/>
          </a:prstGeom>
        </p:spPr>
        <p:txBody>
          <a:bodyPr vert="horz" wrap="square" lIns="0" tIns="12700" rIns="0" bIns="0" rtlCol="0">
            <a:spAutoFit/>
          </a:bodyPr>
          <a:lstStyle/>
          <a:p>
            <a:pPr marL="12700">
              <a:lnSpc>
                <a:spcPct val="100000"/>
              </a:lnSpc>
              <a:spcBef>
                <a:spcPts val="100"/>
              </a:spcBef>
            </a:pPr>
            <a:r>
              <a:rPr sz="1900" i="1" spc="-25" dirty="0">
                <a:solidFill>
                  <a:srgbClr val="FF0000"/>
                </a:solidFill>
                <a:latin typeface="Times New Roman"/>
                <a:cs typeface="Times New Roman"/>
              </a:rPr>
              <a:t>i</a:t>
            </a:r>
            <a:r>
              <a:rPr sz="1900" spc="-25" dirty="0">
                <a:solidFill>
                  <a:srgbClr val="FF0000"/>
                </a:solidFill>
                <a:latin typeface="Symbol"/>
                <a:cs typeface="Symbol"/>
              </a:rPr>
              <a:t></a:t>
            </a:r>
            <a:r>
              <a:rPr sz="1900" spc="-25" dirty="0">
                <a:solidFill>
                  <a:srgbClr val="FF0000"/>
                </a:solidFill>
                <a:latin typeface="Times New Roman"/>
                <a:cs typeface="Times New Roman"/>
              </a:rPr>
              <a:t>1</a:t>
            </a:r>
            <a:endParaRPr sz="1900">
              <a:latin typeface="Times New Roman"/>
              <a:cs typeface="Times New Roman"/>
            </a:endParaRPr>
          </a:p>
        </p:txBody>
      </p:sp>
      <p:sp>
        <p:nvSpPr>
          <p:cNvPr id="9" name="object 9"/>
          <p:cNvSpPr txBox="1"/>
          <p:nvPr/>
        </p:nvSpPr>
        <p:spPr>
          <a:xfrm>
            <a:off x="3705003" y="3553112"/>
            <a:ext cx="355600" cy="315595"/>
          </a:xfrm>
          <a:prstGeom prst="rect">
            <a:avLst/>
          </a:prstGeom>
        </p:spPr>
        <p:txBody>
          <a:bodyPr vert="horz" wrap="square" lIns="0" tIns="12700" rIns="0" bIns="0" rtlCol="0">
            <a:spAutoFit/>
          </a:bodyPr>
          <a:lstStyle/>
          <a:p>
            <a:pPr marL="12700">
              <a:lnSpc>
                <a:spcPct val="100000"/>
              </a:lnSpc>
              <a:spcBef>
                <a:spcPts val="100"/>
              </a:spcBef>
            </a:pPr>
            <a:r>
              <a:rPr sz="1900" i="1" spc="-25" dirty="0">
                <a:solidFill>
                  <a:srgbClr val="FF0000"/>
                </a:solidFill>
                <a:latin typeface="Times New Roman"/>
                <a:cs typeface="Times New Roman"/>
              </a:rPr>
              <a:t>i</a:t>
            </a:r>
            <a:r>
              <a:rPr sz="1900" spc="-25" dirty="0">
                <a:solidFill>
                  <a:srgbClr val="FF0000"/>
                </a:solidFill>
                <a:latin typeface="Symbol"/>
                <a:cs typeface="Symbol"/>
              </a:rPr>
              <a:t></a:t>
            </a:r>
            <a:r>
              <a:rPr sz="1900" spc="-25" dirty="0">
                <a:solidFill>
                  <a:srgbClr val="FF0000"/>
                </a:solidFill>
                <a:latin typeface="Times New Roman"/>
                <a:cs typeface="Times New Roman"/>
              </a:rPr>
              <a:t>1</a:t>
            </a:r>
            <a:endParaRPr sz="1900">
              <a:latin typeface="Times New Roman"/>
              <a:cs typeface="Times New Roman"/>
            </a:endParaRPr>
          </a:p>
        </p:txBody>
      </p:sp>
      <p:sp>
        <p:nvSpPr>
          <p:cNvPr id="10" name="object 10"/>
          <p:cNvSpPr txBox="1"/>
          <p:nvPr/>
        </p:nvSpPr>
        <p:spPr>
          <a:xfrm>
            <a:off x="1107686" y="2701900"/>
            <a:ext cx="1399540" cy="528320"/>
          </a:xfrm>
          <a:prstGeom prst="rect">
            <a:avLst/>
          </a:prstGeom>
        </p:spPr>
        <p:txBody>
          <a:bodyPr vert="horz" wrap="square" lIns="0" tIns="12065" rIns="0" bIns="0" rtlCol="0">
            <a:spAutoFit/>
          </a:bodyPr>
          <a:lstStyle/>
          <a:p>
            <a:pPr marL="38100">
              <a:lnSpc>
                <a:spcPct val="100000"/>
              </a:lnSpc>
              <a:spcBef>
                <a:spcPts val="95"/>
              </a:spcBef>
              <a:tabLst>
                <a:tab pos="459105" algn="l"/>
              </a:tabLst>
            </a:pPr>
            <a:r>
              <a:rPr sz="4950" i="1" spc="-37" baseline="14309" dirty="0">
                <a:solidFill>
                  <a:srgbClr val="FF0000"/>
                </a:solidFill>
                <a:latin typeface="Times New Roman"/>
                <a:cs typeface="Times New Roman"/>
              </a:rPr>
              <a:t>L</a:t>
            </a:r>
            <a:r>
              <a:rPr sz="1900" i="1" spc="-25" dirty="0">
                <a:solidFill>
                  <a:srgbClr val="FF0000"/>
                </a:solidFill>
                <a:latin typeface="Times New Roman"/>
                <a:cs typeface="Times New Roman"/>
              </a:rPr>
              <a:t>i</a:t>
            </a:r>
            <a:r>
              <a:rPr sz="1900" i="1" dirty="0">
                <a:solidFill>
                  <a:srgbClr val="FF0000"/>
                </a:solidFill>
                <a:latin typeface="Times New Roman"/>
                <a:cs typeface="Times New Roman"/>
              </a:rPr>
              <a:t>	</a:t>
            </a:r>
            <a:r>
              <a:rPr sz="4950" baseline="14309" dirty="0">
                <a:solidFill>
                  <a:srgbClr val="FF0000"/>
                </a:solidFill>
                <a:latin typeface="Symbol"/>
                <a:cs typeface="Symbol"/>
              </a:rPr>
              <a:t></a:t>
            </a:r>
            <a:r>
              <a:rPr sz="4950" spc="22" baseline="14309" dirty="0">
                <a:solidFill>
                  <a:srgbClr val="FF0000"/>
                </a:solidFill>
                <a:latin typeface="Times New Roman"/>
                <a:cs typeface="Times New Roman"/>
              </a:rPr>
              <a:t> </a:t>
            </a:r>
            <a:r>
              <a:rPr sz="4950" i="1" spc="-30" baseline="14309" dirty="0">
                <a:solidFill>
                  <a:srgbClr val="FF0000"/>
                </a:solidFill>
                <a:latin typeface="Times New Roman"/>
                <a:cs typeface="Times New Roman"/>
              </a:rPr>
              <a:t>R</a:t>
            </a:r>
            <a:r>
              <a:rPr sz="1900" i="1" spc="-20" dirty="0">
                <a:solidFill>
                  <a:srgbClr val="FF0000"/>
                </a:solidFill>
                <a:latin typeface="Times New Roman"/>
                <a:cs typeface="Times New Roman"/>
              </a:rPr>
              <a:t>i</a:t>
            </a:r>
            <a:r>
              <a:rPr sz="1900" spc="-20" dirty="0">
                <a:solidFill>
                  <a:srgbClr val="FF0000"/>
                </a:solidFill>
                <a:latin typeface="Symbol"/>
                <a:cs typeface="Symbol"/>
              </a:rPr>
              <a:t></a:t>
            </a:r>
            <a:r>
              <a:rPr sz="1900" spc="-20" dirty="0">
                <a:solidFill>
                  <a:srgbClr val="FF0000"/>
                </a:solidFill>
                <a:latin typeface="Times New Roman"/>
                <a:cs typeface="Times New Roman"/>
              </a:rPr>
              <a:t>1</a:t>
            </a:r>
            <a:endParaRPr sz="1900">
              <a:latin typeface="Times New Roman"/>
              <a:cs typeface="Times New Roman"/>
            </a:endParaRPr>
          </a:p>
        </p:txBody>
      </p:sp>
      <p:sp>
        <p:nvSpPr>
          <p:cNvPr id="11" name="object 11"/>
          <p:cNvSpPr txBox="1"/>
          <p:nvPr/>
        </p:nvSpPr>
        <p:spPr>
          <a:xfrm>
            <a:off x="1133086" y="3138224"/>
            <a:ext cx="3822700" cy="683895"/>
          </a:xfrm>
          <a:prstGeom prst="rect">
            <a:avLst/>
          </a:prstGeom>
        </p:spPr>
        <p:txBody>
          <a:bodyPr vert="horz" wrap="square" lIns="0" tIns="15240" rIns="0" bIns="0" rtlCol="0">
            <a:spAutoFit/>
          </a:bodyPr>
          <a:lstStyle/>
          <a:p>
            <a:pPr marL="12700">
              <a:lnSpc>
                <a:spcPct val="100000"/>
              </a:lnSpc>
              <a:spcBef>
                <a:spcPts val="120"/>
              </a:spcBef>
              <a:tabLst>
                <a:tab pos="459105" algn="l"/>
                <a:tab pos="1420495" algn="l"/>
                <a:tab pos="2933065" algn="l"/>
                <a:tab pos="3232150" algn="l"/>
              </a:tabLst>
            </a:pPr>
            <a:r>
              <a:rPr sz="3300" i="1" spc="-50" dirty="0">
                <a:solidFill>
                  <a:srgbClr val="FF0000"/>
                </a:solidFill>
                <a:latin typeface="Times New Roman"/>
                <a:cs typeface="Times New Roman"/>
              </a:rPr>
              <a:t>R</a:t>
            </a:r>
            <a:r>
              <a:rPr sz="3300" i="1" dirty="0">
                <a:solidFill>
                  <a:srgbClr val="FF0000"/>
                </a:solidFill>
                <a:latin typeface="Times New Roman"/>
                <a:cs typeface="Times New Roman"/>
              </a:rPr>
              <a:t>	</a:t>
            </a:r>
            <a:r>
              <a:rPr sz="3300" dirty="0">
                <a:solidFill>
                  <a:srgbClr val="FF0000"/>
                </a:solidFill>
                <a:latin typeface="Symbol"/>
                <a:cs typeface="Symbol"/>
              </a:rPr>
              <a:t></a:t>
            </a:r>
            <a:r>
              <a:rPr sz="3300" spc="10" dirty="0">
                <a:solidFill>
                  <a:srgbClr val="FF0000"/>
                </a:solidFill>
                <a:latin typeface="Times New Roman"/>
                <a:cs typeface="Times New Roman"/>
              </a:rPr>
              <a:t> </a:t>
            </a:r>
            <a:r>
              <a:rPr sz="3300" i="1" spc="-60" dirty="0">
                <a:solidFill>
                  <a:srgbClr val="FF0000"/>
                </a:solidFill>
                <a:latin typeface="Times New Roman"/>
                <a:cs typeface="Times New Roman"/>
              </a:rPr>
              <a:t>L</a:t>
            </a:r>
            <a:r>
              <a:rPr sz="3300" i="1" dirty="0">
                <a:solidFill>
                  <a:srgbClr val="FF0000"/>
                </a:solidFill>
                <a:latin typeface="Times New Roman"/>
                <a:cs typeface="Times New Roman"/>
              </a:rPr>
              <a:t>	</a:t>
            </a:r>
            <a:r>
              <a:rPr sz="3300" dirty="0">
                <a:solidFill>
                  <a:srgbClr val="FF0000"/>
                </a:solidFill>
                <a:latin typeface="Symbol"/>
                <a:cs typeface="Symbol"/>
              </a:rPr>
              <a:t></a:t>
            </a:r>
            <a:r>
              <a:rPr sz="3300" spc="-204" dirty="0">
                <a:solidFill>
                  <a:srgbClr val="FF0000"/>
                </a:solidFill>
                <a:latin typeface="Times New Roman"/>
                <a:cs typeface="Times New Roman"/>
              </a:rPr>
              <a:t> </a:t>
            </a:r>
            <a:r>
              <a:rPr sz="3300" i="1" dirty="0">
                <a:solidFill>
                  <a:srgbClr val="FF0000"/>
                </a:solidFill>
                <a:latin typeface="Times New Roman"/>
                <a:cs typeface="Times New Roman"/>
              </a:rPr>
              <a:t>F</a:t>
            </a:r>
            <a:r>
              <a:rPr sz="3300" i="1" spc="-175" dirty="0">
                <a:solidFill>
                  <a:srgbClr val="FF0000"/>
                </a:solidFill>
                <a:latin typeface="Times New Roman"/>
                <a:cs typeface="Times New Roman"/>
              </a:rPr>
              <a:t> </a:t>
            </a:r>
            <a:r>
              <a:rPr sz="6450" spc="-37" baseline="-3229" dirty="0">
                <a:solidFill>
                  <a:srgbClr val="FF0000"/>
                </a:solidFill>
                <a:latin typeface="Symbol"/>
                <a:cs typeface="Symbol"/>
              </a:rPr>
              <a:t></a:t>
            </a:r>
            <a:r>
              <a:rPr sz="3300" i="1" spc="-25" dirty="0">
                <a:solidFill>
                  <a:srgbClr val="FF0000"/>
                </a:solidFill>
                <a:latin typeface="Times New Roman"/>
                <a:cs typeface="Times New Roman"/>
              </a:rPr>
              <a:t>R</a:t>
            </a:r>
            <a:r>
              <a:rPr sz="3300" i="1" dirty="0">
                <a:solidFill>
                  <a:srgbClr val="FF0000"/>
                </a:solidFill>
                <a:latin typeface="Times New Roman"/>
                <a:cs typeface="Times New Roman"/>
              </a:rPr>
              <a:t>	</a:t>
            </a:r>
            <a:r>
              <a:rPr sz="3300" spc="-50" dirty="0">
                <a:solidFill>
                  <a:srgbClr val="FF0000"/>
                </a:solidFill>
                <a:latin typeface="Times New Roman"/>
                <a:cs typeface="Times New Roman"/>
              </a:rPr>
              <a:t>,</a:t>
            </a:r>
            <a:r>
              <a:rPr sz="3300" dirty="0">
                <a:solidFill>
                  <a:srgbClr val="FF0000"/>
                </a:solidFill>
                <a:latin typeface="Times New Roman"/>
                <a:cs typeface="Times New Roman"/>
              </a:rPr>
              <a:t>	</a:t>
            </a:r>
            <a:r>
              <a:rPr sz="3300" i="1" dirty="0">
                <a:solidFill>
                  <a:srgbClr val="FF0000"/>
                </a:solidFill>
                <a:latin typeface="Times New Roman"/>
                <a:cs typeface="Times New Roman"/>
              </a:rPr>
              <a:t>K</a:t>
            </a:r>
            <a:r>
              <a:rPr sz="3300" i="1" spc="400" dirty="0">
                <a:solidFill>
                  <a:srgbClr val="FF0000"/>
                </a:solidFill>
                <a:latin typeface="Times New Roman"/>
                <a:cs typeface="Times New Roman"/>
              </a:rPr>
              <a:t> </a:t>
            </a:r>
            <a:r>
              <a:rPr sz="6450" spc="-592" baseline="-3229" dirty="0">
                <a:solidFill>
                  <a:srgbClr val="FF0000"/>
                </a:solidFill>
                <a:latin typeface="Symbol"/>
                <a:cs typeface="Symbol"/>
              </a:rPr>
              <a:t></a:t>
            </a:r>
            <a:endParaRPr sz="6450" baseline="-3229" dirty="0">
              <a:latin typeface="Symbol"/>
              <a:cs typeface="Symbol"/>
            </a:endParaRPr>
          </a:p>
        </p:txBody>
      </p:sp>
      <p:grpSp>
        <p:nvGrpSpPr>
          <p:cNvPr id="12" name="object 12"/>
          <p:cNvGrpSpPr/>
          <p:nvPr/>
        </p:nvGrpSpPr>
        <p:grpSpPr>
          <a:xfrm>
            <a:off x="6943852" y="5597652"/>
            <a:ext cx="4138929" cy="390525"/>
            <a:chOff x="6943852" y="5597652"/>
            <a:chExt cx="4138929" cy="390525"/>
          </a:xfrm>
        </p:grpSpPr>
        <p:sp>
          <p:nvSpPr>
            <p:cNvPr id="13" name="object 13"/>
            <p:cNvSpPr/>
            <p:nvPr/>
          </p:nvSpPr>
          <p:spPr>
            <a:xfrm>
              <a:off x="6943852" y="5646420"/>
              <a:ext cx="2453005" cy="341630"/>
            </a:xfrm>
            <a:custGeom>
              <a:avLst/>
              <a:gdLst/>
              <a:ahLst/>
              <a:cxnLst/>
              <a:rect l="l" t="t" r="r" b="b"/>
              <a:pathLst>
                <a:path w="2453004" h="341629">
                  <a:moveTo>
                    <a:pt x="50800" y="128016"/>
                  </a:moveTo>
                  <a:lnTo>
                    <a:pt x="31750" y="128016"/>
                  </a:lnTo>
                  <a:lnTo>
                    <a:pt x="31750" y="0"/>
                  </a:lnTo>
                  <a:lnTo>
                    <a:pt x="19050" y="0"/>
                  </a:lnTo>
                  <a:lnTo>
                    <a:pt x="19050" y="128016"/>
                  </a:lnTo>
                  <a:lnTo>
                    <a:pt x="0" y="128016"/>
                  </a:lnTo>
                  <a:lnTo>
                    <a:pt x="25400" y="204216"/>
                  </a:lnTo>
                  <a:lnTo>
                    <a:pt x="46558" y="140716"/>
                  </a:lnTo>
                  <a:lnTo>
                    <a:pt x="50800" y="128016"/>
                  </a:lnTo>
                  <a:close/>
                </a:path>
                <a:path w="2453004" h="341629">
                  <a:moveTo>
                    <a:pt x="1257808" y="265176"/>
                  </a:moveTo>
                  <a:lnTo>
                    <a:pt x="1238758" y="265176"/>
                  </a:lnTo>
                  <a:lnTo>
                    <a:pt x="1238758" y="188976"/>
                  </a:lnTo>
                  <a:lnTo>
                    <a:pt x="1226058" y="188976"/>
                  </a:lnTo>
                  <a:lnTo>
                    <a:pt x="1226058" y="265176"/>
                  </a:lnTo>
                  <a:lnTo>
                    <a:pt x="1207008" y="265176"/>
                  </a:lnTo>
                  <a:lnTo>
                    <a:pt x="1232408" y="341376"/>
                  </a:lnTo>
                  <a:lnTo>
                    <a:pt x="1253566" y="277876"/>
                  </a:lnTo>
                  <a:lnTo>
                    <a:pt x="1257808" y="265176"/>
                  </a:lnTo>
                  <a:close/>
                </a:path>
                <a:path w="2453004" h="341629">
                  <a:moveTo>
                    <a:pt x="2452624" y="128016"/>
                  </a:moveTo>
                  <a:lnTo>
                    <a:pt x="2433574" y="128016"/>
                  </a:lnTo>
                  <a:lnTo>
                    <a:pt x="2433574" y="0"/>
                  </a:lnTo>
                  <a:lnTo>
                    <a:pt x="2420874" y="0"/>
                  </a:lnTo>
                  <a:lnTo>
                    <a:pt x="2420874" y="128016"/>
                  </a:lnTo>
                  <a:lnTo>
                    <a:pt x="2401824" y="128016"/>
                  </a:lnTo>
                  <a:lnTo>
                    <a:pt x="2427224" y="204216"/>
                  </a:lnTo>
                  <a:lnTo>
                    <a:pt x="2448382" y="140716"/>
                  </a:lnTo>
                  <a:lnTo>
                    <a:pt x="2452624" y="128016"/>
                  </a:lnTo>
                  <a:close/>
                </a:path>
              </a:pathLst>
            </a:custGeom>
            <a:solidFill>
              <a:srgbClr val="000000"/>
            </a:solidFill>
          </p:spPr>
          <p:txBody>
            <a:bodyPr wrap="square" lIns="0" tIns="0" rIns="0" bIns="0" rtlCol="0"/>
            <a:lstStyle/>
            <a:p>
              <a:endParaRPr/>
            </a:p>
          </p:txBody>
        </p:sp>
        <p:sp>
          <p:nvSpPr>
            <p:cNvPr id="14" name="object 14"/>
            <p:cNvSpPr/>
            <p:nvPr/>
          </p:nvSpPr>
          <p:spPr>
            <a:xfrm>
              <a:off x="6957060" y="5835396"/>
              <a:ext cx="2417445" cy="0"/>
            </a:xfrm>
            <a:custGeom>
              <a:avLst/>
              <a:gdLst/>
              <a:ahLst/>
              <a:cxnLst/>
              <a:rect l="l" t="t" r="r" b="b"/>
              <a:pathLst>
                <a:path w="2417445">
                  <a:moveTo>
                    <a:pt x="0" y="0"/>
                  </a:moveTo>
                  <a:lnTo>
                    <a:pt x="2417064" y="0"/>
                  </a:lnTo>
                </a:path>
              </a:pathLst>
            </a:custGeom>
            <a:ln w="9144">
              <a:solidFill>
                <a:srgbClr val="000000"/>
              </a:solidFill>
            </a:ln>
          </p:spPr>
          <p:txBody>
            <a:bodyPr wrap="square" lIns="0" tIns="0" rIns="0" bIns="0" rtlCol="0"/>
            <a:lstStyle/>
            <a:p>
              <a:endParaRPr/>
            </a:p>
          </p:txBody>
        </p:sp>
        <p:sp>
          <p:nvSpPr>
            <p:cNvPr id="15" name="object 15"/>
            <p:cNvSpPr/>
            <p:nvPr/>
          </p:nvSpPr>
          <p:spPr>
            <a:xfrm>
              <a:off x="10869676" y="5597652"/>
              <a:ext cx="50800" cy="152400"/>
            </a:xfrm>
            <a:custGeom>
              <a:avLst/>
              <a:gdLst/>
              <a:ahLst/>
              <a:cxnLst/>
              <a:rect l="l" t="t" r="r" b="b"/>
              <a:pathLst>
                <a:path w="50800" h="152400">
                  <a:moveTo>
                    <a:pt x="19050" y="76200"/>
                  </a:moveTo>
                  <a:lnTo>
                    <a:pt x="0" y="76200"/>
                  </a:lnTo>
                  <a:lnTo>
                    <a:pt x="25400" y="152400"/>
                  </a:lnTo>
                  <a:lnTo>
                    <a:pt x="46566" y="88900"/>
                  </a:lnTo>
                  <a:lnTo>
                    <a:pt x="19050" y="88900"/>
                  </a:lnTo>
                  <a:lnTo>
                    <a:pt x="19050" y="76200"/>
                  </a:lnTo>
                  <a:close/>
                </a:path>
                <a:path w="50800" h="152400">
                  <a:moveTo>
                    <a:pt x="31750" y="0"/>
                  </a:moveTo>
                  <a:lnTo>
                    <a:pt x="19050" y="0"/>
                  </a:lnTo>
                  <a:lnTo>
                    <a:pt x="19050" y="88900"/>
                  </a:lnTo>
                  <a:lnTo>
                    <a:pt x="31750" y="88900"/>
                  </a:lnTo>
                  <a:lnTo>
                    <a:pt x="31750" y="0"/>
                  </a:lnTo>
                  <a:close/>
                </a:path>
                <a:path w="50800" h="152400">
                  <a:moveTo>
                    <a:pt x="50800" y="76200"/>
                  </a:moveTo>
                  <a:lnTo>
                    <a:pt x="31750" y="76200"/>
                  </a:lnTo>
                  <a:lnTo>
                    <a:pt x="31750" y="88900"/>
                  </a:lnTo>
                  <a:lnTo>
                    <a:pt x="46566" y="88900"/>
                  </a:lnTo>
                  <a:lnTo>
                    <a:pt x="50800" y="76200"/>
                  </a:lnTo>
                  <a:close/>
                </a:path>
              </a:pathLst>
            </a:custGeom>
            <a:solidFill>
              <a:srgbClr val="000000"/>
            </a:solidFill>
          </p:spPr>
          <p:txBody>
            <a:bodyPr wrap="square" lIns="0" tIns="0" rIns="0" bIns="0" rtlCol="0"/>
            <a:lstStyle/>
            <a:p>
              <a:endParaRPr/>
            </a:p>
          </p:txBody>
        </p:sp>
        <p:sp>
          <p:nvSpPr>
            <p:cNvPr id="16" name="object 16"/>
            <p:cNvSpPr/>
            <p:nvPr/>
          </p:nvSpPr>
          <p:spPr>
            <a:xfrm>
              <a:off x="6981444" y="5734812"/>
              <a:ext cx="4097020" cy="0"/>
            </a:xfrm>
            <a:custGeom>
              <a:avLst/>
              <a:gdLst/>
              <a:ahLst/>
              <a:cxnLst/>
              <a:rect l="l" t="t" r="r" b="b"/>
              <a:pathLst>
                <a:path w="4097020">
                  <a:moveTo>
                    <a:pt x="0" y="0"/>
                  </a:moveTo>
                  <a:lnTo>
                    <a:pt x="4096511" y="0"/>
                  </a:lnTo>
                </a:path>
              </a:pathLst>
            </a:custGeom>
            <a:ln w="9144">
              <a:solidFill>
                <a:srgbClr val="000000"/>
              </a:solidFill>
              <a:prstDash val="sysDot"/>
            </a:ln>
          </p:spPr>
          <p:txBody>
            <a:bodyPr wrap="square" lIns="0" tIns="0" rIns="0" bIns="0" rtlCol="0"/>
            <a:lstStyle/>
            <a:p>
              <a:endParaRPr/>
            </a:p>
          </p:txBody>
        </p:sp>
      </p:grpSp>
      <p:grpSp>
        <p:nvGrpSpPr>
          <p:cNvPr id="17" name="object 17"/>
          <p:cNvGrpSpPr/>
          <p:nvPr/>
        </p:nvGrpSpPr>
        <p:grpSpPr>
          <a:xfrm>
            <a:off x="6976681" y="1450657"/>
            <a:ext cx="4106545" cy="542925"/>
            <a:chOff x="6976681" y="1450657"/>
            <a:chExt cx="4106545" cy="542925"/>
          </a:xfrm>
        </p:grpSpPr>
        <p:sp>
          <p:nvSpPr>
            <p:cNvPr id="18" name="object 18"/>
            <p:cNvSpPr/>
            <p:nvPr/>
          </p:nvSpPr>
          <p:spPr>
            <a:xfrm>
              <a:off x="8005571" y="1455419"/>
              <a:ext cx="1365885" cy="533400"/>
            </a:xfrm>
            <a:custGeom>
              <a:avLst/>
              <a:gdLst/>
              <a:ahLst/>
              <a:cxnLst/>
              <a:rect l="l" t="t" r="r" b="b"/>
              <a:pathLst>
                <a:path w="1365884" h="533400">
                  <a:moveTo>
                    <a:pt x="1365503" y="0"/>
                  </a:moveTo>
                  <a:lnTo>
                    <a:pt x="1365503" y="505967"/>
                  </a:lnTo>
                </a:path>
                <a:path w="1365884" h="533400">
                  <a:moveTo>
                    <a:pt x="0" y="367283"/>
                  </a:moveTo>
                  <a:lnTo>
                    <a:pt x="6099" y="323140"/>
                  </a:lnTo>
                  <a:lnTo>
                    <a:pt x="23311" y="283463"/>
                  </a:lnTo>
                  <a:lnTo>
                    <a:pt x="50006" y="249840"/>
                  </a:lnTo>
                  <a:lnTo>
                    <a:pt x="84553" y="223858"/>
                  </a:lnTo>
                  <a:lnTo>
                    <a:pt x="125324" y="207105"/>
                  </a:lnTo>
                  <a:lnTo>
                    <a:pt x="170687" y="201167"/>
                  </a:lnTo>
                  <a:lnTo>
                    <a:pt x="216051" y="207105"/>
                  </a:lnTo>
                  <a:lnTo>
                    <a:pt x="256822" y="223858"/>
                  </a:lnTo>
                  <a:lnTo>
                    <a:pt x="291369" y="249840"/>
                  </a:lnTo>
                  <a:lnTo>
                    <a:pt x="318064" y="283463"/>
                  </a:lnTo>
                  <a:lnTo>
                    <a:pt x="335276" y="323140"/>
                  </a:lnTo>
                  <a:lnTo>
                    <a:pt x="341375" y="367283"/>
                  </a:lnTo>
                  <a:lnTo>
                    <a:pt x="335276" y="411427"/>
                  </a:lnTo>
                  <a:lnTo>
                    <a:pt x="318064" y="451103"/>
                  </a:lnTo>
                  <a:lnTo>
                    <a:pt x="291369" y="484727"/>
                  </a:lnTo>
                  <a:lnTo>
                    <a:pt x="256822" y="510709"/>
                  </a:lnTo>
                  <a:lnTo>
                    <a:pt x="216051" y="527462"/>
                  </a:lnTo>
                  <a:lnTo>
                    <a:pt x="170687" y="533400"/>
                  </a:lnTo>
                  <a:lnTo>
                    <a:pt x="125324" y="527462"/>
                  </a:lnTo>
                  <a:lnTo>
                    <a:pt x="84553" y="510709"/>
                  </a:lnTo>
                  <a:lnTo>
                    <a:pt x="50006" y="484727"/>
                  </a:lnTo>
                  <a:lnTo>
                    <a:pt x="23311" y="451104"/>
                  </a:lnTo>
                  <a:lnTo>
                    <a:pt x="6099" y="411427"/>
                  </a:lnTo>
                  <a:lnTo>
                    <a:pt x="0" y="367283"/>
                  </a:lnTo>
                  <a:close/>
                </a:path>
              </a:pathLst>
            </a:custGeom>
            <a:ln w="9144">
              <a:solidFill>
                <a:srgbClr val="000000"/>
              </a:solidFill>
            </a:ln>
          </p:spPr>
          <p:txBody>
            <a:bodyPr wrap="square" lIns="0" tIns="0" rIns="0" bIns="0" rtlCol="0"/>
            <a:lstStyle/>
            <a:p>
              <a:endParaRPr/>
            </a:p>
          </p:txBody>
        </p:sp>
        <p:sp>
          <p:nvSpPr>
            <p:cNvPr id="19" name="object 19"/>
            <p:cNvSpPr/>
            <p:nvPr/>
          </p:nvSpPr>
          <p:spPr>
            <a:xfrm>
              <a:off x="8346947" y="1786635"/>
              <a:ext cx="1024255" cy="50800"/>
            </a:xfrm>
            <a:custGeom>
              <a:avLst/>
              <a:gdLst/>
              <a:ahLst/>
              <a:cxnLst/>
              <a:rect l="l" t="t" r="r" b="b"/>
              <a:pathLst>
                <a:path w="1024254" h="50800">
                  <a:moveTo>
                    <a:pt x="76200" y="0"/>
                  </a:moveTo>
                  <a:lnTo>
                    <a:pt x="0" y="25400"/>
                  </a:lnTo>
                  <a:lnTo>
                    <a:pt x="76200" y="50800"/>
                  </a:lnTo>
                  <a:lnTo>
                    <a:pt x="76200" y="31750"/>
                  </a:lnTo>
                  <a:lnTo>
                    <a:pt x="63500" y="31750"/>
                  </a:lnTo>
                  <a:lnTo>
                    <a:pt x="63500" y="19050"/>
                  </a:lnTo>
                  <a:lnTo>
                    <a:pt x="76200" y="19050"/>
                  </a:lnTo>
                  <a:lnTo>
                    <a:pt x="76200" y="0"/>
                  </a:lnTo>
                  <a:close/>
                </a:path>
                <a:path w="1024254" h="50800">
                  <a:moveTo>
                    <a:pt x="76200" y="19050"/>
                  </a:moveTo>
                  <a:lnTo>
                    <a:pt x="63500" y="19050"/>
                  </a:lnTo>
                  <a:lnTo>
                    <a:pt x="63500" y="31750"/>
                  </a:lnTo>
                  <a:lnTo>
                    <a:pt x="76200" y="31750"/>
                  </a:lnTo>
                  <a:lnTo>
                    <a:pt x="76200" y="19050"/>
                  </a:lnTo>
                  <a:close/>
                </a:path>
                <a:path w="1024254" h="50800">
                  <a:moveTo>
                    <a:pt x="1024127" y="19050"/>
                  </a:moveTo>
                  <a:lnTo>
                    <a:pt x="76200" y="19050"/>
                  </a:lnTo>
                  <a:lnTo>
                    <a:pt x="76200" y="31750"/>
                  </a:lnTo>
                  <a:lnTo>
                    <a:pt x="1024127" y="31750"/>
                  </a:lnTo>
                  <a:lnTo>
                    <a:pt x="1024127" y="19050"/>
                  </a:lnTo>
                  <a:close/>
                </a:path>
              </a:pathLst>
            </a:custGeom>
            <a:solidFill>
              <a:srgbClr val="000000"/>
            </a:solidFill>
          </p:spPr>
          <p:txBody>
            <a:bodyPr wrap="square" lIns="0" tIns="0" rIns="0" bIns="0" rtlCol="0"/>
            <a:lstStyle/>
            <a:p>
              <a:endParaRPr/>
            </a:p>
          </p:txBody>
        </p:sp>
        <p:pic>
          <p:nvPicPr>
            <p:cNvPr id="20" name="object 20"/>
            <p:cNvPicPr/>
            <p:nvPr/>
          </p:nvPicPr>
          <p:blipFill>
            <a:blip r:embed="rId3" cstate="print"/>
            <a:stretch>
              <a:fillRect/>
            </a:stretch>
          </p:blipFill>
          <p:spPr>
            <a:xfrm>
              <a:off x="8359139" y="1665731"/>
              <a:ext cx="90931" cy="155447"/>
            </a:xfrm>
            <a:prstGeom prst="rect">
              <a:avLst/>
            </a:prstGeom>
          </p:spPr>
        </p:pic>
        <p:sp>
          <p:nvSpPr>
            <p:cNvPr id="21" name="object 21"/>
            <p:cNvSpPr/>
            <p:nvPr/>
          </p:nvSpPr>
          <p:spPr>
            <a:xfrm>
              <a:off x="8444483" y="1668779"/>
              <a:ext cx="1621790" cy="0"/>
            </a:xfrm>
            <a:custGeom>
              <a:avLst/>
              <a:gdLst/>
              <a:ahLst/>
              <a:cxnLst/>
              <a:rect l="l" t="t" r="r" b="b"/>
              <a:pathLst>
                <a:path w="1621790">
                  <a:moveTo>
                    <a:pt x="0" y="0"/>
                  </a:moveTo>
                  <a:lnTo>
                    <a:pt x="1621536" y="0"/>
                  </a:lnTo>
                </a:path>
              </a:pathLst>
            </a:custGeom>
            <a:ln w="9144">
              <a:solidFill>
                <a:srgbClr val="000000"/>
              </a:solidFill>
            </a:ln>
          </p:spPr>
          <p:txBody>
            <a:bodyPr wrap="square" lIns="0" tIns="0" rIns="0" bIns="0" rtlCol="0"/>
            <a:lstStyle/>
            <a:p>
              <a:endParaRPr/>
            </a:p>
          </p:txBody>
        </p:sp>
        <p:sp>
          <p:nvSpPr>
            <p:cNvPr id="22" name="object 22"/>
            <p:cNvSpPr/>
            <p:nvPr/>
          </p:nvSpPr>
          <p:spPr>
            <a:xfrm>
              <a:off x="6981443" y="1546859"/>
              <a:ext cx="4097020" cy="0"/>
            </a:xfrm>
            <a:custGeom>
              <a:avLst/>
              <a:gdLst/>
              <a:ahLst/>
              <a:cxnLst/>
              <a:rect l="l" t="t" r="r" b="b"/>
              <a:pathLst>
                <a:path w="4097020">
                  <a:moveTo>
                    <a:pt x="0" y="0"/>
                  </a:moveTo>
                  <a:lnTo>
                    <a:pt x="4096511" y="0"/>
                  </a:lnTo>
                </a:path>
              </a:pathLst>
            </a:custGeom>
            <a:ln w="9144">
              <a:solidFill>
                <a:srgbClr val="000000"/>
              </a:solidFill>
              <a:prstDash val="sysDot"/>
            </a:ln>
          </p:spPr>
          <p:txBody>
            <a:bodyPr wrap="square" lIns="0" tIns="0" rIns="0" bIns="0" rtlCol="0"/>
            <a:lstStyle/>
            <a:p>
              <a:endParaRPr/>
            </a:p>
          </p:txBody>
        </p:sp>
      </p:grpSp>
      <p:sp>
        <p:nvSpPr>
          <p:cNvPr id="23" name="object 23"/>
          <p:cNvSpPr txBox="1"/>
          <p:nvPr/>
        </p:nvSpPr>
        <p:spPr>
          <a:xfrm>
            <a:off x="10806992" y="3443755"/>
            <a:ext cx="191770" cy="916305"/>
          </a:xfrm>
          <a:prstGeom prst="rect">
            <a:avLst/>
          </a:prstGeom>
        </p:spPr>
        <p:txBody>
          <a:bodyPr vert="horz" wrap="square" lIns="0" tIns="13335" rIns="0" bIns="0" rtlCol="0">
            <a:spAutoFit/>
          </a:bodyPr>
          <a:lstStyle/>
          <a:p>
            <a:pPr marL="12700" marR="5080" indent="3810" algn="just">
              <a:lnSpc>
                <a:spcPct val="132500"/>
              </a:lnSpc>
              <a:spcBef>
                <a:spcPts val="105"/>
              </a:spcBef>
            </a:pPr>
            <a:r>
              <a:rPr sz="1100" spc="114" dirty="0">
                <a:latin typeface="宋体"/>
                <a:cs typeface="宋体"/>
              </a:rPr>
              <a:t>第十五轮</a:t>
            </a:r>
            <a:endParaRPr sz="1100">
              <a:latin typeface="宋体"/>
              <a:cs typeface="宋体"/>
            </a:endParaRPr>
          </a:p>
        </p:txBody>
      </p:sp>
      <p:grpSp>
        <p:nvGrpSpPr>
          <p:cNvPr id="24" name="object 24"/>
          <p:cNvGrpSpPr/>
          <p:nvPr/>
        </p:nvGrpSpPr>
        <p:grpSpPr>
          <a:xfrm>
            <a:off x="6943852" y="3232404"/>
            <a:ext cx="4122420" cy="927100"/>
            <a:chOff x="6943852" y="3232404"/>
            <a:chExt cx="4122420" cy="927100"/>
          </a:xfrm>
        </p:grpSpPr>
        <p:sp>
          <p:nvSpPr>
            <p:cNvPr id="25" name="object 25"/>
            <p:cNvSpPr/>
            <p:nvPr/>
          </p:nvSpPr>
          <p:spPr>
            <a:xfrm>
              <a:off x="6943852" y="3960875"/>
              <a:ext cx="2440940" cy="198120"/>
            </a:xfrm>
            <a:custGeom>
              <a:avLst/>
              <a:gdLst/>
              <a:ahLst/>
              <a:cxnLst/>
              <a:rect l="l" t="t" r="r" b="b"/>
              <a:pathLst>
                <a:path w="2440940" h="198120">
                  <a:moveTo>
                    <a:pt x="50800" y="109728"/>
                  </a:moveTo>
                  <a:lnTo>
                    <a:pt x="31750" y="109728"/>
                  </a:lnTo>
                  <a:lnTo>
                    <a:pt x="31750" y="0"/>
                  </a:lnTo>
                  <a:lnTo>
                    <a:pt x="19050" y="0"/>
                  </a:lnTo>
                  <a:lnTo>
                    <a:pt x="19050" y="109728"/>
                  </a:lnTo>
                  <a:lnTo>
                    <a:pt x="0" y="109728"/>
                  </a:lnTo>
                  <a:lnTo>
                    <a:pt x="25400" y="185928"/>
                  </a:lnTo>
                  <a:lnTo>
                    <a:pt x="46558" y="122428"/>
                  </a:lnTo>
                  <a:lnTo>
                    <a:pt x="50800" y="109728"/>
                  </a:lnTo>
                  <a:close/>
                </a:path>
                <a:path w="2440940" h="198120">
                  <a:moveTo>
                    <a:pt x="2440432" y="121920"/>
                  </a:moveTo>
                  <a:lnTo>
                    <a:pt x="2421382" y="121920"/>
                  </a:lnTo>
                  <a:lnTo>
                    <a:pt x="2421382" y="12192"/>
                  </a:lnTo>
                  <a:lnTo>
                    <a:pt x="2408682" y="12192"/>
                  </a:lnTo>
                  <a:lnTo>
                    <a:pt x="2408682" y="121920"/>
                  </a:lnTo>
                  <a:lnTo>
                    <a:pt x="2389632" y="121920"/>
                  </a:lnTo>
                  <a:lnTo>
                    <a:pt x="2415032" y="198120"/>
                  </a:lnTo>
                  <a:lnTo>
                    <a:pt x="2436190" y="134620"/>
                  </a:lnTo>
                  <a:lnTo>
                    <a:pt x="2440432" y="121920"/>
                  </a:lnTo>
                  <a:close/>
                </a:path>
              </a:pathLst>
            </a:custGeom>
            <a:solidFill>
              <a:srgbClr val="000000"/>
            </a:solidFill>
          </p:spPr>
          <p:txBody>
            <a:bodyPr wrap="square" lIns="0" tIns="0" rIns="0" bIns="0" rtlCol="0"/>
            <a:lstStyle/>
            <a:p>
              <a:endParaRPr/>
            </a:p>
          </p:txBody>
        </p:sp>
        <p:sp>
          <p:nvSpPr>
            <p:cNvPr id="26" name="object 26"/>
            <p:cNvSpPr/>
            <p:nvPr/>
          </p:nvSpPr>
          <p:spPr>
            <a:xfrm>
              <a:off x="9371076" y="3235452"/>
              <a:ext cx="0" cy="518159"/>
            </a:xfrm>
            <a:custGeom>
              <a:avLst/>
              <a:gdLst/>
              <a:ahLst/>
              <a:cxnLst/>
              <a:rect l="l" t="t" r="r" b="b"/>
              <a:pathLst>
                <a:path h="518160">
                  <a:moveTo>
                    <a:pt x="0" y="0"/>
                  </a:moveTo>
                  <a:lnTo>
                    <a:pt x="0" y="518160"/>
                  </a:lnTo>
                </a:path>
              </a:pathLst>
            </a:custGeom>
            <a:ln w="9144">
              <a:solidFill>
                <a:srgbClr val="000000"/>
              </a:solidFill>
            </a:ln>
          </p:spPr>
          <p:txBody>
            <a:bodyPr wrap="square" lIns="0" tIns="0" rIns="0" bIns="0" rtlCol="0"/>
            <a:lstStyle/>
            <a:p>
              <a:endParaRPr/>
            </a:p>
          </p:txBody>
        </p:sp>
        <p:sp>
          <p:nvSpPr>
            <p:cNvPr id="27" name="object 27"/>
            <p:cNvSpPr/>
            <p:nvPr/>
          </p:nvSpPr>
          <p:spPr>
            <a:xfrm>
              <a:off x="8334756" y="3578860"/>
              <a:ext cx="1024255" cy="50800"/>
            </a:xfrm>
            <a:custGeom>
              <a:avLst/>
              <a:gdLst/>
              <a:ahLst/>
              <a:cxnLst/>
              <a:rect l="l" t="t" r="r" b="b"/>
              <a:pathLst>
                <a:path w="1024254" h="50800">
                  <a:moveTo>
                    <a:pt x="76200" y="0"/>
                  </a:moveTo>
                  <a:lnTo>
                    <a:pt x="0" y="25400"/>
                  </a:lnTo>
                  <a:lnTo>
                    <a:pt x="76200" y="50800"/>
                  </a:lnTo>
                  <a:lnTo>
                    <a:pt x="76200" y="31750"/>
                  </a:lnTo>
                  <a:lnTo>
                    <a:pt x="63500" y="31750"/>
                  </a:lnTo>
                  <a:lnTo>
                    <a:pt x="63500" y="19050"/>
                  </a:lnTo>
                  <a:lnTo>
                    <a:pt x="76200" y="19050"/>
                  </a:lnTo>
                  <a:lnTo>
                    <a:pt x="76200" y="0"/>
                  </a:lnTo>
                  <a:close/>
                </a:path>
                <a:path w="1024254" h="50800">
                  <a:moveTo>
                    <a:pt x="76200" y="19050"/>
                  </a:moveTo>
                  <a:lnTo>
                    <a:pt x="63500" y="19050"/>
                  </a:lnTo>
                  <a:lnTo>
                    <a:pt x="63500" y="31750"/>
                  </a:lnTo>
                  <a:lnTo>
                    <a:pt x="76200" y="31750"/>
                  </a:lnTo>
                  <a:lnTo>
                    <a:pt x="76200" y="19050"/>
                  </a:lnTo>
                  <a:close/>
                </a:path>
                <a:path w="1024254" h="50800">
                  <a:moveTo>
                    <a:pt x="1024127" y="19050"/>
                  </a:moveTo>
                  <a:lnTo>
                    <a:pt x="76200" y="19050"/>
                  </a:lnTo>
                  <a:lnTo>
                    <a:pt x="76200" y="31750"/>
                  </a:lnTo>
                  <a:lnTo>
                    <a:pt x="1024127" y="31750"/>
                  </a:lnTo>
                  <a:lnTo>
                    <a:pt x="1024127" y="19050"/>
                  </a:lnTo>
                  <a:close/>
                </a:path>
              </a:pathLst>
            </a:custGeom>
            <a:solidFill>
              <a:srgbClr val="000000"/>
            </a:solidFill>
          </p:spPr>
          <p:txBody>
            <a:bodyPr wrap="square" lIns="0" tIns="0" rIns="0" bIns="0" rtlCol="0"/>
            <a:lstStyle/>
            <a:p>
              <a:endParaRPr/>
            </a:p>
          </p:txBody>
        </p:sp>
        <p:sp>
          <p:nvSpPr>
            <p:cNvPr id="28" name="object 28"/>
            <p:cNvSpPr/>
            <p:nvPr/>
          </p:nvSpPr>
          <p:spPr>
            <a:xfrm>
              <a:off x="7993380" y="3439668"/>
              <a:ext cx="341630" cy="332740"/>
            </a:xfrm>
            <a:custGeom>
              <a:avLst/>
              <a:gdLst/>
              <a:ahLst/>
              <a:cxnLst/>
              <a:rect l="l" t="t" r="r" b="b"/>
              <a:pathLst>
                <a:path w="341629" h="332739">
                  <a:moveTo>
                    <a:pt x="0" y="166116"/>
                  </a:moveTo>
                  <a:lnTo>
                    <a:pt x="6099" y="121972"/>
                  </a:lnTo>
                  <a:lnTo>
                    <a:pt x="23311" y="82296"/>
                  </a:lnTo>
                  <a:lnTo>
                    <a:pt x="50006" y="48672"/>
                  </a:lnTo>
                  <a:lnTo>
                    <a:pt x="84553" y="22690"/>
                  </a:lnTo>
                  <a:lnTo>
                    <a:pt x="125324" y="5937"/>
                  </a:lnTo>
                  <a:lnTo>
                    <a:pt x="170688" y="0"/>
                  </a:lnTo>
                  <a:lnTo>
                    <a:pt x="216051" y="5937"/>
                  </a:lnTo>
                  <a:lnTo>
                    <a:pt x="256822" y="22690"/>
                  </a:lnTo>
                  <a:lnTo>
                    <a:pt x="291369" y="48672"/>
                  </a:lnTo>
                  <a:lnTo>
                    <a:pt x="318064" y="82296"/>
                  </a:lnTo>
                  <a:lnTo>
                    <a:pt x="335276" y="121972"/>
                  </a:lnTo>
                  <a:lnTo>
                    <a:pt x="341375" y="166116"/>
                  </a:lnTo>
                  <a:lnTo>
                    <a:pt x="335276" y="210259"/>
                  </a:lnTo>
                  <a:lnTo>
                    <a:pt x="318064" y="249936"/>
                  </a:lnTo>
                  <a:lnTo>
                    <a:pt x="291369" y="283559"/>
                  </a:lnTo>
                  <a:lnTo>
                    <a:pt x="256822" y="309541"/>
                  </a:lnTo>
                  <a:lnTo>
                    <a:pt x="216051" y="326294"/>
                  </a:lnTo>
                  <a:lnTo>
                    <a:pt x="170688" y="332232"/>
                  </a:lnTo>
                  <a:lnTo>
                    <a:pt x="125324" y="326294"/>
                  </a:lnTo>
                  <a:lnTo>
                    <a:pt x="84553" y="309541"/>
                  </a:lnTo>
                  <a:lnTo>
                    <a:pt x="50006" y="283559"/>
                  </a:lnTo>
                  <a:lnTo>
                    <a:pt x="23311" y="249936"/>
                  </a:lnTo>
                  <a:lnTo>
                    <a:pt x="6099" y="210259"/>
                  </a:lnTo>
                  <a:lnTo>
                    <a:pt x="0" y="166116"/>
                  </a:lnTo>
                  <a:close/>
                </a:path>
              </a:pathLst>
            </a:custGeom>
            <a:ln w="9144">
              <a:solidFill>
                <a:srgbClr val="000000"/>
              </a:solidFill>
            </a:ln>
          </p:spPr>
          <p:txBody>
            <a:bodyPr wrap="square" lIns="0" tIns="0" rIns="0" bIns="0" rtlCol="0"/>
            <a:lstStyle/>
            <a:p>
              <a:endParaRPr/>
            </a:p>
          </p:txBody>
        </p:sp>
        <p:sp>
          <p:nvSpPr>
            <p:cNvPr id="29" name="object 29"/>
            <p:cNvSpPr/>
            <p:nvPr/>
          </p:nvSpPr>
          <p:spPr>
            <a:xfrm>
              <a:off x="7054596" y="3578860"/>
              <a:ext cx="929640" cy="50800"/>
            </a:xfrm>
            <a:custGeom>
              <a:avLst/>
              <a:gdLst/>
              <a:ahLst/>
              <a:cxnLst/>
              <a:rect l="l" t="t" r="r" b="b"/>
              <a:pathLst>
                <a:path w="929640" h="50800">
                  <a:moveTo>
                    <a:pt x="76200" y="0"/>
                  </a:moveTo>
                  <a:lnTo>
                    <a:pt x="0" y="25400"/>
                  </a:lnTo>
                  <a:lnTo>
                    <a:pt x="76200" y="50800"/>
                  </a:lnTo>
                  <a:lnTo>
                    <a:pt x="76200" y="31750"/>
                  </a:lnTo>
                  <a:lnTo>
                    <a:pt x="63500" y="31750"/>
                  </a:lnTo>
                  <a:lnTo>
                    <a:pt x="63500" y="19050"/>
                  </a:lnTo>
                  <a:lnTo>
                    <a:pt x="76200" y="19050"/>
                  </a:lnTo>
                  <a:lnTo>
                    <a:pt x="76200" y="0"/>
                  </a:lnTo>
                  <a:close/>
                </a:path>
                <a:path w="929640" h="50800">
                  <a:moveTo>
                    <a:pt x="76200" y="19050"/>
                  </a:moveTo>
                  <a:lnTo>
                    <a:pt x="63500" y="19050"/>
                  </a:lnTo>
                  <a:lnTo>
                    <a:pt x="63500" y="31750"/>
                  </a:lnTo>
                  <a:lnTo>
                    <a:pt x="76200" y="31750"/>
                  </a:lnTo>
                  <a:lnTo>
                    <a:pt x="76200" y="19050"/>
                  </a:lnTo>
                  <a:close/>
                </a:path>
                <a:path w="929640" h="50800">
                  <a:moveTo>
                    <a:pt x="929639" y="19050"/>
                  </a:moveTo>
                  <a:lnTo>
                    <a:pt x="76200" y="19050"/>
                  </a:lnTo>
                  <a:lnTo>
                    <a:pt x="76200" y="31750"/>
                  </a:lnTo>
                  <a:lnTo>
                    <a:pt x="929639" y="31750"/>
                  </a:lnTo>
                  <a:lnTo>
                    <a:pt x="929639" y="19050"/>
                  </a:lnTo>
                  <a:close/>
                </a:path>
              </a:pathLst>
            </a:custGeom>
            <a:solidFill>
              <a:srgbClr val="000000"/>
            </a:solidFill>
          </p:spPr>
          <p:txBody>
            <a:bodyPr wrap="square" lIns="0" tIns="0" rIns="0" bIns="0" rtlCol="0"/>
            <a:lstStyle/>
            <a:p>
              <a:endParaRPr/>
            </a:p>
          </p:txBody>
        </p:sp>
        <p:sp>
          <p:nvSpPr>
            <p:cNvPr id="30" name="object 30"/>
            <p:cNvSpPr/>
            <p:nvPr/>
          </p:nvSpPr>
          <p:spPr>
            <a:xfrm>
              <a:off x="6957060" y="3683508"/>
              <a:ext cx="2405380" cy="289560"/>
            </a:xfrm>
            <a:custGeom>
              <a:avLst/>
              <a:gdLst/>
              <a:ahLst/>
              <a:cxnLst/>
              <a:rect l="l" t="t" r="r" b="b"/>
              <a:pathLst>
                <a:path w="2405379" h="289560">
                  <a:moveTo>
                    <a:pt x="0" y="0"/>
                  </a:moveTo>
                  <a:lnTo>
                    <a:pt x="0" y="70104"/>
                  </a:lnTo>
                </a:path>
                <a:path w="2405379" h="289560">
                  <a:moveTo>
                    <a:pt x="12192" y="67056"/>
                  </a:moveTo>
                  <a:lnTo>
                    <a:pt x="2401824" y="289560"/>
                  </a:lnTo>
                </a:path>
                <a:path w="2405379" h="289560">
                  <a:moveTo>
                    <a:pt x="2404872" y="54864"/>
                  </a:moveTo>
                  <a:lnTo>
                    <a:pt x="12192" y="277368"/>
                  </a:lnTo>
                </a:path>
              </a:pathLst>
            </a:custGeom>
            <a:ln w="9144">
              <a:solidFill>
                <a:srgbClr val="000000"/>
              </a:solidFill>
            </a:ln>
          </p:spPr>
          <p:txBody>
            <a:bodyPr wrap="square" lIns="0" tIns="0" rIns="0" bIns="0" rtlCol="0"/>
            <a:lstStyle/>
            <a:p>
              <a:endParaRPr/>
            </a:p>
          </p:txBody>
        </p:sp>
        <p:pic>
          <p:nvPicPr>
            <p:cNvPr id="31" name="object 31"/>
            <p:cNvPicPr/>
            <p:nvPr/>
          </p:nvPicPr>
          <p:blipFill>
            <a:blip r:embed="rId3" cstate="print"/>
            <a:stretch>
              <a:fillRect/>
            </a:stretch>
          </p:blipFill>
          <p:spPr>
            <a:xfrm>
              <a:off x="8346948" y="3445764"/>
              <a:ext cx="90931" cy="155448"/>
            </a:xfrm>
            <a:prstGeom prst="rect">
              <a:avLst/>
            </a:prstGeom>
          </p:spPr>
        </p:pic>
        <p:sp>
          <p:nvSpPr>
            <p:cNvPr id="32" name="object 32"/>
            <p:cNvSpPr/>
            <p:nvPr/>
          </p:nvSpPr>
          <p:spPr>
            <a:xfrm>
              <a:off x="8432292" y="3448812"/>
              <a:ext cx="1621790" cy="0"/>
            </a:xfrm>
            <a:custGeom>
              <a:avLst/>
              <a:gdLst/>
              <a:ahLst/>
              <a:cxnLst/>
              <a:rect l="l" t="t" r="r" b="b"/>
              <a:pathLst>
                <a:path w="1621790">
                  <a:moveTo>
                    <a:pt x="0" y="0"/>
                  </a:moveTo>
                  <a:lnTo>
                    <a:pt x="1621535" y="0"/>
                  </a:lnTo>
                </a:path>
              </a:pathLst>
            </a:custGeom>
            <a:ln w="9144">
              <a:solidFill>
                <a:srgbClr val="000000"/>
              </a:solidFill>
            </a:ln>
          </p:spPr>
          <p:txBody>
            <a:bodyPr wrap="square" lIns="0" tIns="0" rIns="0" bIns="0" rtlCol="0"/>
            <a:lstStyle/>
            <a:p>
              <a:endParaRPr/>
            </a:p>
          </p:txBody>
        </p:sp>
        <p:sp>
          <p:nvSpPr>
            <p:cNvPr id="33" name="object 33"/>
            <p:cNvSpPr/>
            <p:nvPr/>
          </p:nvSpPr>
          <p:spPr>
            <a:xfrm>
              <a:off x="6943852" y="3232404"/>
              <a:ext cx="50800" cy="302260"/>
            </a:xfrm>
            <a:custGeom>
              <a:avLst/>
              <a:gdLst/>
              <a:ahLst/>
              <a:cxnLst/>
              <a:rect l="l" t="t" r="r" b="b"/>
              <a:pathLst>
                <a:path w="50800" h="302260">
                  <a:moveTo>
                    <a:pt x="19050" y="225551"/>
                  </a:moveTo>
                  <a:lnTo>
                    <a:pt x="0" y="225551"/>
                  </a:lnTo>
                  <a:lnTo>
                    <a:pt x="25400" y="301751"/>
                  </a:lnTo>
                  <a:lnTo>
                    <a:pt x="46566" y="238251"/>
                  </a:lnTo>
                  <a:lnTo>
                    <a:pt x="19050" y="238251"/>
                  </a:lnTo>
                  <a:lnTo>
                    <a:pt x="19050" y="225551"/>
                  </a:lnTo>
                  <a:close/>
                </a:path>
                <a:path w="50800" h="302260">
                  <a:moveTo>
                    <a:pt x="31750" y="0"/>
                  </a:moveTo>
                  <a:lnTo>
                    <a:pt x="19050" y="0"/>
                  </a:lnTo>
                  <a:lnTo>
                    <a:pt x="19050" y="238251"/>
                  </a:lnTo>
                  <a:lnTo>
                    <a:pt x="31750" y="238251"/>
                  </a:lnTo>
                  <a:lnTo>
                    <a:pt x="31750" y="0"/>
                  </a:lnTo>
                  <a:close/>
                </a:path>
                <a:path w="50800" h="302260">
                  <a:moveTo>
                    <a:pt x="50800" y="225551"/>
                  </a:moveTo>
                  <a:lnTo>
                    <a:pt x="31750" y="225551"/>
                  </a:lnTo>
                  <a:lnTo>
                    <a:pt x="31750" y="238251"/>
                  </a:lnTo>
                  <a:lnTo>
                    <a:pt x="46566" y="238251"/>
                  </a:lnTo>
                  <a:lnTo>
                    <a:pt x="50800" y="225551"/>
                  </a:lnTo>
                  <a:close/>
                </a:path>
              </a:pathLst>
            </a:custGeom>
            <a:solidFill>
              <a:srgbClr val="000000"/>
            </a:solidFill>
          </p:spPr>
          <p:txBody>
            <a:bodyPr wrap="square" lIns="0" tIns="0" rIns="0" bIns="0" rtlCol="0"/>
            <a:lstStyle/>
            <a:p>
              <a:endParaRPr/>
            </a:p>
          </p:txBody>
        </p:sp>
        <p:sp>
          <p:nvSpPr>
            <p:cNvPr id="34" name="object 34"/>
            <p:cNvSpPr/>
            <p:nvPr/>
          </p:nvSpPr>
          <p:spPr>
            <a:xfrm>
              <a:off x="6969252" y="3311652"/>
              <a:ext cx="4097020" cy="0"/>
            </a:xfrm>
            <a:custGeom>
              <a:avLst/>
              <a:gdLst/>
              <a:ahLst/>
              <a:cxnLst/>
              <a:rect l="l" t="t" r="r" b="b"/>
              <a:pathLst>
                <a:path w="4097020">
                  <a:moveTo>
                    <a:pt x="0" y="0"/>
                  </a:moveTo>
                  <a:lnTo>
                    <a:pt x="4096512" y="0"/>
                  </a:lnTo>
                </a:path>
              </a:pathLst>
            </a:custGeom>
            <a:ln w="9144">
              <a:solidFill>
                <a:srgbClr val="000000"/>
              </a:solidFill>
              <a:prstDash val="sysDot"/>
            </a:ln>
          </p:spPr>
          <p:txBody>
            <a:bodyPr wrap="square" lIns="0" tIns="0" rIns="0" bIns="0" rtlCol="0"/>
            <a:lstStyle/>
            <a:p>
              <a:endParaRPr/>
            </a:p>
          </p:txBody>
        </p:sp>
        <p:sp>
          <p:nvSpPr>
            <p:cNvPr id="35" name="object 35"/>
            <p:cNvSpPr/>
            <p:nvPr/>
          </p:nvSpPr>
          <p:spPr>
            <a:xfrm>
              <a:off x="10869676" y="3311652"/>
              <a:ext cx="50800" cy="161925"/>
            </a:xfrm>
            <a:custGeom>
              <a:avLst/>
              <a:gdLst/>
              <a:ahLst/>
              <a:cxnLst/>
              <a:rect l="l" t="t" r="r" b="b"/>
              <a:pathLst>
                <a:path w="50800" h="161925">
                  <a:moveTo>
                    <a:pt x="31750" y="63500"/>
                  </a:moveTo>
                  <a:lnTo>
                    <a:pt x="19050" y="63500"/>
                  </a:lnTo>
                  <a:lnTo>
                    <a:pt x="19050" y="161544"/>
                  </a:lnTo>
                  <a:lnTo>
                    <a:pt x="31750" y="161544"/>
                  </a:lnTo>
                  <a:lnTo>
                    <a:pt x="31750" y="63500"/>
                  </a:lnTo>
                  <a:close/>
                </a:path>
                <a:path w="50800" h="161925">
                  <a:moveTo>
                    <a:pt x="25400" y="0"/>
                  </a:moveTo>
                  <a:lnTo>
                    <a:pt x="0" y="76200"/>
                  </a:lnTo>
                  <a:lnTo>
                    <a:pt x="19050" y="76200"/>
                  </a:lnTo>
                  <a:lnTo>
                    <a:pt x="19050" y="63500"/>
                  </a:lnTo>
                  <a:lnTo>
                    <a:pt x="46566" y="63500"/>
                  </a:lnTo>
                  <a:lnTo>
                    <a:pt x="25400" y="0"/>
                  </a:lnTo>
                  <a:close/>
                </a:path>
                <a:path w="50800" h="161925">
                  <a:moveTo>
                    <a:pt x="46566" y="63500"/>
                  </a:moveTo>
                  <a:lnTo>
                    <a:pt x="31750" y="63500"/>
                  </a:lnTo>
                  <a:lnTo>
                    <a:pt x="31750" y="76200"/>
                  </a:lnTo>
                  <a:lnTo>
                    <a:pt x="50800" y="76200"/>
                  </a:lnTo>
                  <a:lnTo>
                    <a:pt x="46566" y="63500"/>
                  </a:lnTo>
                  <a:close/>
                </a:path>
              </a:pathLst>
            </a:custGeom>
            <a:solidFill>
              <a:srgbClr val="000000"/>
            </a:solidFill>
          </p:spPr>
          <p:txBody>
            <a:bodyPr wrap="square" lIns="0" tIns="0" rIns="0" bIns="0" rtlCol="0"/>
            <a:lstStyle/>
            <a:p>
              <a:endParaRPr/>
            </a:p>
          </p:txBody>
        </p:sp>
      </p:grpSp>
      <p:sp>
        <p:nvSpPr>
          <p:cNvPr id="36" name="object 36"/>
          <p:cNvSpPr/>
          <p:nvPr/>
        </p:nvSpPr>
        <p:spPr>
          <a:xfrm>
            <a:off x="10869676" y="4390644"/>
            <a:ext cx="50800" cy="161925"/>
          </a:xfrm>
          <a:custGeom>
            <a:avLst/>
            <a:gdLst/>
            <a:ahLst/>
            <a:cxnLst/>
            <a:rect l="l" t="t" r="r" b="b"/>
            <a:pathLst>
              <a:path w="50800" h="161925">
                <a:moveTo>
                  <a:pt x="19050" y="85343"/>
                </a:moveTo>
                <a:lnTo>
                  <a:pt x="0" y="85343"/>
                </a:lnTo>
                <a:lnTo>
                  <a:pt x="25400" y="161543"/>
                </a:lnTo>
                <a:lnTo>
                  <a:pt x="46566" y="98043"/>
                </a:lnTo>
                <a:lnTo>
                  <a:pt x="19050" y="98043"/>
                </a:lnTo>
                <a:lnTo>
                  <a:pt x="19050" y="85343"/>
                </a:lnTo>
                <a:close/>
              </a:path>
              <a:path w="50800" h="161925">
                <a:moveTo>
                  <a:pt x="31750" y="0"/>
                </a:moveTo>
                <a:lnTo>
                  <a:pt x="19050" y="0"/>
                </a:lnTo>
                <a:lnTo>
                  <a:pt x="19050" y="98043"/>
                </a:lnTo>
                <a:lnTo>
                  <a:pt x="31750" y="98043"/>
                </a:lnTo>
                <a:lnTo>
                  <a:pt x="31750" y="0"/>
                </a:lnTo>
                <a:close/>
              </a:path>
              <a:path w="50800" h="161925">
                <a:moveTo>
                  <a:pt x="50800" y="85343"/>
                </a:moveTo>
                <a:lnTo>
                  <a:pt x="31750" y="85343"/>
                </a:lnTo>
                <a:lnTo>
                  <a:pt x="31750" y="98043"/>
                </a:lnTo>
                <a:lnTo>
                  <a:pt x="46566" y="98043"/>
                </a:lnTo>
                <a:lnTo>
                  <a:pt x="50800" y="85343"/>
                </a:lnTo>
                <a:close/>
              </a:path>
            </a:pathLst>
          </a:custGeom>
          <a:solidFill>
            <a:srgbClr val="000000"/>
          </a:solidFill>
        </p:spPr>
        <p:txBody>
          <a:bodyPr wrap="square" lIns="0" tIns="0" rIns="0" bIns="0" rtlCol="0"/>
          <a:lstStyle/>
          <a:p>
            <a:endParaRPr/>
          </a:p>
        </p:txBody>
      </p:sp>
      <p:sp>
        <p:nvSpPr>
          <p:cNvPr id="37" name="object 37"/>
          <p:cNvSpPr txBox="1"/>
          <p:nvPr/>
        </p:nvSpPr>
        <p:spPr>
          <a:xfrm>
            <a:off x="10031693" y="3368049"/>
            <a:ext cx="289560" cy="230504"/>
          </a:xfrm>
          <a:prstGeom prst="rect">
            <a:avLst/>
          </a:prstGeom>
        </p:spPr>
        <p:txBody>
          <a:bodyPr vert="horz" wrap="square" lIns="0" tIns="12065" rIns="0" bIns="0" rtlCol="0">
            <a:spAutoFit/>
          </a:bodyPr>
          <a:lstStyle/>
          <a:p>
            <a:pPr marL="38100">
              <a:lnSpc>
                <a:spcPct val="100000"/>
              </a:lnSpc>
              <a:spcBef>
                <a:spcPts val="95"/>
              </a:spcBef>
            </a:pPr>
            <a:r>
              <a:rPr sz="2025" i="1" spc="120" baseline="14403" dirty="0">
                <a:latin typeface="Times New Roman"/>
                <a:cs typeface="Times New Roman"/>
              </a:rPr>
              <a:t>k</a:t>
            </a:r>
            <a:r>
              <a:rPr sz="750" spc="80" dirty="0">
                <a:latin typeface="Times New Roman"/>
                <a:cs typeface="Times New Roman"/>
              </a:rPr>
              <a:t>15</a:t>
            </a:r>
            <a:endParaRPr sz="750">
              <a:latin typeface="Times New Roman"/>
              <a:cs typeface="Times New Roman"/>
            </a:endParaRPr>
          </a:p>
        </p:txBody>
      </p:sp>
      <p:sp>
        <p:nvSpPr>
          <p:cNvPr id="38" name="object 38"/>
          <p:cNvSpPr txBox="1"/>
          <p:nvPr/>
        </p:nvSpPr>
        <p:spPr>
          <a:xfrm>
            <a:off x="8130521" y="3487779"/>
            <a:ext cx="79375" cy="229235"/>
          </a:xfrm>
          <a:prstGeom prst="rect">
            <a:avLst/>
          </a:prstGeom>
        </p:spPr>
        <p:txBody>
          <a:bodyPr vert="horz" wrap="square" lIns="0" tIns="17145" rIns="0" bIns="0" rtlCol="0">
            <a:spAutoFit/>
          </a:bodyPr>
          <a:lstStyle/>
          <a:p>
            <a:pPr marL="12700">
              <a:lnSpc>
                <a:spcPct val="100000"/>
              </a:lnSpc>
              <a:spcBef>
                <a:spcPts val="135"/>
              </a:spcBef>
            </a:pPr>
            <a:r>
              <a:rPr sz="1300" i="1" spc="55" dirty="0">
                <a:latin typeface="Times New Roman"/>
                <a:cs typeface="Times New Roman"/>
              </a:rPr>
              <a:t>f</a:t>
            </a:r>
            <a:endParaRPr sz="1300">
              <a:latin typeface="Times New Roman"/>
              <a:cs typeface="Times New Roman"/>
            </a:endParaRPr>
          </a:p>
        </p:txBody>
      </p:sp>
      <p:sp>
        <p:nvSpPr>
          <p:cNvPr id="39" name="object 39"/>
          <p:cNvSpPr txBox="1"/>
          <p:nvPr/>
        </p:nvSpPr>
        <p:spPr>
          <a:xfrm>
            <a:off x="6873492" y="3474592"/>
            <a:ext cx="185420" cy="234680"/>
          </a:xfrm>
          <a:prstGeom prst="rect">
            <a:avLst/>
          </a:prstGeom>
          <a:solidFill>
            <a:srgbClr val="002060"/>
          </a:solidFill>
        </p:spPr>
        <p:txBody>
          <a:bodyPr vert="horz" wrap="square" lIns="0" tIns="11430" rIns="0" bIns="0" rtlCol="0">
            <a:spAutoFit/>
          </a:bodyPr>
          <a:lstStyle/>
          <a:p>
            <a:pPr marL="12700">
              <a:lnSpc>
                <a:spcPct val="100000"/>
              </a:lnSpc>
              <a:spcBef>
                <a:spcPts val="90"/>
              </a:spcBef>
            </a:pPr>
            <a:r>
              <a:rPr sz="1450" b="1" spc="140" dirty="0">
                <a:solidFill>
                  <a:schemeClr val="bg1"/>
                </a:solidFill>
                <a:latin typeface="Symbol"/>
                <a:cs typeface="Symbol"/>
              </a:rPr>
              <a:t></a:t>
            </a:r>
            <a:endParaRPr sz="1450" b="1">
              <a:solidFill>
                <a:schemeClr val="bg1"/>
              </a:solidFill>
              <a:latin typeface="Symbol"/>
              <a:cs typeface="Symbol"/>
            </a:endParaRPr>
          </a:p>
        </p:txBody>
      </p:sp>
      <p:sp>
        <p:nvSpPr>
          <p:cNvPr id="40" name="object 40"/>
          <p:cNvSpPr txBox="1"/>
          <p:nvPr/>
        </p:nvSpPr>
        <p:spPr>
          <a:xfrm>
            <a:off x="5945123" y="4146803"/>
            <a:ext cx="2048510" cy="289823"/>
          </a:xfrm>
          <a:prstGeom prst="rect">
            <a:avLst/>
          </a:prstGeom>
          <a:solidFill>
            <a:srgbClr val="002060"/>
          </a:solidFill>
          <a:ln w="9144">
            <a:solidFill>
              <a:srgbClr val="000000"/>
            </a:solidFill>
          </a:ln>
        </p:spPr>
        <p:txBody>
          <a:bodyPr vert="horz" wrap="square" lIns="0" tIns="119380" rIns="0" bIns="0" rtlCol="0">
            <a:spAutoFit/>
          </a:bodyPr>
          <a:lstStyle/>
          <a:p>
            <a:pPr marL="9525" algn="ctr">
              <a:lnSpc>
                <a:spcPct val="100000"/>
              </a:lnSpc>
              <a:spcBef>
                <a:spcPts val="940"/>
              </a:spcBef>
            </a:pPr>
            <a:r>
              <a:rPr sz="1650" b="1" i="1" spc="165" baseline="15151" dirty="0">
                <a:solidFill>
                  <a:schemeClr val="bg1"/>
                </a:solidFill>
                <a:latin typeface="Times New Roman"/>
                <a:cs typeface="Times New Roman"/>
              </a:rPr>
              <a:t>L</a:t>
            </a:r>
            <a:r>
              <a:rPr sz="650" b="1" spc="110" dirty="0">
                <a:solidFill>
                  <a:schemeClr val="bg1"/>
                </a:solidFill>
                <a:latin typeface="Times New Roman"/>
                <a:cs typeface="Times New Roman"/>
              </a:rPr>
              <a:t>15</a:t>
            </a:r>
            <a:r>
              <a:rPr sz="650" b="1" spc="140" dirty="0">
                <a:solidFill>
                  <a:schemeClr val="bg1"/>
                </a:solidFill>
                <a:latin typeface="Times New Roman"/>
                <a:cs typeface="Times New Roman"/>
              </a:rPr>
              <a:t> </a:t>
            </a:r>
            <a:r>
              <a:rPr sz="1650" b="1" spc="330" baseline="15151" dirty="0">
                <a:solidFill>
                  <a:schemeClr val="bg1"/>
                </a:solidFill>
                <a:latin typeface="Symbol"/>
                <a:cs typeface="Symbol"/>
              </a:rPr>
              <a:t></a:t>
            </a:r>
            <a:r>
              <a:rPr sz="1650" b="1" spc="-7" baseline="15151" dirty="0">
                <a:solidFill>
                  <a:schemeClr val="bg1"/>
                </a:solidFill>
                <a:latin typeface="Times New Roman"/>
                <a:cs typeface="Times New Roman"/>
              </a:rPr>
              <a:t> </a:t>
            </a:r>
            <a:r>
              <a:rPr sz="1650" b="1" i="1" spc="165" baseline="15151" dirty="0">
                <a:solidFill>
                  <a:schemeClr val="bg1"/>
                </a:solidFill>
                <a:latin typeface="Times New Roman"/>
                <a:cs typeface="Times New Roman"/>
              </a:rPr>
              <a:t>R</a:t>
            </a:r>
            <a:r>
              <a:rPr sz="650" b="1" spc="110" dirty="0">
                <a:solidFill>
                  <a:schemeClr val="bg1"/>
                </a:solidFill>
                <a:latin typeface="Times New Roman"/>
                <a:cs typeface="Times New Roman"/>
              </a:rPr>
              <a:t>14</a:t>
            </a:r>
            <a:endParaRPr sz="650" b="1">
              <a:solidFill>
                <a:schemeClr val="bg1"/>
              </a:solidFill>
              <a:latin typeface="Times New Roman"/>
              <a:cs typeface="Times New Roman"/>
            </a:endParaRPr>
          </a:p>
        </p:txBody>
      </p:sp>
      <p:sp>
        <p:nvSpPr>
          <p:cNvPr id="41" name="object 41"/>
          <p:cNvSpPr txBox="1"/>
          <p:nvPr/>
        </p:nvSpPr>
        <p:spPr>
          <a:xfrm>
            <a:off x="8322564" y="4158996"/>
            <a:ext cx="2048510" cy="241092"/>
          </a:xfrm>
          <a:prstGeom prst="rect">
            <a:avLst/>
          </a:prstGeom>
          <a:ln w="9144">
            <a:solidFill>
              <a:srgbClr val="000000"/>
            </a:solidFill>
          </a:ln>
        </p:spPr>
        <p:txBody>
          <a:bodyPr vert="horz" wrap="square" lIns="0" tIns="71120" rIns="0" bIns="0" rtlCol="0">
            <a:spAutoFit/>
          </a:bodyPr>
          <a:lstStyle/>
          <a:p>
            <a:pPr marL="251460">
              <a:lnSpc>
                <a:spcPct val="100000"/>
              </a:lnSpc>
              <a:spcBef>
                <a:spcPts val="560"/>
              </a:spcBef>
            </a:pPr>
            <a:r>
              <a:rPr sz="1100" b="1" i="1" spc="125" dirty="0">
                <a:solidFill>
                  <a:srgbClr val="0070C0"/>
                </a:solidFill>
                <a:latin typeface="Times New Roman"/>
                <a:cs typeface="Times New Roman"/>
              </a:rPr>
              <a:t>R</a:t>
            </a:r>
            <a:r>
              <a:rPr sz="975" b="1" spc="187" baseline="-25641" dirty="0">
                <a:solidFill>
                  <a:srgbClr val="0070C0"/>
                </a:solidFill>
                <a:latin typeface="Times New Roman"/>
                <a:cs typeface="Times New Roman"/>
              </a:rPr>
              <a:t>15</a:t>
            </a:r>
            <a:r>
              <a:rPr sz="975" b="1" spc="225" baseline="-25641" dirty="0">
                <a:solidFill>
                  <a:srgbClr val="0070C0"/>
                </a:solidFill>
                <a:latin typeface="Times New Roman"/>
                <a:cs typeface="Times New Roman"/>
              </a:rPr>
              <a:t> </a:t>
            </a:r>
            <a:r>
              <a:rPr sz="1100" b="1" spc="240" dirty="0">
                <a:solidFill>
                  <a:srgbClr val="0070C0"/>
                </a:solidFill>
                <a:latin typeface="Symbol"/>
                <a:cs typeface="Symbol"/>
              </a:rPr>
              <a:t></a:t>
            </a:r>
            <a:r>
              <a:rPr sz="1100" b="1" spc="-10" dirty="0">
                <a:solidFill>
                  <a:srgbClr val="0070C0"/>
                </a:solidFill>
                <a:latin typeface="Times New Roman"/>
                <a:cs typeface="Times New Roman"/>
              </a:rPr>
              <a:t> </a:t>
            </a:r>
            <a:r>
              <a:rPr sz="1100" b="1" i="1" spc="114" dirty="0">
                <a:solidFill>
                  <a:srgbClr val="0070C0"/>
                </a:solidFill>
                <a:latin typeface="Times New Roman"/>
                <a:cs typeface="Times New Roman"/>
              </a:rPr>
              <a:t>L</a:t>
            </a:r>
            <a:r>
              <a:rPr sz="975" b="1" spc="172" baseline="-25641" dirty="0">
                <a:solidFill>
                  <a:srgbClr val="0070C0"/>
                </a:solidFill>
                <a:latin typeface="Times New Roman"/>
                <a:cs typeface="Times New Roman"/>
              </a:rPr>
              <a:t>14</a:t>
            </a:r>
            <a:r>
              <a:rPr sz="975" b="1" spc="127" baseline="-25641" dirty="0">
                <a:solidFill>
                  <a:srgbClr val="0070C0"/>
                </a:solidFill>
                <a:latin typeface="Times New Roman"/>
                <a:cs typeface="Times New Roman"/>
              </a:rPr>
              <a:t> </a:t>
            </a:r>
            <a:r>
              <a:rPr sz="1100" b="1" spc="335" dirty="0">
                <a:solidFill>
                  <a:srgbClr val="0070C0"/>
                </a:solidFill>
                <a:latin typeface="Symbol"/>
                <a:cs typeface="Symbol"/>
              </a:rPr>
              <a:t></a:t>
            </a:r>
            <a:r>
              <a:rPr sz="1100" b="1" spc="165" dirty="0">
                <a:solidFill>
                  <a:srgbClr val="0070C0"/>
                </a:solidFill>
                <a:latin typeface="Times New Roman"/>
                <a:cs typeface="Times New Roman"/>
              </a:rPr>
              <a:t> </a:t>
            </a:r>
            <a:r>
              <a:rPr sz="1100" b="1" i="1" spc="120" dirty="0">
                <a:solidFill>
                  <a:srgbClr val="0070C0"/>
                </a:solidFill>
                <a:latin typeface="Times New Roman"/>
                <a:cs typeface="Times New Roman"/>
              </a:rPr>
              <a:t>f</a:t>
            </a:r>
            <a:r>
              <a:rPr sz="1100" b="1" i="1" spc="70" dirty="0">
                <a:solidFill>
                  <a:srgbClr val="0070C0"/>
                </a:solidFill>
                <a:latin typeface="Times New Roman"/>
                <a:cs typeface="Times New Roman"/>
              </a:rPr>
              <a:t> </a:t>
            </a:r>
            <a:r>
              <a:rPr sz="1100" b="1" spc="150" dirty="0">
                <a:solidFill>
                  <a:srgbClr val="0070C0"/>
                </a:solidFill>
                <a:latin typeface="Times New Roman"/>
                <a:cs typeface="Times New Roman"/>
              </a:rPr>
              <a:t>(</a:t>
            </a:r>
            <a:r>
              <a:rPr sz="1100" b="1" i="1" spc="150" dirty="0">
                <a:solidFill>
                  <a:srgbClr val="0070C0"/>
                </a:solidFill>
                <a:latin typeface="Times New Roman"/>
                <a:cs typeface="Times New Roman"/>
              </a:rPr>
              <a:t>R</a:t>
            </a:r>
            <a:r>
              <a:rPr sz="975" b="1" spc="225" baseline="-25641" dirty="0">
                <a:solidFill>
                  <a:srgbClr val="0070C0"/>
                </a:solidFill>
                <a:latin typeface="Times New Roman"/>
                <a:cs typeface="Times New Roman"/>
              </a:rPr>
              <a:t>14</a:t>
            </a:r>
            <a:r>
              <a:rPr sz="1100" b="1" spc="150" dirty="0">
                <a:solidFill>
                  <a:srgbClr val="0070C0"/>
                </a:solidFill>
                <a:latin typeface="Times New Roman"/>
                <a:cs typeface="Times New Roman"/>
              </a:rPr>
              <a:t>,</a:t>
            </a:r>
            <a:r>
              <a:rPr sz="1100" b="1" i="1" spc="150" dirty="0">
                <a:solidFill>
                  <a:srgbClr val="0070C0"/>
                </a:solidFill>
                <a:latin typeface="Times New Roman"/>
                <a:cs typeface="Times New Roman"/>
              </a:rPr>
              <a:t>k</a:t>
            </a:r>
            <a:r>
              <a:rPr sz="975" b="1" spc="225" baseline="-25641" dirty="0">
                <a:solidFill>
                  <a:srgbClr val="0070C0"/>
                </a:solidFill>
                <a:latin typeface="Times New Roman"/>
                <a:cs typeface="Times New Roman"/>
              </a:rPr>
              <a:t>15</a:t>
            </a:r>
            <a:r>
              <a:rPr sz="975" b="1" spc="-135" baseline="-25641" dirty="0">
                <a:solidFill>
                  <a:srgbClr val="0070C0"/>
                </a:solidFill>
                <a:latin typeface="Times New Roman"/>
                <a:cs typeface="Times New Roman"/>
              </a:rPr>
              <a:t> </a:t>
            </a:r>
            <a:r>
              <a:rPr sz="1100" b="1" spc="95" dirty="0">
                <a:solidFill>
                  <a:srgbClr val="0070C0"/>
                </a:solidFill>
                <a:latin typeface="Times New Roman"/>
                <a:cs typeface="Times New Roman"/>
              </a:rPr>
              <a:t>)</a:t>
            </a:r>
            <a:endParaRPr sz="1100" b="1" dirty="0">
              <a:solidFill>
                <a:srgbClr val="0070C0"/>
              </a:solidFill>
              <a:latin typeface="Times New Roman"/>
              <a:cs typeface="Times New Roman"/>
            </a:endParaRPr>
          </a:p>
        </p:txBody>
      </p:sp>
      <p:grpSp>
        <p:nvGrpSpPr>
          <p:cNvPr id="42" name="object 42"/>
          <p:cNvGrpSpPr/>
          <p:nvPr/>
        </p:nvGrpSpPr>
        <p:grpSpPr>
          <a:xfrm>
            <a:off x="6964489" y="4544377"/>
            <a:ext cx="4106545" cy="154305"/>
            <a:chOff x="6964489" y="4544377"/>
            <a:chExt cx="4106545" cy="154305"/>
          </a:xfrm>
        </p:grpSpPr>
        <p:sp>
          <p:nvSpPr>
            <p:cNvPr id="43" name="object 43"/>
            <p:cNvSpPr/>
            <p:nvPr/>
          </p:nvSpPr>
          <p:spPr>
            <a:xfrm>
              <a:off x="6969252" y="4549140"/>
              <a:ext cx="4097020" cy="0"/>
            </a:xfrm>
            <a:custGeom>
              <a:avLst/>
              <a:gdLst/>
              <a:ahLst/>
              <a:cxnLst/>
              <a:rect l="l" t="t" r="r" b="b"/>
              <a:pathLst>
                <a:path w="4097020">
                  <a:moveTo>
                    <a:pt x="0" y="0"/>
                  </a:moveTo>
                  <a:lnTo>
                    <a:pt x="4096512" y="0"/>
                  </a:lnTo>
                </a:path>
              </a:pathLst>
            </a:custGeom>
            <a:ln w="9144">
              <a:solidFill>
                <a:srgbClr val="000000"/>
              </a:solidFill>
              <a:prstDash val="sysDot"/>
            </a:ln>
          </p:spPr>
          <p:txBody>
            <a:bodyPr wrap="square" lIns="0" tIns="0" rIns="0" bIns="0" rtlCol="0"/>
            <a:lstStyle/>
            <a:p>
              <a:endParaRPr/>
            </a:p>
          </p:txBody>
        </p:sp>
        <p:sp>
          <p:nvSpPr>
            <p:cNvPr id="44" name="object 44"/>
            <p:cNvSpPr/>
            <p:nvPr/>
          </p:nvSpPr>
          <p:spPr>
            <a:xfrm>
              <a:off x="10869676" y="4546092"/>
              <a:ext cx="50800" cy="152400"/>
            </a:xfrm>
            <a:custGeom>
              <a:avLst/>
              <a:gdLst/>
              <a:ahLst/>
              <a:cxnLst/>
              <a:rect l="l" t="t" r="r" b="b"/>
              <a:pathLst>
                <a:path w="50800" h="152400">
                  <a:moveTo>
                    <a:pt x="31750" y="63499"/>
                  </a:moveTo>
                  <a:lnTo>
                    <a:pt x="19050" y="63499"/>
                  </a:lnTo>
                  <a:lnTo>
                    <a:pt x="19050" y="152399"/>
                  </a:lnTo>
                  <a:lnTo>
                    <a:pt x="31750" y="152399"/>
                  </a:lnTo>
                  <a:lnTo>
                    <a:pt x="31750" y="63499"/>
                  </a:lnTo>
                  <a:close/>
                </a:path>
                <a:path w="50800" h="152400">
                  <a:moveTo>
                    <a:pt x="25400" y="0"/>
                  </a:moveTo>
                  <a:lnTo>
                    <a:pt x="0" y="76199"/>
                  </a:lnTo>
                  <a:lnTo>
                    <a:pt x="19050" y="76199"/>
                  </a:lnTo>
                  <a:lnTo>
                    <a:pt x="19050" y="63499"/>
                  </a:lnTo>
                  <a:lnTo>
                    <a:pt x="46566" y="63499"/>
                  </a:lnTo>
                  <a:lnTo>
                    <a:pt x="25400" y="0"/>
                  </a:lnTo>
                  <a:close/>
                </a:path>
                <a:path w="50800" h="152400">
                  <a:moveTo>
                    <a:pt x="46566" y="63499"/>
                  </a:moveTo>
                  <a:lnTo>
                    <a:pt x="31750" y="63499"/>
                  </a:lnTo>
                  <a:lnTo>
                    <a:pt x="31750" y="76199"/>
                  </a:lnTo>
                  <a:lnTo>
                    <a:pt x="50800" y="76199"/>
                  </a:lnTo>
                  <a:lnTo>
                    <a:pt x="46566" y="63499"/>
                  </a:lnTo>
                  <a:close/>
                </a:path>
              </a:pathLst>
            </a:custGeom>
            <a:solidFill>
              <a:srgbClr val="000000"/>
            </a:solidFill>
          </p:spPr>
          <p:txBody>
            <a:bodyPr wrap="square" lIns="0" tIns="0" rIns="0" bIns="0" rtlCol="0"/>
            <a:lstStyle/>
            <a:p>
              <a:endParaRPr/>
            </a:p>
          </p:txBody>
        </p:sp>
      </p:grpSp>
      <p:sp>
        <p:nvSpPr>
          <p:cNvPr id="45" name="object 45"/>
          <p:cNvSpPr txBox="1"/>
          <p:nvPr/>
        </p:nvSpPr>
        <p:spPr>
          <a:xfrm>
            <a:off x="5945123" y="5311140"/>
            <a:ext cx="2048510" cy="241092"/>
          </a:xfrm>
          <a:prstGeom prst="rect">
            <a:avLst/>
          </a:prstGeom>
          <a:solidFill>
            <a:srgbClr val="002060"/>
          </a:solidFill>
          <a:ln w="9144">
            <a:solidFill>
              <a:srgbClr val="000000"/>
            </a:solidFill>
          </a:ln>
        </p:spPr>
        <p:txBody>
          <a:bodyPr vert="horz" wrap="square" lIns="0" tIns="71120" rIns="0" bIns="0" rtlCol="0">
            <a:spAutoFit/>
          </a:bodyPr>
          <a:lstStyle/>
          <a:p>
            <a:pPr marL="239395">
              <a:lnSpc>
                <a:spcPct val="100000"/>
              </a:lnSpc>
              <a:spcBef>
                <a:spcPts val="560"/>
              </a:spcBef>
            </a:pPr>
            <a:r>
              <a:rPr sz="1100" b="1" i="1" spc="120" dirty="0">
                <a:solidFill>
                  <a:schemeClr val="bg1"/>
                </a:solidFill>
                <a:latin typeface="Times New Roman"/>
                <a:cs typeface="Times New Roman"/>
              </a:rPr>
              <a:t>R</a:t>
            </a:r>
            <a:r>
              <a:rPr sz="975" b="1" spc="179" baseline="-25641" dirty="0">
                <a:solidFill>
                  <a:schemeClr val="bg1"/>
                </a:solidFill>
                <a:latin typeface="Times New Roman"/>
                <a:cs typeface="Times New Roman"/>
              </a:rPr>
              <a:t>16</a:t>
            </a:r>
            <a:r>
              <a:rPr sz="975" b="1" spc="232" baseline="-25641" dirty="0">
                <a:solidFill>
                  <a:schemeClr val="bg1"/>
                </a:solidFill>
                <a:latin typeface="Times New Roman"/>
                <a:cs typeface="Times New Roman"/>
              </a:rPr>
              <a:t> </a:t>
            </a:r>
            <a:r>
              <a:rPr sz="1100" b="1" spc="235" dirty="0">
                <a:solidFill>
                  <a:schemeClr val="bg1"/>
                </a:solidFill>
                <a:latin typeface="Symbol"/>
                <a:cs typeface="Symbol"/>
              </a:rPr>
              <a:t></a:t>
            </a:r>
            <a:r>
              <a:rPr sz="1100" b="1" spc="-10" dirty="0">
                <a:solidFill>
                  <a:schemeClr val="bg1"/>
                </a:solidFill>
                <a:latin typeface="Times New Roman"/>
                <a:cs typeface="Times New Roman"/>
              </a:rPr>
              <a:t> </a:t>
            </a:r>
            <a:r>
              <a:rPr sz="1100" b="1" i="1" spc="110" dirty="0">
                <a:solidFill>
                  <a:schemeClr val="bg1"/>
                </a:solidFill>
                <a:latin typeface="Times New Roman"/>
                <a:cs typeface="Times New Roman"/>
              </a:rPr>
              <a:t>L</a:t>
            </a:r>
            <a:r>
              <a:rPr sz="975" b="1" spc="165" baseline="-25641" dirty="0">
                <a:solidFill>
                  <a:schemeClr val="bg1"/>
                </a:solidFill>
                <a:latin typeface="Times New Roman"/>
                <a:cs typeface="Times New Roman"/>
              </a:rPr>
              <a:t>15</a:t>
            </a:r>
            <a:r>
              <a:rPr sz="975" b="1" spc="112" baseline="-25641" dirty="0">
                <a:solidFill>
                  <a:schemeClr val="bg1"/>
                </a:solidFill>
                <a:latin typeface="Times New Roman"/>
                <a:cs typeface="Times New Roman"/>
              </a:rPr>
              <a:t> </a:t>
            </a:r>
            <a:r>
              <a:rPr sz="1100" b="1" spc="325" dirty="0">
                <a:solidFill>
                  <a:schemeClr val="bg1"/>
                </a:solidFill>
                <a:latin typeface="Symbol"/>
                <a:cs typeface="Symbol"/>
              </a:rPr>
              <a:t></a:t>
            </a:r>
            <a:r>
              <a:rPr sz="1100" b="1" spc="165" dirty="0">
                <a:solidFill>
                  <a:schemeClr val="bg1"/>
                </a:solidFill>
                <a:latin typeface="Times New Roman"/>
                <a:cs typeface="Times New Roman"/>
              </a:rPr>
              <a:t> </a:t>
            </a:r>
            <a:r>
              <a:rPr sz="1100" b="1" i="1" spc="114" dirty="0">
                <a:solidFill>
                  <a:schemeClr val="bg1"/>
                </a:solidFill>
                <a:latin typeface="Times New Roman"/>
                <a:cs typeface="Times New Roman"/>
              </a:rPr>
              <a:t>f</a:t>
            </a:r>
            <a:r>
              <a:rPr sz="1100" b="1" i="1" spc="65" dirty="0">
                <a:solidFill>
                  <a:schemeClr val="bg1"/>
                </a:solidFill>
                <a:latin typeface="Times New Roman"/>
                <a:cs typeface="Times New Roman"/>
              </a:rPr>
              <a:t> </a:t>
            </a:r>
            <a:r>
              <a:rPr sz="1100" b="1" spc="145" dirty="0">
                <a:solidFill>
                  <a:schemeClr val="bg1"/>
                </a:solidFill>
                <a:latin typeface="Times New Roman"/>
                <a:cs typeface="Times New Roman"/>
              </a:rPr>
              <a:t>(</a:t>
            </a:r>
            <a:r>
              <a:rPr sz="1100" b="1" i="1" spc="145" dirty="0">
                <a:solidFill>
                  <a:schemeClr val="bg1"/>
                </a:solidFill>
                <a:latin typeface="Times New Roman"/>
                <a:cs typeface="Times New Roman"/>
              </a:rPr>
              <a:t>R</a:t>
            </a:r>
            <a:r>
              <a:rPr sz="975" b="1" spc="217" baseline="-25641" dirty="0">
                <a:solidFill>
                  <a:schemeClr val="bg1"/>
                </a:solidFill>
                <a:latin typeface="Times New Roman"/>
                <a:cs typeface="Times New Roman"/>
              </a:rPr>
              <a:t>15</a:t>
            </a:r>
            <a:r>
              <a:rPr sz="1100" b="1" spc="145" dirty="0">
                <a:solidFill>
                  <a:schemeClr val="bg1"/>
                </a:solidFill>
                <a:latin typeface="Times New Roman"/>
                <a:cs typeface="Times New Roman"/>
              </a:rPr>
              <a:t>,</a:t>
            </a:r>
            <a:r>
              <a:rPr sz="1100" b="1" i="1" spc="145" dirty="0">
                <a:solidFill>
                  <a:schemeClr val="bg1"/>
                </a:solidFill>
                <a:latin typeface="Times New Roman"/>
                <a:cs typeface="Times New Roman"/>
              </a:rPr>
              <a:t>k</a:t>
            </a:r>
            <a:r>
              <a:rPr sz="975" b="1" spc="217" baseline="-25641" dirty="0">
                <a:solidFill>
                  <a:schemeClr val="bg1"/>
                </a:solidFill>
                <a:latin typeface="Times New Roman"/>
                <a:cs typeface="Times New Roman"/>
              </a:rPr>
              <a:t>16</a:t>
            </a:r>
            <a:r>
              <a:rPr sz="975" b="1" spc="-120" baseline="-25641" dirty="0">
                <a:solidFill>
                  <a:schemeClr val="bg1"/>
                </a:solidFill>
                <a:latin typeface="Times New Roman"/>
                <a:cs typeface="Times New Roman"/>
              </a:rPr>
              <a:t> </a:t>
            </a:r>
            <a:r>
              <a:rPr sz="1100" b="1" spc="90" dirty="0">
                <a:solidFill>
                  <a:schemeClr val="bg1"/>
                </a:solidFill>
                <a:latin typeface="Times New Roman"/>
                <a:cs typeface="Times New Roman"/>
              </a:rPr>
              <a:t>)</a:t>
            </a:r>
            <a:endParaRPr sz="1100" b="1">
              <a:solidFill>
                <a:schemeClr val="bg1"/>
              </a:solidFill>
              <a:latin typeface="Times New Roman"/>
              <a:cs typeface="Times New Roman"/>
            </a:endParaRPr>
          </a:p>
        </p:txBody>
      </p:sp>
      <p:grpSp>
        <p:nvGrpSpPr>
          <p:cNvPr id="46" name="object 46"/>
          <p:cNvGrpSpPr/>
          <p:nvPr/>
        </p:nvGrpSpPr>
        <p:grpSpPr>
          <a:xfrm>
            <a:off x="6940804" y="4485132"/>
            <a:ext cx="3113405" cy="838200"/>
            <a:chOff x="6940804" y="4485132"/>
            <a:chExt cx="3113405" cy="838200"/>
          </a:xfrm>
        </p:grpSpPr>
        <p:sp>
          <p:nvSpPr>
            <p:cNvPr id="47" name="object 47"/>
            <p:cNvSpPr/>
            <p:nvPr/>
          </p:nvSpPr>
          <p:spPr>
            <a:xfrm>
              <a:off x="6943852" y="4491227"/>
              <a:ext cx="2415540" cy="388620"/>
            </a:xfrm>
            <a:custGeom>
              <a:avLst/>
              <a:gdLst/>
              <a:ahLst/>
              <a:cxnLst/>
              <a:rect l="l" t="t" r="r" b="b"/>
              <a:pathLst>
                <a:path w="2415540" h="388620">
                  <a:moveTo>
                    <a:pt x="50800" y="219456"/>
                  </a:moveTo>
                  <a:lnTo>
                    <a:pt x="31750" y="219456"/>
                  </a:lnTo>
                  <a:lnTo>
                    <a:pt x="31750" y="0"/>
                  </a:lnTo>
                  <a:lnTo>
                    <a:pt x="19050" y="0"/>
                  </a:lnTo>
                  <a:lnTo>
                    <a:pt x="19050" y="219456"/>
                  </a:lnTo>
                  <a:lnTo>
                    <a:pt x="0" y="219456"/>
                  </a:lnTo>
                  <a:lnTo>
                    <a:pt x="25400" y="295656"/>
                  </a:lnTo>
                  <a:lnTo>
                    <a:pt x="46558" y="232156"/>
                  </a:lnTo>
                  <a:lnTo>
                    <a:pt x="50800" y="219456"/>
                  </a:lnTo>
                  <a:close/>
                </a:path>
                <a:path w="2415540" h="388620">
                  <a:moveTo>
                    <a:pt x="2415032" y="356362"/>
                  </a:moveTo>
                  <a:lnTo>
                    <a:pt x="1467104" y="356362"/>
                  </a:lnTo>
                  <a:lnTo>
                    <a:pt x="1467104" y="337312"/>
                  </a:lnTo>
                  <a:lnTo>
                    <a:pt x="1390904" y="362712"/>
                  </a:lnTo>
                  <a:lnTo>
                    <a:pt x="1467104" y="388112"/>
                  </a:lnTo>
                  <a:lnTo>
                    <a:pt x="1467104" y="369062"/>
                  </a:lnTo>
                  <a:lnTo>
                    <a:pt x="2415032" y="369062"/>
                  </a:lnTo>
                  <a:lnTo>
                    <a:pt x="2415032" y="356362"/>
                  </a:lnTo>
                  <a:close/>
                </a:path>
              </a:pathLst>
            </a:custGeom>
            <a:solidFill>
              <a:srgbClr val="000000"/>
            </a:solidFill>
          </p:spPr>
          <p:txBody>
            <a:bodyPr wrap="square" lIns="0" tIns="0" rIns="0" bIns="0" rtlCol="0"/>
            <a:lstStyle/>
            <a:p>
              <a:endParaRPr/>
            </a:p>
          </p:txBody>
        </p:sp>
        <p:sp>
          <p:nvSpPr>
            <p:cNvPr id="48" name="object 48"/>
            <p:cNvSpPr/>
            <p:nvPr/>
          </p:nvSpPr>
          <p:spPr>
            <a:xfrm>
              <a:off x="7993380" y="4689348"/>
              <a:ext cx="341630" cy="332740"/>
            </a:xfrm>
            <a:custGeom>
              <a:avLst/>
              <a:gdLst/>
              <a:ahLst/>
              <a:cxnLst/>
              <a:rect l="l" t="t" r="r" b="b"/>
              <a:pathLst>
                <a:path w="341629" h="332739">
                  <a:moveTo>
                    <a:pt x="0" y="166115"/>
                  </a:moveTo>
                  <a:lnTo>
                    <a:pt x="6099" y="121972"/>
                  </a:lnTo>
                  <a:lnTo>
                    <a:pt x="23311" y="82295"/>
                  </a:lnTo>
                  <a:lnTo>
                    <a:pt x="50006" y="48672"/>
                  </a:lnTo>
                  <a:lnTo>
                    <a:pt x="84553" y="22690"/>
                  </a:lnTo>
                  <a:lnTo>
                    <a:pt x="125324" y="5937"/>
                  </a:lnTo>
                  <a:lnTo>
                    <a:pt x="170688" y="0"/>
                  </a:lnTo>
                  <a:lnTo>
                    <a:pt x="216051" y="5937"/>
                  </a:lnTo>
                  <a:lnTo>
                    <a:pt x="256822" y="22690"/>
                  </a:lnTo>
                  <a:lnTo>
                    <a:pt x="291369" y="48672"/>
                  </a:lnTo>
                  <a:lnTo>
                    <a:pt x="318064" y="82295"/>
                  </a:lnTo>
                  <a:lnTo>
                    <a:pt x="335276" y="121972"/>
                  </a:lnTo>
                  <a:lnTo>
                    <a:pt x="341375" y="166115"/>
                  </a:lnTo>
                  <a:lnTo>
                    <a:pt x="335276" y="210259"/>
                  </a:lnTo>
                  <a:lnTo>
                    <a:pt x="318064" y="249935"/>
                  </a:lnTo>
                  <a:lnTo>
                    <a:pt x="291369" y="283559"/>
                  </a:lnTo>
                  <a:lnTo>
                    <a:pt x="256822" y="309541"/>
                  </a:lnTo>
                  <a:lnTo>
                    <a:pt x="216051" y="326294"/>
                  </a:lnTo>
                  <a:lnTo>
                    <a:pt x="170688" y="332231"/>
                  </a:lnTo>
                  <a:lnTo>
                    <a:pt x="125324" y="326294"/>
                  </a:lnTo>
                  <a:lnTo>
                    <a:pt x="84553" y="309541"/>
                  </a:lnTo>
                  <a:lnTo>
                    <a:pt x="50006" y="283559"/>
                  </a:lnTo>
                  <a:lnTo>
                    <a:pt x="23311" y="249935"/>
                  </a:lnTo>
                  <a:lnTo>
                    <a:pt x="6099" y="210259"/>
                  </a:lnTo>
                  <a:lnTo>
                    <a:pt x="0" y="166115"/>
                  </a:lnTo>
                  <a:close/>
                </a:path>
              </a:pathLst>
            </a:custGeom>
            <a:ln w="9144">
              <a:solidFill>
                <a:srgbClr val="000000"/>
              </a:solidFill>
            </a:ln>
          </p:spPr>
          <p:txBody>
            <a:bodyPr wrap="square" lIns="0" tIns="0" rIns="0" bIns="0" rtlCol="0"/>
            <a:lstStyle/>
            <a:p>
              <a:endParaRPr/>
            </a:p>
          </p:txBody>
        </p:sp>
        <p:sp>
          <p:nvSpPr>
            <p:cNvPr id="49" name="object 49"/>
            <p:cNvSpPr/>
            <p:nvPr/>
          </p:nvSpPr>
          <p:spPr>
            <a:xfrm>
              <a:off x="6940804" y="4485131"/>
              <a:ext cx="2456180" cy="838200"/>
            </a:xfrm>
            <a:custGeom>
              <a:avLst/>
              <a:gdLst/>
              <a:ahLst/>
              <a:cxnLst/>
              <a:rect l="l" t="t" r="r" b="b"/>
              <a:pathLst>
                <a:path w="2456179" h="838200">
                  <a:moveTo>
                    <a:pt x="50800" y="762000"/>
                  </a:moveTo>
                  <a:lnTo>
                    <a:pt x="31750" y="762000"/>
                  </a:lnTo>
                  <a:lnTo>
                    <a:pt x="31750" y="417576"/>
                  </a:lnTo>
                  <a:lnTo>
                    <a:pt x="19050" y="417576"/>
                  </a:lnTo>
                  <a:lnTo>
                    <a:pt x="19050" y="762000"/>
                  </a:lnTo>
                  <a:lnTo>
                    <a:pt x="0" y="762000"/>
                  </a:lnTo>
                  <a:lnTo>
                    <a:pt x="25400" y="838200"/>
                  </a:lnTo>
                  <a:lnTo>
                    <a:pt x="46558" y="774700"/>
                  </a:lnTo>
                  <a:lnTo>
                    <a:pt x="50800" y="762000"/>
                  </a:lnTo>
                  <a:close/>
                </a:path>
                <a:path w="2456179" h="838200">
                  <a:moveTo>
                    <a:pt x="1043432" y="362458"/>
                  </a:moveTo>
                  <a:lnTo>
                    <a:pt x="189992" y="362458"/>
                  </a:lnTo>
                  <a:lnTo>
                    <a:pt x="189992" y="343408"/>
                  </a:lnTo>
                  <a:lnTo>
                    <a:pt x="113792" y="368808"/>
                  </a:lnTo>
                  <a:lnTo>
                    <a:pt x="189992" y="394208"/>
                  </a:lnTo>
                  <a:lnTo>
                    <a:pt x="189992" y="375158"/>
                  </a:lnTo>
                  <a:lnTo>
                    <a:pt x="1043432" y="375158"/>
                  </a:lnTo>
                  <a:lnTo>
                    <a:pt x="1043432" y="362458"/>
                  </a:lnTo>
                  <a:close/>
                </a:path>
                <a:path w="2456179" h="838200">
                  <a:moveTo>
                    <a:pt x="2455672" y="758952"/>
                  </a:moveTo>
                  <a:lnTo>
                    <a:pt x="2436622" y="758952"/>
                  </a:lnTo>
                  <a:lnTo>
                    <a:pt x="2436622" y="0"/>
                  </a:lnTo>
                  <a:lnTo>
                    <a:pt x="2423922" y="0"/>
                  </a:lnTo>
                  <a:lnTo>
                    <a:pt x="2423922" y="758952"/>
                  </a:lnTo>
                  <a:lnTo>
                    <a:pt x="2404872" y="758952"/>
                  </a:lnTo>
                  <a:lnTo>
                    <a:pt x="2430272" y="835152"/>
                  </a:lnTo>
                  <a:lnTo>
                    <a:pt x="2451430" y="771652"/>
                  </a:lnTo>
                  <a:lnTo>
                    <a:pt x="2455672" y="758952"/>
                  </a:lnTo>
                  <a:close/>
                </a:path>
              </a:pathLst>
            </a:custGeom>
            <a:solidFill>
              <a:srgbClr val="000000"/>
            </a:solidFill>
          </p:spPr>
          <p:txBody>
            <a:bodyPr wrap="square" lIns="0" tIns="0" rIns="0" bIns="0" rtlCol="0"/>
            <a:lstStyle/>
            <a:p>
              <a:endParaRPr/>
            </a:p>
          </p:txBody>
        </p:sp>
        <p:pic>
          <p:nvPicPr>
            <p:cNvPr id="50" name="object 50"/>
            <p:cNvPicPr/>
            <p:nvPr/>
          </p:nvPicPr>
          <p:blipFill>
            <a:blip r:embed="rId4" cstate="print"/>
            <a:stretch>
              <a:fillRect/>
            </a:stretch>
          </p:blipFill>
          <p:spPr>
            <a:xfrm>
              <a:off x="8346948" y="4695444"/>
              <a:ext cx="90931" cy="155448"/>
            </a:xfrm>
            <a:prstGeom prst="rect">
              <a:avLst/>
            </a:prstGeom>
          </p:spPr>
        </p:pic>
        <p:sp>
          <p:nvSpPr>
            <p:cNvPr id="51" name="object 51"/>
            <p:cNvSpPr/>
            <p:nvPr/>
          </p:nvSpPr>
          <p:spPr>
            <a:xfrm>
              <a:off x="8432292" y="4698492"/>
              <a:ext cx="1621790" cy="0"/>
            </a:xfrm>
            <a:custGeom>
              <a:avLst/>
              <a:gdLst/>
              <a:ahLst/>
              <a:cxnLst/>
              <a:rect l="l" t="t" r="r" b="b"/>
              <a:pathLst>
                <a:path w="1621790">
                  <a:moveTo>
                    <a:pt x="0" y="0"/>
                  </a:moveTo>
                  <a:lnTo>
                    <a:pt x="1621535" y="0"/>
                  </a:lnTo>
                </a:path>
              </a:pathLst>
            </a:custGeom>
            <a:ln w="9144">
              <a:solidFill>
                <a:srgbClr val="000000"/>
              </a:solidFill>
            </a:ln>
          </p:spPr>
          <p:txBody>
            <a:bodyPr wrap="square" lIns="0" tIns="0" rIns="0" bIns="0" rtlCol="0"/>
            <a:lstStyle/>
            <a:p>
              <a:endParaRPr/>
            </a:p>
          </p:txBody>
        </p:sp>
      </p:grpSp>
      <p:sp>
        <p:nvSpPr>
          <p:cNvPr id="52" name="object 52"/>
          <p:cNvSpPr txBox="1"/>
          <p:nvPr/>
        </p:nvSpPr>
        <p:spPr>
          <a:xfrm>
            <a:off x="6885685" y="4718176"/>
            <a:ext cx="185420" cy="234680"/>
          </a:xfrm>
          <a:prstGeom prst="rect">
            <a:avLst/>
          </a:prstGeom>
          <a:solidFill>
            <a:srgbClr val="002060"/>
          </a:solidFill>
        </p:spPr>
        <p:txBody>
          <a:bodyPr vert="horz" wrap="square" lIns="0" tIns="11430" rIns="0" bIns="0" rtlCol="0">
            <a:spAutoFit/>
          </a:bodyPr>
          <a:lstStyle/>
          <a:p>
            <a:pPr marL="12700">
              <a:lnSpc>
                <a:spcPct val="100000"/>
              </a:lnSpc>
              <a:spcBef>
                <a:spcPts val="90"/>
              </a:spcBef>
            </a:pPr>
            <a:r>
              <a:rPr sz="1450" b="1" spc="140" dirty="0">
                <a:solidFill>
                  <a:schemeClr val="bg1"/>
                </a:solidFill>
                <a:latin typeface="Symbol"/>
                <a:cs typeface="Symbol"/>
              </a:rPr>
              <a:t></a:t>
            </a:r>
            <a:endParaRPr sz="1450" b="1">
              <a:solidFill>
                <a:schemeClr val="bg1"/>
              </a:solidFill>
              <a:latin typeface="Symbol"/>
              <a:cs typeface="Symbol"/>
            </a:endParaRPr>
          </a:p>
        </p:txBody>
      </p:sp>
      <p:sp>
        <p:nvSpPr>
          <p:cNvPr id="53" name="object 53"/>
          <p:cNvSpPr txBox="1"/>
          <p:nvPr/>
        </p:nvSpPr>
        <p:spPr>
          <a:xfrm>
            <a:off x="8130521" y="4731363"/>
            <a:ext cx="79375" cy="229235"/>
          </a:xfrm>
          <a:prstGeom prst="rect">
            <a:avLst/>
          </a:prstGeom>
        </p:spPr>
        <p:txBody>
          <a:bodyPr vert="horz" wrap="square" lIns="0" tIns="17145" rIns="0" bIns="0" rtlCol="0">
            <a:spAutoFit/>
          </a:bodyPr>
          <a:lstStyle/>
          <a:p>
            <a:pPr marL="12700">
              <a:lnSpc>
                <a:spcPct val="100000"/>
              </a:lnSpc>
              <a:spcBef>
                <a:spcPts val="135"/>
              </a:spcBef>
            </a:pPr>
            <a:r>
              <a:rPr sz="1300" i="1" spc="55" dirty="0">
                <a:latin typeface="Times New Roman"/>
                <a:cs typeface="Times New Roman"/>
              </a:rPr>
              <a:t>f</a:t>
            </a:r>
            <a:endParaRPr sz="1300">
              <a:latin typeface="Times New Roman"/>
              <a:cs typeface="Times New Roman"/>
            </a:endParaRPr>
          </a:p>
        </p:txBody>
      </p:sp>
      <p:sp>
        <p:nvSpPr>
          <p:cNvPr id="54" name="object 54"/>
          <p:cNvSpPr txBox="1"/>
          <p:nvPr/>
        </p:nvSpPr>
        <p:spPr>
          <a:xfrm>
            <a:off x="10031693" y="4623825"/>
            <a:ext cx="289560" cy="230504"/>
          </a:xfrm>
          <a:prstGeom prst="rect">
            <a:avLst/>
          </a:prstGeom>
        </p:spPr>
        <p:txBody>
          <a:bodyPr vert="horz" wrap="square" lIns="0" tIns="12065" rIns="0" bIns="0" rtlCol="0">
            <a:spAutoFit/>
          </a:bodyPr>
          <a:lstStyle/>
          <a:p>
            <a:pPr marL="38100">
              <a:lnSpc>
                <a:spcPct val="100000"/>
              </a:lnSpc>
              <a:spcBef>
                <a:spcPts val="95"/>
              </a:spcBef>
            </a:pPr>
            <a:r>
              <a:rPr sz="2025" i="1" spc="120" baseline="14403" dirty="0">
                <a:latin typeface="Times New Roman"/>
                <a:cs typeface="Times New Roman"/>
              </a:rPr>
              <a:t>k</a:t>
            </a:r>
            <a:r>
              <a:rPr sz="750" spc="80" dirty="0">
                <a:latin typeface="Times New Roman"/>
                <a:cs typeface="Times New Roman"/>
              </a:rPr>
              <a:t>16</a:t>
            </a:r>
            <a:endParaRPr sz="750">
              <a:latin typeface="Times New Roman"/>
              <a:cs typeface="Times New Roman"/>
            </a:endParaRPr>
          </a:p>
        </p:txBody>
      </p:sp>
      <p:sp>
        <p:nvSpPr>
          <p:cNvPr id="55" name="object 55"/>
          <p:cNvSpPr txBox="1"/>
          <p:nvPr/>
        </p:nvSpPr>
        <p:spPr>
          <a:xfrm>
            <a:off x="8346947" y="5311140"/>
            <a:ext cx="2048510" cy="335280"/>
          </a:xfrm>
          <a:prstGeom prst="rect">
            <a:avLst/>
          </a:prstGeom>
          <a:ln w="9144">
            <a:solidFill>
              <a:srgbClr val="000000"/>
            </a:solidFill>
          </a:ln>
        </p:spPr>
        <p:txBody>
          <a:bodyPr vert="horz" wrap="square" lIns="0" tIns="97790" rIns="0" bIns="0" rtlCol="0">
            <a:spAutoFit/>
          </a:bodyPr>
          <a:lstStyle/>
          <a:p>
            <a:pPr marL="14604" algn="ctr">
              <a:lnSpc>
                <a:spcPct val="100000"/>
              </a:lnSpc>
              <a:spcBef>
                <a:spcPts val="770"/>
              </a:spcBef>
            </a:pPr>
            <a:r>
              <a:rPr sz="1650" i="1" spc="172" baseline="15151" dirty="0">
                <a:latin typeface="Times New Roman"/>
                <a:cs typeface="Times New Roman"/>
              </a:rPr>
              <a:t>L</a:t>
            </a:r>
            <a:r>
              <a:rPr sz="650" spc="114" dirty="0">
                <a:latin typeface="Times New Roman"/>
                <a:cs typeface="Times New Roman"/>
              </a:rPr>
              <a:t>16</a:t>
            </a:r>
            <a:r>
              <a:rPr sz="650" spc="150" dirty="0">
                <a:latin typeface="Times New Roman"/>
                <a:cs typeface="Times New Roman"/>
              </a:rPr>
              <a:t> </a:t>
            </a:r>
            <a:r>
              <a:rPr sz="1650" spc="330" baseline="15151" dirty="0">
                <a:latin typeface="Symbol"/>
                <a:cs typeface="Symbol"/>
              </a:rPr>
              <a:t></a:t>
            </a:r>
            <a:r>
              <a:rPr sz="1650" spc="-15" baseline="15151" dirty="0">
                <a:latin typeface="Times New Roman"/>
                <a:cs typeface="Times New Roman"/>
              </a:rPr>
              <a:t> </a:t>
            </a:r>
            <a:r>
              <a:rPr sz="1650" i="1" spc="165" baseline="15151" dirty="0">
                <a:latin typeface="Times New Roman"/>
                <a:cs typeface="Times New Roman"/>
              </a:rPr>
              <a:t>R</a:t>
            </a:r>
            <a:r>
              <a:rPr sz="650" spc="110" dirty="0">
                <a:latin typeface="Times New Roman"/>
                <a:cs typeface="Times New Roman"/>
              </a:rPr>
              <a:t>15</a:t>
            </a:r>
            <a:endParaRPr sz="650" dirty="0">
              <a:latin typeface="Times New Roman"/>
              <a:cs typeface="Times New Roman"/>
            </a:endParaRPr>
          </a:p>
        </p:txBody>
      </p:sp>
      <p:sp>
        <p:nvSpPr>
          <p:cNvPr id="56" name="object 56"/>
          <p:cNvSpPr txBox="1"/>
          <p:nvPr/>
        </p:nvSpPr>
        <p:spPr>
          <a:xfrm>
            <a:off x="10809313" y="4654633"/>
            <a:ext cx="189230" cy="923925"/>
          </a:xfrm>
          <a:prstGeom prst="rect">
            <a:avLst/>
          </a:prstGeom>
        </p:spPr>
        <p:txBody>
          <a:bodyPr vert="horz" wrap="square" lIns="0" tIns="11430" rIns="0" bIns="0" rtlCol="0">
            <a:spAutoFit/>
          </a:bodyPr>
          <a:lstStyle/>
          <a:p>
            <a:pPr marL="12700" marR="5080" indent="1905" algn="just">
              <a:lnSpc>
                <a:spcPct val="134000"/>
              </a:lnSpc>
              <a:spcBef>
                <a:spcPts val="90"/>
              </a:spcBef>
            </a:pPr>
            <a:r>
              <a:rPr sz="1100" spc="114" dirty="0">
                <a:latin typeface="宋体"/>
                <a:cs typeface="宋体"/>
              </a:rPr>
              <a:t>第十六轮</a:t>
            </a:r>
            <a:endParaRPr sz="1100">
              <a:latin typeface="宋体"/>
              <a:cs typeface="宋体"/>
            </a:endParaRPr>
          </a:p>
        </p:txBody>
      </p:sp>
      <p:grpSp>
        <p:nvGrpSpPr>
          <p:cNvPr id="57" name="object 57"/>
          <p:cNvGrpSpPr/>
          <p:nvPr/>
        </p:nvGrpSpPr>
        <p:grpSpPr>
          <a:xfrm>
            <a:off x="6952995" y="932497"/>
            <a:ext cx="2443480" cy="187960"/>
            <a:chOff x="6952995" y="932497"/>
            <a:chExt cx="2443480" cy="187960"/>
          </a:xfrm>
        </p:grpSpPr>
        <p:sp>
          <p:nvSpPr>
            <p:cNvPr id="58" name="object 58"/>
            <p:cNvSpPr/>
            <p:nvPr/>
          </p:nvSpPr>
          <p:spPr>
            <a:xfrm>
              <a:off x="6981443" y="937260"/>
              <a:ext cx="2402205" cy="0"/>
            </a:xfrm>
            <a:custGeom>
              <a:avLst/>
              <a:gdLst/>
              <a:ahLst/>
              <a:cxnLst/>
              <a:rect l="l" t="t" r="r" b="b"/>
              <a:pathLst>
                <a:path w="2402204">
                  <a:moveTo>
                    <a:pt x="0" y="0"/>
                  </a:moveTo>
                  <a:lnTo>
                    <a:pt x="2401824" y="0"/>
                  </a:lnTo>
                </a:path>
              </a:pathLst>
            </a:custGeom>
            <a:ln w="9144">
              <a:solidFill>
                <a:srgbClr val="000000"/>
              </a:solidFill>
            </a:ln>
          </p:spPr>
          <p:txBody>
            <a:bodyPr wrap="square" lIns="0" tIns="0" rIns="0" bIns="0" rtlCol="0"/>
            <a:lstStyle/>
            <a:p>
              <a:endParaRPr/>
            </a:p>
          </p:txBody>
        </p:sp>
        <p:sp>
          <p:nvSpPr>
            <p:cNvPr id="59" name="object 59"/>
            <p:cNvSpPr/>
            <p:nvPr/>
          </p:nvSpPr>
          <p:spPr>
            <a:xfrm>
              <a:off x="6952996" y="937259"/>
              <a:ext cx="2443480" cy="182880"/>
            </a:xfrm>
            <a:custGeom>
              <a:avLst/>
              <a:gdLst/>
              <a:ahLst/>
              <a:cxnLst/>
              <a:rect l="l" t="t" r="r" b="b"/>
              <a:pathLst>
                <a:path w="2443479" h="182880">
                  <a:moveTo>
                    <a:pt x="50800" y="106680"/>
                  </a:moveTo>
                  <a:lnTo>
                    <a:pt x="31750" y="106680"/>
                  </a:lnTo>
                  <a:lnTo>
                    <a:pt x="31750" y="0"/>
                  </a:lnTo>
                  <a:lnTo>
                    <a:pt x="19050" y="0"/>
                  </a:lnTo>
                  <a:lnTo>
                    <a:pt x="19050" y="106680"/>
                  </a:lnTo>
                  <a:lnTo>
                    <a:pt x="0" y="106680"/>
                  </a:lnTo>
                  <a:lnTo>
                    <a:pt x="25400" y="182880"/>
                  </a:lnTo>
                  <a:lnTo>
                    <a:pt x="46558" y="119380"/>
                  </a:lnTo>
                  <a:lnTo>
                    <a:pt x="50800" y="106680"/>
                  </a:lnTo>
                  <a:close/>
                </a:path>
                <a:path w="2443479" h="182880">
                  <a:moveTo>
                    <a:pt x="2443480" y="106680"/>
                  </a:moveTo>
                  <a:lnTo>
                    <a:pt x="2424430" y="106680"/>
                  </a:lnTo>
                  <a:lnTo>
                    <a:pt x="2424430" y="0"/>
                  </a:lnTo>
                  <a:lnTo>
                    <a:pt x="2411730" y="0"/>
                  </a:lnTo>
                  <a:lnTo>
                    <a:pt x="2411730" y="106680"/>
                  </a:lnTo>
                  <a:lnTo>
                    <a:pt x="2392680" y="106680"/>
                  </a:lnTo>
                  <a:lnTo>
                    <a:pt x="2418080" y="182880"/>
                  </a:lnTo>
                  <a:lnTo>
                    <a:pt x="2439238" y="119380"/>
                  </a:lnTo>
                  <a:lnTo>
                    <a:pt x="2443480" y="106680"/>
                  </a:lnTo>
                  <a:close/>
                </a:path>
              </a:pathLst>
            </a:custGeom>
            <a:solidFill>
              <a:srgbClr val="000000"/>
            </a:solidFill>
          </p:spPr>
          <p:txBody>
            <a:bodyPr wrap="square" lIns="0" tIns="0" rIns="0" bIns="0" rtlCol="0"/>
            <a:lstStyle/>
            <a:p>
              <a:endParaRPr/>
            </a:p>
          </p:txBody>
        </p:sp>
      </p:grpSp>
      <p:sp>
        <p:nvSpPr>
          <p:cNvPr id="60" name="object 60"/>
          <p:cNvSpPr txBox="1"/>
          <p:nvPr/>
        </p:nvSpPr>
        <p:spPr>
          <a:xfrm>
            <a:off x="10056030" y="1548280"/>
            <a:ext cx="213360" cy="232410"/>
          </a:xfrm>
          <a:prstGeom prst="rect">
            <a:avLst/>
          </a:prstGeom>
        </p:spPr>
        <p:txBody>
          <a:bodyPr vert="horz" wrap="square" lIns="0" tIns="13335" rIns="0" bIns="0" rtlCol="0">
            <a:spAutoFit/>
          </a:bodyPr>
          <a:lstStyle/>
          <a:p>
            <a:pPr marL="38100">
              <a:lnSpc>
                <a:spcPct val="100000"/>
              </a:lnSpc>
              <a:spcBef>
                <a:spcPts val="105"/>
              </a:spcBef>
            </a:pPr>
            <a:r>
              <a:rPr sz="1350" i="1" spc="-25" dirty="0">
                <a:latin typeface="Times New Roman"/>
                <a:cs typeface="Times New Roman"/>
              </a:rPr>
              <a:t>k</a:t>
            </a:r>
            <a:r>
              <a:rPr sz="1200" spc="-37" baseline="-24305" dirty="0">
                <a:latin typeface="Times New Roman"/>
                <a:cs typeface="Times New Roman"/>
              </a:rPr>
              <a:t>1</a:t>
            </a:r>
            <a:endParaRPr sz="1200" baseline="-24305">
              <a:latin typeface="Times New Roman"/>
              <a:cs typeface="Times New Roman"/>
            </a:endParaRPr>
          </a:p>
        </p:txBody>
      </p:sp>
      <p:grpSp>
        <p:nvGrpSpPr>
          <p:cNvPr id="61" name="object 61"/>
          <p:cNvGrpSpPr/>
          <p:nvPr/>
        </p:nvGrpSpPr>
        <p:grpSpPr>
          <a:xfrm>
            <a:off x="6943852" y="1461516"/>
            <a:ext cx="2440940" cy="911860"/>
            <a:chOff x="6943852" y="1461516"/>
            <a:chExt cx="2440940" cy="911860"/>
          </a:xfrm>
        </p:grpSpPr>
        <p:sp>
          <p:nvSpPr>
            <p:cNvPr id="62" name="object 62"/>
            <p:cNvSpPr/>
            <p:nvPr/>
          </p:nvSpPr>
          <p:spPr>
            <a:xfrm>
              <a:off x="6943852" y="1461515"/>
              <a:ext cx="1052830" cy="375920"/>
            </a:xfrm>
            <a:custGeom>
              <a:avLst/>
              <a:gdLst/>
              <a:ahLst/>
              <a:cxnLst/>
              <a:rect l="l" t="t" r="r" b="b"/>
              <a:pathLst>
                <a:path w="1052829" h="375919">
                  <a:moveTo>
                    <a:pt x="50800" y="210312"/>
                  </a:moveTo>
                  <a:lnTo>
                    <a:pt x="31750" y="210312"/>
                  </a:lnTo>
                  <a:lnTo>
                    <a:pt x="31750" y="0"/>
                  </a:lnTo>
                  <a:lnTo>
                    <a:pt x="19050" y="0"/>
                  </a:lnTo>
                  <a:lnTo>
                    <a:pt x="19050" y="210312"/>
                  </a:lnTo>
                  <a:lnTo>
                    <a:pt x="0" y="210312"/>
                  </a:lnTo>
                  <a:lnTo>
                    <a:pt x="25400" y="286512"/>
                  </a:lnTo>
                  <a:lnTo>
                    <a:pt x="46558" y="223012"/>
                  </a:lnTo>
                  <a:lnTo>
                    <a:pt x="50800" y="210312"/>
                  </a:lnTo>
                  <a:close/>
                </a:path>
                <a:path w="1052829" h="375919">
                  <a:moveTo>
                    <a:pt x="1052576" y="344170"/>
                  </a:moveTo>
                  <a:lnTo>
                    <a:pt x="199136" y="344170"/>
                  </a:lnTo>
                  <a:lnTo>
                    <a:pt x="199136" y="325120"/>
                  </a:lnTo>
                  <a:lnTo>
                    <a:pt x="122936" y="350520"/>
                  </a:lnTo>
                  <a:lnTo>
                    <a:pt x="199136" y="375920"/>
                  </a:lnTo>
                  <a:lnTo>
                    <a:pt x="199136" y="356870"/>
                  </a:lnTo>
                  <a:lnTo>
                    <a:pt x="1052576" y="356870"/>
                  </a:lnTo>
                  <a:lnTo>
                    <a:pt x="1052576" y="344170"/>
                  </a:lnTo>
                  <a:close/>
                </a:path>
              </a:pathLst>
            </a:custGeom>
            <a:solidFill>
              <a:srgbClr val="000000"/>
            </a:solidFill>
          </p:spPr>
          <p:txBody>
            <a:bodyPr wrap="square" lIns="0" tIns="0" rIns="0" bIns="0" rtlCol="0"/>
            <a:lstStyle/>
            <a:p>
              <a:endParaRPr/>
            </a:p>
          </p:txBody>
        </p:sp>
        <p:sp>
          <p:nvSpPr>
            <p:cNvPr id="63" name="object 63"/>
            <p:cNvSpPr/>
            <p:nvPr/>
          </p:nvSpPr>
          <p:spPr>
            <a:xfrm>
              <a:off x="6969252" y="1891284"/>
              <a:ext cx="2405380" cy="299085"/>
            </a:xfrm>
            <a:custGeom>
              <a:avLst/>
              <a:gdLst/>
              <a:ahLst/>
              <a:cxnLst/>
              <a:rect l="l" t="t" r="r" b="b"/>
              <a:pathLst>
                <a:path w="2405379" h="299085">
                  <a:moveTo>
                    <a:pt x="0" y="0"/>
                  </a:moveTo>
                  <a:lnTo>
                    <a:pt x="0" y="70103"/>
                  </a:lnTo>
                </a:path>
                <a:path w="2405379" h="299085">
                  <a:moveTo>
                    <a:pt x="0" y="76200"/>
                  </a:moveTo>
                  <a:lnTo>
                    <a:pt x="2389631" y="298703"/>
                  </a:lnTo>
                </a:path>
                <a:path w="2405379" h="299085">
                  <a:moveTo>
                    <a:pt x="2404872" y="67055"/>
                  </a:moveTo>
                  <a:lnTo>
                    <a:pt x="12192" y="289560"/>
                  </a:lnTo>
                </a:path>
              </a:pathLst>
            </a:custGeom>
            <a:ln w="9144">
              <a:solidFill>
                <a:srgbClr val="000000"/>
              </a:solidFill>
            </a:ln>
          </p:spPr>
          <p:txBody>
            <a:bodyPr wrap="square" lIns="0" tIns="0" rIns="0" bIns="0" rtlCol="0"/>
            <a:lstStyle/>
            <a:p>
              <a:endParaRPr/>
            </a:p>
          </p:txBody>
        </p:sp>
        <p:sp>
          <p:nvSpPr>
            <p:cNvPr id="64" name="object 64"/>
            <p:cNvSpPr/>
            <p:nvPr/>
          </p:nvSpPr>
          <p:spPr>
            <a:xfrm>
              <a:off x="6952996" y="2177795"/>
              <a:ext cx="2431415" cy="195580"/>
            </a:xfrm>
            <a:custGeom>
              <a:avLst/>
              <a:gdLst/>
              <a:ahLst/>
              <a:cxnLst/>
              <a:rect l="l" t="t" r="r" b="b"/>
              <a:pathLst>
                <a:path w="2431415" h="195580">
                  <a:moveTo>
                    <a:pt x="50800" y="109728"/>
                  </a:moveTo>
                  <a:lnTo>
                    <a:pt x="31750" y="109728"/>
                  </a:lnTo>
                  <a:lnTo>
                    <a:pt x="31750" y="0"/>
                  </a:lnTo>
                  <a:lnTo>
                    <a:pt x="19050" y="0"/>
                  </a:lnTo>
                  <a:lnTo>
                    <a:pt x="19050" y="109728"/>
                  </a:lnTo>
                  <a:lnTo>
                    <a:pt x="0" y="109728"/>
                  </a:lnTo>
                  <a:lnTo>
                    <a:pt x="25400" y="185928"/>
                  </a:lnTo>
                  <a:lnTo>
                    <a:pt x="46558" y="122428"/>
                  </a:lnTo>
                  <a:lnTo>
                    <a:pt x="50800" y="109728"/>
                  </a:lnTo>
                  <a:close/>
                </a:path>
                <a:path w="2431415" h="195580">
                  <a:moveTo>
                    <a:pt x="2431288" y="118872"/>
                  </a:moveTo>
                  <a:lnTo>
                    <a:pt x="2412238" y="118872"/>
                  </a:lnTo>
                  <a:lnTo>
                    <a:pt x="2412238" y="12192"/>
                  </a:lnTo>
                  <a:lnTo>
                    <a:pt x="2399538" y="12192"/>
                  </a:lnTo>
                  <a:lnTo>
                    <a:pt x="2399538" y="118872"/>
                  </a:lnTo>
                  <a:lnTo>
                    <a:pt x="2380488" y="118872"/>
                  </a:lnTo>
                  <a:lnTo>
                    <a:pt x="2405888" y="195072"/>
                  </a:lnTo>
                  <a:lnTo>
                    <a:pt x="2427046" y="131572"/>
                  </a:lnTo>
                  <a:lnTo>
                    <a:pt x="2431288" y="118872"/>
                  </a:lnTo>
                  <a:close/>
                </a:path>
              </a:pathLst>
            </a:custGeom>
            <a:solidFill>
              <a:srgbClr val="000000"/>
            </a:solidFill>
          </p:spPr>
          <p:txBody>
            <a:bodyPr wrap="square" lIns="0" tIns="0" rIns="0" bIns="0" rtlCol="0"/>
            <a:lstStyle/>
            <a:p>
              <a:endParaRPr/>
            </a:p>
          </p:txBody>
        </p:sp>
      </p:grpSp>
      <p:sp>
        <p:nvSpPr>
          <p:cNvPr id="65" name="object 65"/>
          <p:cNvSpPr txBox="1"/>
          <p:nvPr/>
        </p:nvSpPr>
        <p:spPr>
          <a:xfrm>
            <a:off x="6885685" y="1688464"/>
            <a:ext cx="185420" cy="234680"/>
          </a:xfrm>
          <a:prstGeom prst="rect">
            <a:avLst/>
          </a:prstGeom>
          <a:solidFill>
            <a:srgbClr val="002060"/>
          </a:solidFill>
        </p:spPr>
        <p:txBody>
          <a:bodyPr vert="horz" wrap="square" lIns="0" tIns="11430" rIns="0" bIns="0" rtlCol="0">
            <a:spAutoFit/>
          </a:bodyPr>
          <a:lstStyle/>
          <a:p>
            <a:pPr marL="12700">
              <a:lnSpc>
                <a:spcPct val="100000"/>
              </a:lnSpc>
              <a:spcBef>
                <a:spcPts val="90"/>
              </a:spcBef>
            </a:pPr>
            <a:r>
              <a:rPr sz="1450" b="1" spc="140" dirty="0">
                <a:solidFill>
                  <a:schemeClr val="bg1"/>
                </a:solidFill>
                <a:latin typeface="Symbol"/>
                <a:cs typeface="Symbol"/>
              </a:rPr>
              <a:t></a:t>
            </a:r>
            <a:endParaRPr sz="1450" b="1">
              <a:solidFill>
                <a:schemeClr val="bg1"/>
              </a:solidFill>
              <a:latin typeface="Symbol"/>
              <a:cs typeface="Symbol"/>
            </a:endParaRPr>
          </a:p>
        </p:txBody>
      </p:sp>
      <p:sp>
        <p:nvSpPr>
          <p:cNvPr id="66" name="object 66"/>
          <p:cNvSpPr txBox="1"/>
          <p:nvPr/>
        </p:nvSpPr>
        <p:spPr>
          <a:xfrm>
            <a:off x="5945123" y="1117091"/>
            <a:ext cx="2048510" cy="235320"/>
          </a:xfrm>
          <a:prstGeom prst="rect">
            <a:avLst/>
          </a:prstGeom>
          <a:solidFill>
            <a:srgbClr val="002060"/>
          </a:solidFill>
          <a:ln w="9144">
            <a:solidFill>
              <a:srgbClr val="000000"/>
            </a:solidFill>
          </a:ln>
        </p:spPr>
        <p:txBody>
          <a:bodyPr vert="horz" wrap="square" lIns="0" tIns="65404" rIns="0" bIns="0" rtlCol="0">
            <a:spAutoFit/>
          </a:bodyPr>
          <a:lstStyle/>
          <a:p>
            <a:pPr marL="53340" algn="ctr">
              <a:lnSpc>
                <a:spcPct val="100000"/>
              </a:lnSpc>
              <a:spcBef>
                <a:spcPts val="515"/>
              </a:spcBef>
            </a:pPr>
            <a:r>
              <a:rPr sz="1100" b="1" i="1" spc="114" dirty="0">
                <a:solidFill>
                  <a:schemeClr val="bg1"/>
                </a:solidFill>
                <a:latin typeface="Times New Roman"/>
                <a:cs typeface="Times New Roman"/>
              </a:rPr>
              <a:t>L</a:t>
            </a:r>
            <a:r>
              <a:rPr sz="975" b="1" spc="172" baseline="-25641" dirty="0">
                <a:solidFill>
                  <a:schemeClr val="bg1"/>
                </a:solidFill>
                <a:latin typeface="Times New Roman"/>
                <a:cs typeface="Times New Roman"/>
              </a:rPr>
              <a:t>0</a:t>
            </a:r>
            <a:endParaRPr sz="975" b="1" baseline="-25641">
              <a:solidFill>
                <a:schemeClr val="bg1"/>
              </a:solidFill>
              <a:latin typeface="Times New Roman"/>
              <a:cs typeface="Times New Roman"/>
            </a:endParaRPr>
          </a:p>
        </p:txBody>
      </p:sp>
      <p:sp>
        <p:nvSpPr>
          <p:cNvPr id="67" name="object 67"/>
          <p:cNvSpPr txBox="1"/>
          <p:nvPr/>
        </p:nvSpPr>
        <p:spPr>
          <a:xfrm>
            <a:off x="8346947" y="1117091"/>
            <a:ext cx="2048510" cy="332740"/>
          </a:xfrm>
          <a:prstGeom prst="rect">
            <a:avLst/>
          </a:prstGeom>
          <a:solidFill>
            <a:srgbClr val="FFC000"/>
          </a:solidFill>
          <a:ln w="9144">
            <a:solidFill>
              <a:srgbClr val="000000"/>
            </a:solidFill>
          </a:ln>
        </p:spPr>
        <p:txBody>
          <a:bodyPr vert="horz" wrap="square" lIns="0" tIns="64769" rIns="0" bIns="0" rtlCol="0">
            <a:spAutoFit/>
          </a:bodyPr>
          <a:lstStyle/>
          <a:p>
            <a:pPr marL="42545" algn="ctr">
              <a:lnSpc>
                <a:spcPct val="100000"/>
              </a:lnSpc>
              <a:spcBef>
                <a:spcPts val="509"/>
              </a:spcBef>
            </a:pPr>
            <a:r>
              <a:rPr sz="1100" i="1" spc="140" dirty="0">
                <a:latin typeface="Times New Roman"/>
                <a:cs typeface="Times New Roman"/>
              </a:rPr>
              <a:t>R</a:t>
            </a:r>
            <a:r>
              <a:rPr sz="975" spc="209" baseline="-25641" dirty="0">
                <a:latin typeface="Times New Roman"/>
                <a:cs typeface="Times New Roman"/>
              </a:rPr>
              <a:t>0</a:t>
            </a:r>
            <a:endParaRPr sz="975" baseline="-25641">
              <a:latin typeface="Times New Roman"/>
              <a:cs typeface="Times New Roman"/>
            </a:endParaRPr>
          </a:p>
        </p:txBody>
      </p:sp>
      <p:grpSp>
        <p:nvGrpSpPr>
          <p:cNvPr id="68" name="object 68"/>
          <p:cNvGrpSpPr/>
          <p:nvPr/>
        </p:nvGrpSpPr>
        <p:grpSpPr>
          <a:xfrm>
            <a:off x="5957315" y="1546859"/>
            <a:ext cx="5121148" cy="1384046"/>
            <a:chOff x="5957315" y="1546859"/>
            <a:chExt cx="5121148" cy="1384046"/>
          </a:xfrm>
        </p:grpSpPr>
        <p:sp>
          <p:nvSpPr>
            <p:cNvPr id="69" name="object 69"/>
            <p:cNvSpPr/>
            <p:nvPr/>
          </p:nvSpPr>
          <p:spPr>
            <a:xfrm>
              <a:off x="5957315" y="2351532"/>
              <a:ext cx="2048510" cy="332740"/>
            </a:xfrm>
            <a:custGeom>
              <a:avLst/>
              <a:gdLst/>
              <a:ahLst/>
              <a:cxnLst/>
              <a:rect l="l" t="t" r="r" b="b"/>
              <a:pathLst>
                <a:path w="2048509" h="332739">
                  <a:moveTo>
                    <a:pt x="2048256" y="0"/>
                  </a:moveTo>
                  <a:lnTo>
                    <a:pt x="0" y="0"/>
                  </a:lnTo>
                  <a:lnTo>
                    <a:pt x="0" y="332232"/>
                  </a:lnTo>
                  <a:lnTo>
                    <a:pt x="2048256" y="332232"/>
                  </a:lnTo>
                  <a:lnTo>
                    <a:pt x="2048256" y="0"/>
                  </a:lnTo>
                  <a:close/>
                </a:path>
              </a:pathLst>
            </a:custGeom>
            <a:solidFill>
              <a:srgbClr val="FFFFFF"/>
            </a:solidFill>
          </p:spPr>
          <p:txBody>
            <a:bodyPr wrap="square" lIns="0" tIns="0" rIns="0" bIns="0" rtlCol="0"/>
            <a:lstStyle/>
            <a:p>
              <a:endParaRPr/>
            </a:p>
          </p:txBody>
        </p:sp>
        <p:sp>
          <p:nvSpPr>
            <p:cNvPr id="70" name="object 70"/>
            <p:cNvSpPr/>
            <p:nvPr/>
          </p:nvSpPr>
          <p:spPr>
            <a:xfrm>
              <a:off x="8334755" y="2351532"/>
              <a:ext cx="2048510" cy="332740"/>
            </a:xfrm>
            <a:custGeom>
              <a:avLst/>
              <a:gdLst/>
              <a:ahLst/>
              <a:cxnLst/>
              <a:rect l="l" t="t" r="r" b="b"/>
              <a:pathLst>
                <a:path w="2048509" h="332739">
                  <a:moveTo>
                    <a:pt x="2048255" y="0"/>
                  </a:moveTo>
                  <a:lnTo>
                    <a:pt x="0" y="0"/>
                  </a:lnTo>
                  <a:lnTo>
                    <a:pt x="0" y="332232"/>
                  </a:lnTo>
                  <a:lnTo>
                    <a:pt x="2048255" y="332232"/>
                  </a:lnTo>
                  <a:lnTo>
                    <a:pt x="2048255" y="0"/>
                  </a:lnTo>
                  <a:close/>
                </a:path>
              </a:pathLst>
            </a:custGeom>
            <a:solidFill>
              <a:srgbClr val="FFFFFF"/>
            </a:solidFill>
          </p:spPr>
          <p:txBody>
            <a:bodyPr wrap="square" lIns="0" tIns="0" rIns="0" bIns="0" rtlCol="0"/>
            <a:lstStyle/>
            <a:p>
              <a:endParaRPr/>
            </a:p>
          </p:txBody>
        </p:sp>
        <p:sp>
          <p:nvSpPr>
            <p:cNvPr id="71" name="object 71"/>
            <p:cNvSpPr/>
            <p:nvPr/>
          </p:nvSpPr>
          <p:spPr>
            <a:xfrm>
              <a:off x="6943852" y="2695955"/>
              <a:ext cx="2453005" cy="234950"/>
            </a:xfrm>
            <a:custGeom>
              <a:avLst/>
              <a:gdLst/>
              <a:ahLst/>
              <a:cxnLst/>
              <a:rect l="l" t="t" r="r" b="b"/>
              <a:pathLst>
                <a:path w="2453004" h="234950">
                  <a:moveTo>
                    <a:pt x="31750" y="127000"/>
                  </a:moveTo>
                  <a:lnTo>
                    <a:pt x="19050" y="127000"/>
                  </a:lnTo>
                  <a:lnTo>
                    <a:pt x="19050" y="139700"/>
                  </a:lnTo>
                  <a:lnTo>
                    <a:pt x="31750" y="139700"/>
                  </a:lnTo>
                  <a:lnTo>
                    <a:pt x="31750" y="127000"/>
                  </a:lnTo>
                  <a:close/>
                </a:path>
                <a:path w="2453004" h="234950">
                  <a:moveTo>
                    <a:pt x="31750" y="101600"/>
                  </a:moveTo>
                  <a:lnTo>
                    <a:pt x="19050" y="101600"/>
                  </a:lnTo>
                  <a:lnTo>
                    <a:pt x="19050" y="114300"/>
                  </a:lnTo>
                  <a:lnTo>
                    <a:pt x="31750" y="114300"/>
                  </a:lnTo>
                  <a:lnTo>
                    <a:pt x="31750" y="101600"/>
                  </a:lnTo>
                  <a:close/>
                </a:path>
                <a:path w="2453004" h="234950">
                  <a:moveTo>
                    <a:pt x="31750" y="76200"/>
                  </a:moveTo>
                  <a:lnTo>
                    <a:pt x="19050" y="76200"/>
                  </a:lnTo>
                  <a:lnTo>
                    <a:pt x="19050" y="88900"/>
                  </a:lnTo>
                  <a:lnTo>
                    <a:pt x="31750" y="88900"/>
                  </a:lnTo>
                  <a:lnTo>
                    <a:pt x="31750" y="76200"/>
                  </a:lnTo>
                  <a:close/>
                </a:path>
                <a:path w="2453004" h="234950">
                  <a:moveTo>
                    <a:pt x="31750" y="50800"/>
                  </a:moveTo>
                  <a:lnTo>
                    <a:pt x="19050" y="50800"/>
                  </a:lnTo>
                  <a:lnTo>
                    <a:pt x="19050" y="63500"/>
                  </a:lnTo>
                  <a:lnTo>
                    <a:pt x="31750" y="63500"/>
                  </a:lnTo>
                  <a:lnTo>
                    <a:pt x="31750" y="50800"/>
                  </a:lnTo>
                  <a:close/>
                </a:path>
                <a:path w="2453004" h="234950">
                  <a:moveTo>
                    <a:pt x="31750" y="25400"/>
                  </a:moveTo>
                  <a:lnTo>
                    <a:pt x="19050" y="25400"/>
                  </a:lnTo>
                  <a:lnTo>
                    <a:pt x="19050" y="38100"/>
                  </a:lnTo>
                  <a:lnTo>
                    <a:pt x="31750" y="38100"/>
                  </a:lnTo>
                  <a:lnTo>
                    <a:pt x="31750" y="25400"/>
                  </a:lnTo>
                  <a:close/>
                </a:path>
                <a:path w="2453004" h="234950">
                  <a:moveTo>
                    <a:pt x="31750" y="0"/>
                  </a:moveTo>
                  <a:lnTo>
                    <a:pt x="19050" y="0"/>
                  </a:lnTo>
                  <a:lnTo>
                    <a:pt x="19050" y="12700"/>
                  </a:lnTo>
                  <a:lnTo>
                    <a:pt x="31750" y="12700"/>
                  </a:lnTo>
                  <a:lnTo>
                    <a:pt x="31750" y="0"/>
                  </a:lnTo>
                  <a:close/>
                </a:path>
                <a:path w="2453004" h="234950">
                  <a:moveTo>
                    <a:pt x="50800" y="155448"/>
                  </a:moveTo>
                  <a:lnTo>
                    <a:pt x="31750" y="155448"/>
                  </a:lnTo>
                  <a:lnTo>
                    <a:pt x="31750" y="152400"/>
                  </a:lnTo>
                  <a:lnTo>
                    <a:pt x="19050" y="152400"/>
                  </a:lnTo>
                  <a:lnTo>
                    <a:pt x="19050" y="155448"/>
                  </a:lnTo>
                  <a:lnTo>
                    <a:pt x="0" y="155448"/>
                  </a:lnTo>
                  <a:lnTo>
                    <a:pt x="25400" y="231648"/>
                  </a:lnTo>
                  <a:lnTo>
                    <a:pt x="47574" y="165100"/>
                  </a:lnTo>
                  <a:lnTo>
                    <a:pt x="50800" y="155448"/>
                  </a:lnTo>
                  <a:close/>
                </a:path>
                <a:path w="2453004" h="234950">
                  <a:moveTo>
                    <a:pt x="2433574" y="127000"/>
                  </a:moveTo>
                  <a:lnTo>
                    <a:pt x="2420874" y="127000"/>
                  </a:lnTo>
                  <a:lnTo>
                    <a:pt x="2420874" y="139700"/>
                  </a:lnTo>
                  <a:lnTo>
                    <a:pt x="2433574" y="139700"/>
                  </a:lnTo>
                  <a:lnTo>
                    <a:pt x="2433574" y="127000"/>
                  </a:lnTo>
                  <a:close/>
                </a:path>
                <a:path w="2453004" h="234950">
                  <a:moveTo>
                    <a:pt x="2433574" y="101600"/>
                  </a:moveTo>
                  <a:lnTo>
                    <a:pt x="2420874" y="101600"/>
                  </a:lnTo>
                  <a:lnTo>
                    <a:pt x="2420874" y="114300"/>
                  </a:lnTo>
                  <a:lnTo>
                    <a:pt x="2433574" y="114300"/>
                  </a:lnTo>
                  <a:lnTo>
                    <a:pt x="2433574" y="101600"/>
                  </a:lnTo>
                  <a:close/>
                </a:path>
                <a:path w="2453004" h="234950">
                  <a:moveTo>
                    <a:pt x="2433574" y="76200"/>
                  </a:moveTo>
                  <a:lnTo>
                    <a:pt x="2420874" y="76200"/>
                  </a:lnTo>
                  <a:lnTo>
                    <a:pt x="2420874" y="88900"/>
                  </a:lnTo>
                  <a:lnTo>
                    <a:pt x="2433574" y="88900"/>
                  </a:lnTo>
                  <a:lnTo>
                    <a:pt x="2433574" y="76200"/>
                  </a:lnTo>
                  <a:close/>
                </a:path>
                <a:path w="2453004" h="234950">
                  <a:moveTo>
                    <a:pt x="2433574" y="50800"/>
                  </a:moveTo>
                  <a:lnTo>
                    <a:pt x="2420874" y="50800"/>
                  </a:lnTo>
                  <a:lnTo>
                    <a:pt x="2420874" y="63500"/>
                  </a:lnTo>
                  <a:lnTo>
                    <a:pt x="2433574" y="63500"/>
                  </a:lnTo>
                  <a:lnTo>
                    <a:pt x="2433574" y="50800"/>
                  </a:lnTo>
                  <a:close/>
                </a:path>
                <a:path w="2453004" h="234950">
                  <a:moveTo>
                    <a:pt x="2433574" y="25400"/>
                  </a:moveTo>
                  <a:lnTo>
                    <a:pt x="2420874" y="25400"/>
                  </a:lnTo>
                  <a:lnTo>
                    <a:pt x="2420874" y="38100"/>
                  </a:lnTo>
                  <a:lnTo>
                    <a:pt x="2433574" y="38100"/>
                  </a:lnTo>
                  <a:lnTo>
                    <a:pt x="2433574" y="25400"/>
                  </a:lnTo>
                  <a:close/>
                </a:path>
                <a:path w="2453004" h="234950">
                  <a:moveTo>
                    <a:pt x="2433574" y="0"/>
                  </a:moveTo>
                  <a:lnTo>
                    <a:pt x="2420874" y="0"/>
                  </a:lnTo>
                  <a:lnTo>
                    <a:pt x="2420874" y="12700"/>
                  </a:lnTo>
                  <a:lnTo>
                    <a:pt x="2433574" y="12700"/>
                  </a:lnTo>
                  <a:lnTo>
                    <a:pt x="2433574" y="0"/>
                  </a:lnTo>
                  <a:close/>
                </a:path>
                <a:path w="2453004" h="234950">
                  <a:moveTo>
                    <a:pt x="2452624" y="158496"/>
                  </a:moveTo>
                  <a:lnTo>
                    <a:pt x="2433574" y="158496"/>
                  </a:lnTo>
                  <a:lnTo>
                    <a:pt x="2433574" y="152400"/>
                  </a:lnTo>
                  <a:lnTo>
                    <a:pt x="2420874" y="152400"/>
                  </a:lnTo>
                  <a:lnTo>
                    <a:pt x="2420874" y="158496"/>
                  </a:lnTo>
                  <a:lnTo>
                    <a:pt x="2401824" y="158496"/>
                  </a:lnTo>
                  <a:lnTo>
                    <a:pt x="2427224" y="234696"/>
                  </a:lnTo>
                  <a:lnTo>
                    <a:pt x="2450414" y="165100"/>
                  </a:lnTo>
                  <a:lnTo>
                    <a:pt x="2452624" y="158496"/>
                  </a:lnTo>
                  <a:close/>
                </a:path>
              </a:pathLst>
            </a:custGeom>
            <a:solidFill>
              <a:srgbClr val="000000"/>
            </a:solidFill>
          </p:spPr>
          <p:txBody>
            <a:bodyPr wrap="square" lIns="0" tIns="0" rIns="0" bIns="0" rtlCol="0"/>
            <a:lstStyle/>
            <a:p>
              <a:endParaRPr/>
            </a:p>
          </p:txBody>
        </p:sp>
        <p:sp>
          <p:nvSpPr>
            <p:cNvPr id="72" name="object 72"/>
            <p:cNvSpPr/>
            <p:nvPr/>
          </p:nvSpPr>
          <p:spPr>
            <a:xfrm>
              <a:off x="6981443" y="2769108"/>
              <a:ext cx="4097020" cy="0"/>
            </a:xfrm>
            <a:custGeom>
              <a:avLst/>
              <a:gdLst/>
              <a:ahLst/>
              <a:cxnLst/>
              <a:rect l="l" t="t" r="r" b="b"/>
              <a:pathLst>
                <a:path w="4097020">
                  <a:moveTo>
                    <a:pt x="0" y="0"/>
                  </a:moveTo>
                  <a:lnTo>
                    <a:pt x="4096511" y="0"/>
                  </a:lnTo>
                </a:path>
              </a:pathLst>
            </a:custGeom>
            <a:ln w="9144">
              <a:solidFill>
                <a:srgbClr val="000000"/>
              </a:solidFill>
              <a:prstDash val="sysDot"/>
            </a:ln>
          </p:spPr>
          <p:txBody>
            <a:bodyPr wrap="square" lIns="0" tIns="0" rIns="0" bIns="0" rtlCol="0"/>
            <a:lstStyle/>
            <a:p>
              <a:endParaRPr/>
            </a:p>
          </p:txBody>
        </p:sp>
        <p:sp>
          <p:nvSpPr>
            <p:cNvPr id="73" name="object 73"/>
            <p:cNvSpPr/>
            <p:nvPr/>
          </p:nvSpPr>
          <p:spPr>
            <a:xfrm>
              <a:off x="10869676" y="1546859"/>
              <a:ext cx="50800" cy="1234440"/>
            </a:xfrm>
            <a:custGeom>
              <a:avLst/>
              <a:gdLst/>
              <a:ahLst/>
              <a:cxnLst/>
              <a:rect l="l" t="t" r="r" b="b"/>
              <a:pathLst>
                <a:path w="50800" h="1234439">
                  <a:moveTo>
                    <a:pt x="50800" y="1158240"/>
                  </a:moveTo>
                  <a:lnTo>
                    <a:pt x="31750" y="1158240"/>
                  </a:lnTo>
                  <a:lnTo>
                    <a:pt x="31750" y="999744"/>
                  </a:lnTo>
                  <a:lnTo>
                    <a:pt x="19050" y="999744"/>
                  </a:lnTo>
                  <a:lnTo>
                    <a:pt x="19050" y="1158240"/>
                  </a:lnTo>
                  <a:lnTo>
                    <a:pt x="0" y="1158240"/>
                  </a:lnTo>
                  <a:lnTo>
                    <a:pt x="25400" y="1234440"/>
                  </a:lnTo>
                  <a:lnTo>
                    <a:pt x="46558" y="1170940"/>
                  </a:lnTo>
                  <a:lnTo>
                    <a:pt x="50800" y="1158240"/>
                  </a:lnTo>
                  <a:close/>
                </a:path>
                <a:path w="50800" h="1234439">
                  <a:moveTo>
                    <a:pt x="50800" y="76200"/>
                  </a:moveTo>
                  <a:lnTo>
                    <a:pt x="46558" y="63500"/>
                  </a:lnTo>
                  <a:lnTo>
                    <a:pt x="25400" y="0"/>
                  </a:lnTo>
                  <a:lnTo>
                    <a:pt x="0" y="76200"/>
                  </a:lnTo>
                  <a:lnTo>
                    <a:pt x="19050" y="76200"/>
                  </a:lnTo>
                  <a:lnTo>
                    <a:pt x="19050" y="234696"/>
                  </a:lnTo>
                  <a:lnTo>
                    <a:pt x="31750" y="234696"/>
                  </a:lnTo>
                  <a:lnTo>
                    <a:pt x="31750" y="76200"/>
                  </a:lnTo>
                  <a:lnTo>
                    <a:pt x="50800" y="76200"/>
                  </a:lnTo>
                  <a:close/>
                </a:path>
              </a:pathLst>
            </a:custGeom>
            <a:solidFill>
              <a:srgbClr val="000000"/>
            </a:solidFill>
          </p:spPr>
          <p:txBody>
            <a:bodyPr wrap="square" lIns="0" tIns="0" rIns="0" bIns="0" rtlCol="0"/>
            <a:lstStyle/>
            <a:p>
              <a:endParaRPr/>
            </a:p>
          </p:txBody>
        </p:sp>
      </p:grpSp>
      <p:sp>
        <p:nvSpPr>
          <p:cNvPr id="74" name="object 74"/>
          <p:cNvSpPr txBox="1"/>
          <p:nvPr/>
        </p:nvSpPr>
        <p:spPr>
          <a:xfrm>
            <a:off x="10806992" y="1780467"/>
            <a:ext cx="192405" cy="699770"/>
          </a:xfrm>
          <a:prstGeom prst="rect">
            <a:avLst/>
          </a:prstGeom>
        </p:spPr>
        <p:txBody>
          <a:bodyPr vert="horz" wrap="square" lIns="0" tIns="8255" rIns="0" bIns="0" rtlCol="0">
            <a:spAutoFit/>
          </a:bodyPr>
          <a:lstStyle/>
          <a:p>
            <a:pPr marL="12700" marR="5080" indent="3810" algn="just">
              <a:lnSpc>
                <a:spcPct val="128899"/>
              </a:lnSpc>
              <a:spcBef>
                <a:spcPts val="65"/>
              </a:spcBef>
            </a:pPr>
            <a:r>
              <a:rPr sz="1150" spc="75" dirty="0">
                <a:latin typeface="宋体"/>
                <a:cs typeface="宋体"/>
              </a:rPr>
              <a:t>第一轮</a:t>
            </a:r>
            <a:endParaRPr sz="1150">
              <a:latin typeface="宋体"/>
              <a:cs typeface="宋体"/>
            </a:endParaRPr>
          </a:p>
        </p:txBody>
      </p:sp>
      <p:sp>
        <p:nvSpPr>
          <p:cNvPr id="75" name="object 75"/>
          <p:cNvSpPr txBox="1"/>
          <p:nvPr/>
        </p:nvSpPr>
        <p:spPr>
          <a:xfrm>
            <a:off x="5957315" y="2351532"/>
            <a:ext cx="2048510" cy="259686"/>
          </a:xfrm>
          <a:prstGeom prst="rect">
            <a:avLst/>
          </a:prstGeom>
          <a:solidFill>
            <a:srgbClr val="002060"/>
          </a:solidFill>
          <a:ln w="9144">
            <a:solidFill>
              <a:srgbClr val="000000"/>
            </a:solidFill>
          </a:ln>
        </p:spPr>
        <p:txBody>
          <a:bodyPr vert="horz" wrap="square" lIns="0" tIns="89535" rIns="0" bIns="0" rtlCol="0">
            <a:spAutoFit/>
          </a:bodyPr>
          <a:lstStyle/>
          <a:p>
            <a:pPr algn="ctr">
              <a:lnSpc>
                <a:spcPct val="100000"/>
              </a:lnSpc>
              <a:spcBef>
                <a:spcPts val="705"/>
              </a:spcBef>
            </a:pPr>
            <a:r>
              <a:rPr sz="1100" b="1" i="1" spc="50" dirty="0">
                <a:solidFill>
                  <a:schemeClr val="bg1"/>
                </a:solidFill>
                <a:latin typeface="Times New Roman"/>
                <a:cs typeface="Times New Roman"/>
              </a:rPr>
              <a:t>L</a:t>
            </a:r>
            <a:r>
              <a:rPr sz="975" b="1" spc="75" baseline="-25641" dirty="0">
                <a:solidFill>
                  <a:schemeClr val="bg1"/>
                </a:solidFill>
                <a:latin typeface="Times New Roman"/>
                <a:cs typeface="Times New Roman"/>
              </a:rPr>
              <a:t>1</a:t>
            </a:r>
            <a:r>
              <a:rPr sz="975" b="1" spc="187" baseline="-25641" dirty="0">
                <a:solidFill>
                  <a:schemeClr val="bg1"/>
                </a:solidFill>
                <a:latin typeface="Times New Roman"/>
                <a:cs typeface="Times New Roman"/>
              </a:rPr>
              <a:t> </a:t>
            </a:r>
            <a:r>
              <a:rPr sz="1100" b="1" spc="160" dirty="0">
                <a:solidFill>
                  <a:schemeClr val="bg1"/>
                </a:solidFill>
                <a:latin typeface="Symbol"/>
                <a:cs typeface="Symbol"/>
              </a:rPr>
              <a:t></a:t>
            </a:r>
            <a:r>
              <a:rPr sz="1100" b="1" spc="-25" dirty="0">
                <a:solidFill>
                  <a:schemeClr val="bg1"/>
                </a:solidFill>
                <a:latin typeface="Times New Roman"/>
                <a:cs typeface="Times New Roman"/>
              </a:rPr>
              <a:t> </a:t>
            </a:r>
            <a:r>
              <a:rPr sz="1100" b="1" i="1" spc="70" dirty="0">
                <a:solidFill>
                  <a:schemeClr val="bg1"/>
                </a:solidFill>
                <a:latin typeface="Times New Roman"/>
                <a:cs typeface="Times New Roman"/>
              </a:rPr>
              <a:t>R</a:t>
            </a:r>
            <a:r>
              <a:rPr sz="975" b="1" spc="104" baseline="-25641" dirty="0">
                <a:solidFill>
                  <a:schemeClr val="bg1"/>
                </a:solidFill>
                <a:latin typeface="Times New Roman"/>
                <a:cs typeface="Times New Roman"/>
              </a:rPr>
              <a:t>0</a:t>
            </a:r>
            <a:endParaRPr sz="975" b="1" baseline="-25641" dirty="0">
              <a:solidFill>
                <a:schemeClr val="bg1"/>
              </a:solidFill>
              <a:latin typeface="Times New Roman"/>
              <a:cs typeface="Times New Roman"/>
            </a:endParaRPr>
          </a:p>
        </p:txBody>
      </p:sp>
      <p:sp>
        <p:nvSpPr>
          <p:cNvPr id="76" name="object 76"/>
          <p:cNvSpPr txBox="1"/>
          <p:nvPr/>
        </p:nvSpPr>
        <p:spPr>
          <a:xfrm>
            <a:off x="8334756" y="2351532"/>
            <a:ext cx="2048510" cy="267381"/>
          </a:xfrm>
          <a:prstGeom prst="rect">
            <a:avLst/>
          </a:prstGeom>
          <a:ln w="9144">
            <a:solidFill>
              <a:srgbClr val="000000"/>
            </a:solidFill>
          </a:ln>
        </p:spPr>
        <p:txBody>
          <a:bodyPr vert="horz" wrap="square" lIns="0" tIns="97155" rIns="0" bIns="0" rtlCol="0">
            <a:spAutoFit/>
          </a:bodyPr>
          <a:lstStyle/>
          <a:p>
            <a:pPr marL="360680">
              <a:lnSpc>
                <a:spcPct val="100000"/>
              </a:lnSpc>
              <a:spcBef>
                <a:spcPts val="765"/>
              </a:spcBef>
            </a:pPr>
            <a:r>
              <a:rPr sz="1100" b="1" i="1" spc="100" dirty="0">
                <a:solidFill>
                  <a:srgbClr val="0070C0"/>
                </a:solidFill>
                <a:latin typeface="Times New Roman"/>
                <a:cs typeface="Times New Roman"/>
              </a:rPr>
              <a:t>R</a:t>
            </a:r>
            <a:r>
              <a:rPr sz="975" b="1" spc="150" baseline="-25641" dirty="0">
                <a:solidFill>
                  <a:srgbClr val="0070C0"/>
                </a:solidFill>
                <a:latin typeface="Times New Roman"/>
                <a:cs typeface="Times New Roman"/>
              </a:rPr>
              <a:t>1</a:t>
            </a:r>
            <a:r>
              <a:rPr sz="975" b="1" spc="209" baseline="-25641" dirty="0">
                <a:solidFill>
                  <a:srgbClr val="0070C0"/>
                </a:solidFill>
                <a:latin typeface="Times New Roman"/>
                <a:cs typeface="Times New Roman"/>
              </a:rPr>
              <a:t> </a:t>
            </a:r>
            <a:r>
              <a:rPr sz="1100" b="1" spc="220" dirty="0">
                <a:solidFill>
                  <a:srgbClr val="0070C0"/>
                </a:solidFill>
                <a:latin typeface="Symbol"/>
                <a:cs typeface="Symbol"/>
              </a:rPr>
              <a:t></a:t>
            </a:r>
            <a:r>
              <a:rPr sz="1100" b="1" spc="-15" dirty="0">
                <a:solidFill>
                  <a:srgbClr val="0070C0"/>
                </a:solidFill>
                <a:latin typeface="Times New Roman"/>
                <a:cs typeface="Times New Roman"/>
              </a:rPr>
              <a:t> </a:t>
            </a:r>
            <a:r>
              <a:rPr sz="1100" b="1" i="1" spc="125" dirty="0">
                <a:solidFill>
                  <a:srgbClr val="0070C0"/>
                </a:solidFill>
                <a:latin typeface="Times New Roman"/>
                <a:cs typeface="Times New Roman"/>
              </a:rPr>
              <a:t>L</a:t>
            </a:r>
            <a:r>
              <a:rPr sz="975" b="1" spc="187" baseline="-25641" dirty="0">
                <a:solidFill>
                  <a:srgbClr val="0070C0"/>
                </a:solidFill>
                <a:latin typeface="Times New Roman"/>
                <a:cs typeface="Times New Roman"/>
              </a:rPr>
              <a:t>0</a:t>
            </a:r>
            <a:r>
              <a:rPr sz="975" b="1" spc="209" baseline="-25641" dirty="0">
                <a:solidFill>
                  <a:srgbClr val="0070C0"/>
                </a:solidFill>
                <a:latin typeface="Times New Roman"/>
                <a:cs typeface="Times New Roman"/>
              </a:rPr>
              <a:t> </a:t>
            </a:r>
            <a:r>
              <a:rPr sz="1100" b="1" spc="310" dirty="0">
                <a:solidFill>
                  <a:srgbClr val="0070C0"/>
                </a:solidFill>
                <a:latin typeface="Symbol"/>
                <a:cs typeface="Symbol"/>
              </a:rPr>
              <a:t></a:t>
            </a:r>
            <a:r>
              <a:rPr sz="1100" b="1" spc="155" dirty="0">
                <a:solidFill>
                  <a:srgbClr val="0070C0"/>
                </a:solidFill>
                <a:latin typeface="Times New Roman"/>
                <a:cs typeface="Times New Roman"/>
              </a:rPr>
              <a:t> </a:t>
            </a:r>
            <a:r>
              <a:rPr sz="1100" b="1" i="1" spc="110" dirty="0">
                <a:solidFill>
                  <a:srgbClr val="0070C0"/>
                </a:solidFill>
                <a:latin typeface="Times New Roman"/>
                <a:cs typeface="Times New Roman"/>
              </a:rPr>
              <a:t>f</a:t>
            </a:r>
            <a:r>
              <a:rPr sz="1100" b="1" i="1" spc="55" dirty="0">
                <a:solidFill>
                  <a:srgbClr val="0070C0"/>
                </a:solidFill>
                <a:latin typeface="Times New Roman"/>
                <a:cs typeface="Times New Roman"/>
              </a:rPr>
              <a:t> </a:t>
            </a:r>
            <a:r>
              <a:rPr sz="1100" b="1" spc="160" dirty="0">
                <a:solidFill>
                  <a:srgbClr val="0070C0"/>
                </a:solidFill>
                <a:latin typeface="Times New Roman"/>
                <a:cs typeface="Times New Roman"/>
              </a:rPr>
              <a:t>(</a:t>
            </a:r>
            <a:r>
              <a:rPr sz="1100" b="1" i="1" spc="160" dirty="0">
                <a:solidFill>
                  <a:srgbClr val="0070C0"/>
                </a:solidFill>
                <a:latin typeface="Times New Roman"/>
                <a:cs typeface="Times New Roman"/>
              </a:rPr>
              <a:t>R</a:t>
            </a:r>
            <a:r>
              <a:rPr sz="975" b="1" spc="240" baseline="-25641" dirty="0">
                <a:solidFill>
                  <a:srgbClr val="0070C0"/>
                </a:solidFill>
                <a:latin typeface="Times New Roman"/>
                <a:cs typeface="Times New Roman"/>
              </a:rPr>
              <a:t>0</a:t>
            </a:r>
            <a:r>
              <a:rPr sz="975" b="1" spc="-67" baseline="-25641" dirty="0">
                <a:solidFill>
                  <a:srgbClr val="0070C0"/>
                </a:solidFill>
                <a:latin typeface="Times New Roman"/>
                <a:cs typeface="Times New Roman"/>
              </a:rPr>
              <a:t> </a:t>
            </a:r>
            <a:r>
              <a:rPr sz="1100" b="1" spc="130" dirty="0">
                <a:solidFill>
                  <a:srgbClr val="0070C0"/>
                </a:solidFill>
                <a:latin typeface="Times New Roman"/>
                <a:cs typeface="Times New Roman"/>
              </a:rPr>
              <a:t>,</a:t>
            </a:r>
            <a:r>
              <a:rPr sz="1100" b="1" i="1" spc="130" dirty="0">
                <a:solidFill>
                  <a:srgbClr val="0070C0"/>
                </a:solidFill>
                <a:latin typeface="Times New Roman"/>
                <a:cs typeface="Times New Roman"/>
              </a:rPr>
              <a:t>k</a:t>
            </a:r>
            <a:r>
              <a:rPr sz="975" b="1" spc="195" baseline="-25641" dirty="0">
                <a:solidFill>
                  <a:srgbClr val="0070C0"/>
                </a:solidFill>
                <a:latin typeface="Times New Roman"/>
                <a:cs typeface="Times New Roman"/>
              </a:rPr>
              <a:t>1</a:t>
            </a:r>
            <a:r>
              <a:rPr sz="975" b="1" spc="-127" baseline="-25641" dirty="0">
                <a:solidFill>
                  <a:srgbClr val="0070C0"/>
                </a:solidFill>
                <a:latin typeface="Times New Roman"/>
                <a:cs typeface="Times New Roman"/>
              </a:rPr>
              <a:t> </a:t>
            </a:r>
            <a:r>
              <a:rPr sz="1100" b="1" spc="85" dirty="0">
                <a:solidFill>
                  <a:srgbClr val="0070C0"/>
                </a:solidFill>
                <a:latin typeface="Times New Roman"/>
                <a:cs typeface="Times New Roman"/>
              </a:rPr>
              <a:t>)</a:t>
            </a:r>
            <a:endParaRPr sz="1100" b="1" dirty="0">
              <a:solidFill>
                <a:srgbClr val="0070C0"/>
              </a:solidFill>
              <a:latin typeface="Times New Roman"/>
              <a:cs typeface="Times New Roman"/>
            </a:endParaRPr>
          </a:p>
        </p:txBody>
      </p:sp>
      <p:sp>
        <p:nvSpPr>
          <p:cNvPr id="77" name="object 77"/>
          <p:cNvSpPr txBox="1"/>
          <p:nvPr/>
        </p:nvSpPr>
        <p:spPr>
          <a:xfrm>
            <a:off x="6922282" y="2956458"/>
            <a:ext cx="111125" cy="219932"/>
          </a:xfrm>
          <a:prstGeom prst="rect">
            <a:avLst/>
          </a:prstGeom>
          <a:solidFill>
            <a:srgbClr val="002060"/>
          </a:solidFill>
        </p:spPr>
        <p:txBody>
          <a:bodyPr vert="horz" wrap="square" lIns="0" tIns="12065" rIns="0" bIns="0" rtlCol="0">
            <a:spAutoFit/>
          </a:bodyPr>
          <a:lstStyle/>
          <a:p>
            <a:pPr marL="12700">
              <a:lnSpc>
                <a:spcPct val="100000"/>
              </a:lnSpc>
              <a:spcBef>
                <a:spcPts val="95"/>
              </a:spcBef>
            </a:pPr>
            <a:r>
              <a:rPr sz="1350" b="1" spc="225" dirty="0">
                <a:solidFill>
                  <a:schemeClr val="bg1"/>
                </a:solidFill>
                <a:latin typeface="MT Extra"/>
                <a:cs typeface="MT Extra"/>
              </a:rPr>
              <a:t></a:t>
            </a:r>
            <a:endParaRPr sz="1350" b="1">
              <a:solidFill>
                <a:schemeClr val="bg1"/>
              </a:solidFill>
              <a:latin typeface="MT Extra"/>
              <a:cs typeface="MT Extra"/>
            </a:endParaRPr>
          </a:p>
        </p:txBody>
      </p:sp>
      <p:sp>
        <p:nvSpPr>
          <p:cNvPr id="78" name="object 78"/>
          <p:cNvSpPr txBox="1"/>
          <p:nvPr/>
        </p:nvSpPr>
        <p:spPr>
          <a:xfrm>
            <a:off x="9324106" y="2956458"/>
            <a:ext cx="111125" cy="231140"/>
          </a:xfrm>
          <a:prstGeom prst="rect">
            <a:avLst/>
          </a:prstGeom>
        </p:spPr>
        <p:txBody>
          <a:bodyPr vert="horz" wrap="square" lIns="0" tIns="12065" rIns="0" bIns="0" rtlCol="0">
            <a:spAutoFit/>
          </a:bodyPr>
          <a:lstStyle/>
          <a:p>
            <a:pPr marL="12700">
              <a:lnSpc>
                <a:spcPct val="100000"/>
              </a:lnSpc>
              <a:spcBef>
                <a:spcPts val="95"/>
              </a:spcBef>
            </a:pPr>
            <a:r>
              <a:rPr sz="1350" spc="225" dirty="0">
                <a:latin typeface="MT Extra"/>
                <a:cs typeface="MT Extra"/>
              </a:rPr>
              <a:t></a:t>
            </a:r>
            <a:endParaRPr sz="1350">
              <a:latin typeface="MT Extra"/>
              <a:cs typeface="MT Extra"/>
            </a:endParaRPr>
          </a:p>
        </p:txBody>
      </p:sp>
      <p:sp>
        <p:nvSpPr>
          <p:cNvPr id="79" name="object 79"/>
          <p:cNvSpPr txBox="1"/>
          <p:nvPr/>
        </p:nvSpPr>
        <p:spPr>
          <a:xfrm>
            <a:off x="8130521" y="1692323"/>
            <a:ext cx="79375" cy="231775"/>
          </a:xfrm>
          <a:prstGeom prst="rect">
            <a:avLst/>
          </a:prstGeom>
        </p:spPr>
        <p:txBody>
          <a:bodyPr vert="horz" wrap="square" lIns="0" tIns="12700" rIns="0" bIns="0" rtlCol="0">
            <a:spAutoFit/>
          </a:bodyPr>
          <a:lstStyle/>
          <a:p>
            <a:pPr marL="12700">
              <a:lnSpc>
                <a:spcPct val="100000"/>
              </a:lnSpc>
              <a:spcBef>
                <a:spcPts val="100"/>
              </a:spcBef>
            </a:pPr>
            <a:r>
              <a:rPr sz="1350" i="1" spc="45" dirty="0">
                <a:latin typeface="Times New Roman"/>
                <a:cs typeface="Times New Roman"/>
              </a:rPr>
              <a:t>f</a:t>
            </a:r>
            <a:endParaRPr sz="1350">
              <a:latin typeface="Times New Roman"/>
              <a:cs typeface="Times New Roman"/>
            </a:endParaRPr>
          </a:p>
        </p:txBody>
      </p:sp>
      <p:grpSp>
        <p:nvGrpSpPr>
          <p:cNvPr id="80" name="object 80"/>
          <p:cNvGrpSpPr/>
          <p:nvPr/>
        </p:nvGrpSpPr>
        <p:grpSpPr>
          <a:xfrm>
            <a:off x="7920228" y="428244"/>
            <a:ext cx="512445" cy="502920"/>
            <a:chOff x="7920228" y="428244"/>
            <a:chExt cx="512445" cy="502920"/>
          </a:xfrm>
        </p:grpSpPr>
        <p:sp>
          <p:nvSpPr>
            <p:cNvPr id="81" name="object 81"/>
            <p:cNvSpPr/>
            <p:nvPr/>
          </p:nvSpPr>
          <p:spPr>
            <a:xfrm>
              <a:off x="8164068" y="870204"/>
              <a:ext cx="0" cy="60960"/>
            </a:xfrm>
            <a:custGeom>
              <a:avLst/>
              <a:gdLst/>
              <a:ahLst/>
              <a:cxnLst/>
              <a:rect l="l" t="t" r="r" b="b"/>
              <a:pathLst>
                <a:path h="60959">
                  <a:moveTo>
                    <a:pt x="0" y="0"/>
                  </a:moveTo>
                  <a:lnTo>
                    <a:pt x="0" y="60960"/>
                  </a:lnTo>
                </a:path>
              </a:pathLst>
            </a:custGeom>
            <a:ln w="9144">
              <a:solidFill>
                <a:srgbClr val="000000"/>
              </a:solidFill>
            </a:ln>
          </p:spPr>
          <p:txBody>
            <a:bodyPr wrap="square" lIns="0" tIns="0" rIns="0" bIns="0" rtlCol="0"/>
            <a:lstStyle/>
            <a:p>
              <a:endParaRPr/>
            </a:p>
          </p:txBody>
        </p:sp>
        <p:sp>
          <p:nvSpPr>
            <p:cNvPr id="82" name="object 82"/>
            <p:cNvSpPr/>
            <p:nvPr/>
          </p:nvSpPr>
          <p:spPr>
            <a:xfrm>
              <a:off x="8150860" y="428244"/>
              <a:ext cx="50800" cy="165100"/>
            </a:xfrm>
            <a:custGeom>
              <a:avLst/>
              <a:gdLst/>
              <a:ahLst/>
              <a:cxnLst/>
              <a:rect l="l" t="t" r="r" b="b"/>
              <a:pathLst>
                <a:path w="50800" h="165100">
                  <a:moveTo>
                    <a:pt x="19050" y="88391"/>
                  </a:moveTo>
                  <a:lnTo>
                    <a:pt x="0" y="88391"/>
                  </a:lnTo>
                  <a:lnTo>
                    <a:pt x="25400" y="164591"/>
                  </a:lnTo>
                  <a:lnTo>
                    <a:pt x="46566" y="101091"/>
                  </a:lnTo>
                  <a:lnTo>
                    <a:pt x="19050" y="101091"/>
                  </a:lnTo>
                  <a:lnTo>
                    <a:pt x="19050" y="88391"/>
                  </a:lnTo>
                  <a:close/>
                </a:path>
                <a:path w="50800" h="165100">
                  <a:moveTo>
                    <a:pt x="31750" y="0"/>
                  </a:moveTo>
                  <a:lnTo>
                    <a:pt x="19050" y="0"/>
                  </a:lnTo>
                  <a:lnTo>
                    <a:pt x="19050" y="101091"/>
                  </a:lnTo>
                  <a:lnTo>
                    <a:pt x="31750" y="101091"/>
                  </a:lnTo>
                  <a:lnTo>
                    <a:pt x="31750" y="0"/>
                  </a:lnTo>
                  <a:close/>
                </a:path>
                <a:path w="50800" h="165100">
                  <a:moveTo>
                    <a:pt x="50800" y="88391"/>
                  </a:moveTo>
                  <a:lnTo>
                    <a:pt x="31750" y="88391"/>
                  </a:lnTo>
                  <a:lnTo>
                    <a:pt x="31750" y="101091"/>
                  </a:lnTo>
                  <a:lnTo>
                    <a:pt x="46566" y="101091"/>
                  </a:lnTo>
                  <a:lnTo>
                    <a:pt x="50800" y="88391"/>
                  </a:lnTo>
                  <a:close/>
                </a:path>
              </a:pathLst>
            </a:custGeom>
            <a:solidFill>
              <a:srgbClr val="000000"/>
            </a:solidFill>
          </p:spPr>
          <p:txBody>
            <a:bodyPr wrap="square" lIns="0" tIns="0" rIns="0" bIns="0" rtlCol="0"/>
            <a:lstStyle/>
            <a:p>
              <a:endParaRPr/>
            </a:p>
          </p:txBody>
        </p:sp>
        <p:sp>
          <p:nvSpPr>
            <p:cNvPr id="83" name="object 83"/>
            <p:cNvSpPr/>
            <p:nvPr/>
          </p:nvSpPr>
          <p:spPr>
            <a:xfrm>
              <a:off x="7920228" y="580644"/>
              <a:ext cx="512445" cy="283845"/>
            </a:xfrm>
            <a:custGeom>
              <a:avLst/>
              <a:gdLst/>
              <a:ahLst/>
              <a:cxnLst/>
              <a:rect l="l" t="t" r="r" b="b"/>
              <a:pathLst>
                <a:path w="512445" h="283844">
                  <a:moveTo>
                    <a:pt x="512064" y="0"/>
                  </a:moveTo>
                  <a:lnTo>
                    <a:pt x="0" y="0"/>
                  </a:lnTo>
                  <a:lnTo>
                    <a:pt x="0" y="283463"/>
                  </a:lnTo>
                  <a:lnTo>
                    <a:pt x="512064" y="283463"/>
                  </a:lnTo>
                  <a:lnTo>
                    <a:pt x="512064" y="0"/>
                  </a:lnTo>
                  <a:close/>
                </a:path>
              </a:pathLst>
            </a:custGeom>
            <a:solidFill>
              <a:srgbClr val="FFFFFF"/>
            </a:solidFill>
          </p:spPr>
          <p:txBody>
            <a:bodyPr wrap="square" lIns="0" tIns="0" rIns="0" bIns="0" rtlCol="0"/>
            <a:lstStyle/>
            <a:p>
              <a:endParaRPr/>
            </a:p>
          </p:txBody>
        </p:sp>
      </p:grpSp>
      <p:sp>
        <p:nvSpPr>
          <p:cNvPr id="84" name="object 84"/>
          <p:cNvSpPr txBox="1"/>
          <p:nvPr/>
        </p:nvSpPr>
        <p:spPr>
          <a:xfrm>
            <a:off x="7798307" y="153923"/>
            <a:ext cx="768350" cy="283845"/>
          </a:xfrm>
          <a:prstGeom prst="rect">
            <a:avLst/>
          </a:prstGeom>
          <a:ln w="9144">
            <a:solidFill>
              <a:srgbClr val="000000"/>
            </a:solidFill>
          </a:ln>
        </p:spPr>
        <p:txBody>
          <a:bodyPr vert="horz" wrap="square" lIns="0" tIns="53975" rIns="0" bIns="0" rtlCol="0">
            <a:spAutoFit/>
          </a:bodyPr>
          <a:lstStyle/>
          <a:p>
            <a:pPr marL="140335">
              <a:lnSpc>
                <a:spcPct val="100000"/>
              </a:lnSpc>
              <a:spcBef>
                <a:spcPts val="425"/>
              </a:spcBef>
            </a:pPr>
            <a:r>
              <a:rPr sz="1250" spc="229" dirty="0">
                <a:latin typeface="宋体"/>
                <a:cs typeface="宋体"/>
              </a:rPr>
              <a:t>明 文</a:t>
            </a:r>
            <a:endParaRPr sz="1250" dirty="0">
              <a:latin typeface="宋体"/>
              <a:cs typeface="宋体"/>
            </a:endParaRPr>
          </a:p>
        </p:txBody>
      </p:sp>
      <p:sp>
        <p:nvSpPr>
          <p:cNvPr id="85" name="object 85"/>
          <p:cNvSpPr txBox="1"/>
          <p:nvPr/>
        </p:nvSpPr>
        <p:spPr>
          <a:xfrm>
            <a:off x="7920228" y="580644"/>
            <a:ext cx="512445" cy="283845"/>
          </a:xfrm>
          <a:prstGeom prst="rect">
            <a:avLst/>
          </a:prstGeom>
          <a:ln w="9144">
            <a:solidFill>
              <a:srgbClr val="000000"/>
            </a:solidFill>
          </a:ln>
        </p:spPr>
        <p:txBody>
          <a:bodyPr vert="horz" wrap="square" lIns="0" tIns="66675" rIns="0" bIns="0" rtlCol="0">
            <a:spAutoFit/>
          </a:bodyPr>
          <a:lstStyle/>
          <a:p>
            <a:pPr marL="163830">
              <a:lnSpc>
                <a:spcPct val="100000"/>
              </a:lnSpc>
              <a:spcBef>
                <a:spcPts val="525"/>
              </a:spcBef>
            </a:pPr>
            <a:r>
              <a:rPr sz="1100" i="1" spc="85" dirty="0">
                <a:latin typeface="Times New Roman"/>
                <a:cs typeface="Times New Roman"/>
              </a:rPr>
              <a:t>IP</a:t>
            </a:r>
            <a:endParaRPr sz="1100">
              <a:latin typeface="Times New Roman"/>
              <a:cs typeface="Times New Roman"/>
            </a:endParaRPr>
          </a:p>
        </p:txBody>
      </p:sp>
      <p:grpSp>
        <p:nvGrpSpPr>
          <p:cNvPr id="86" name="object 86"/>
          <p:cNvGrpSpPr/>
          <p:nvPr/>
        </p:nvGrpSpPr>
        <p:grpSpPr>
          <a:xfrm>
            <a:off x="7903273" y="5970841"/>
            <a:ext cx="521970" cy="293370"/>
            <a:chOff x="7903273" y="5970841"/>
            <a:chExt cx="521970" cy="293370"/>
          </a:xfrm>
        </p:grpSpPr>
        <p:sp>
          <p:nvSpPr>
            <p:cNvPr id="87" name="object 87"/>
            <p:cNvSpPr/>
            <p:nvPr/>
          </p:nvSpPr>
          <p:spPr>
            <a:xfrm>
              <a:off x="7908035" y="5975603"/>
              <a:ext cx="512445" cy="283845"/>
            </a:xfrm>
            <a:custGeom>
              <a:avLst/>
              <a:gdLst/>
              <a:ahLst/>
              <a:cxnLst/>
              <a:rect l="l" t="t" r="r" b="b"/>
              <a:pathLst>
                <a:path w="512445" h="283845">
                  <a:moveTo>
                    <a:pt x="512064" y="0"/>
                  </a:moveTo>
                  <a:lnTo>
                    <a:pt x="0" y="0"/>
                  </a:lnTo>
                  <a:lnTo>
                    <a:pt x="0" y="283464"/>
                  </a:lnTo>
                  <a:lnTo>
                    <a:pt x="512064" y="283464"/>
                  </a:lnTo>
                  <a:lnTo>
                    <a:pt x="512064" y="0"/>
                  </a:lnTo>
                  <a:close/>
                </a:path>
              </a:pathLst>
            </a:custGeom>
            <a:solidFill>
              <a:srgbClr val="FFFFFF"/>
            </a:solidFill>
          </p:spPr>
          <p:txBody>
            <a:bodyPr wrap="square" lIns="0" tIns="0" rIns="0" bIns="0" rtlCol="0"/>
            <a:lstStyle/>
            <a:p>
              <a:endParaRPr/>
            </a:p>
          </p:txBody>
        </p:sp>
        <p:sp>
          <p:nvSpPr>
            <p:cNvPr id="88" name="object 88"/>
            <p:cNvSpPr/>
            <p:nvPr/>
          </p:nvSpPr>
          <p:spPr>
            <a:xfrm>
              <a:off x="7908035" y="5975603"/>
              <a:ext cx="512445" cy="283845"/>
            </a:xfrm>
            <a:custGeom>
              <a:avLst/>
              <a:gdLst/>
              <a:ahLst/>
              <a:cxnLst/>
              <a:rect l="l" t="t" r="r" b="b"/>
              <a:pathLst>
                <a:path w="512445" h="283845">
                  <a:moveTo>
                    <a:pt x="0" y="283464"/>
                  </a:moveTo>
                  <a:lnTo>
                    <a:pt x="512064" y="283464"/>
                  </a:lnTo>
                  <a:lnTo>
                    <a:pt x="512064" y="0"/>
                  </a:lnTo>
                  <a:lnTo>
                    <a:pt x="0" y="0"/>
                  </a:lnTo>
                  <a:lnTo>
                    <a:pt x="0" y="283464"/>
                  </a:lnTo>
                  <a:close/>
                </a:path>
              </a:pathLst>
            </a:custGeom>
            <a:ln w="9144">
              <a:solidFill>
                <a:srgbClr val="000000"/>
              </a:solidFill>
            </a:ln>
          </p:spPr>
          <p:txBody>
            <a:bodyPr wrap="square" lIns="0" tIns="0" rIns="0" bIns="0" rtlCol="0"/>
            <a:lstStyle/>
            <a:p>
              <a:endParaRPr/>
            </a:p>
          </p:txBody>
        </p:sp>
      </p:grpSp>
      <p:sp>
        <p:nvSpPr>
          <p:cNvPr id="89" name="object 89"/>
          <p:cNvSpPr txBox="1"/>
          <p:nvPr/>
        </p:nvSpPr>
        <p:spPr>
          <a:xfrm>
            <a:off x="7887207" y="5934343"/>
            <a:ext cx="553720" cy="215900"/>
          </a:xfrm>
          <a:prstGeom prst="rect">
            <a:avLst/>
          </a:prstGeom>
        </p:spPr>
        <p:txBody>
          <a:bodyPr vert="horz" wrap="square" lIns="0" tIns="12700" rIns="0" bIns="0" rtlCol="0">
            <a:spAutoFit/>
          </a:bodyPr>
          <a:lstStyle/>
          <a:p>
            <a:pPr marL="150495">
              <a:lnSpc>
                <a:spcPct val="100000"/>
              </a:lnSpc>
              <a:spcBef>
                <a:spcPts val="100"/>
              </a:spcBef>
            </a:pPr>
            <a:r>
              <a:rPr sz="1875" i="1" spc="142" baseline="-24444" dirty="0">
                <a:latin typeface="Times New Roman"/>
                <a:cs typeface="Times New Roman"/>
              </a:rPr>
              <a:t>IP</a:t>
            </a:r>
            <a:r>
              <a:rPr sz="700" spc="95" dirty="0">
                <a:latin typeface="Symbol"/>
                <a:cs typeface="Symbol"/>
              </a:rPr>
              <a:t></a:t>
            </a:r>
            <a:r>
              <a:rPr sz="700" spc="95" dirty="0">
                <a:latin typeface="Times New Roman"/>
                <a:cs typeface="Times New Roman"/>
              </a:rPr>
              <a:t>1</a:t>
            </a:r>
            <a:endParaRPr sz="700">
              <a:latin typeface="Times New Roman"/>
              <a:cs typeface="Times New Roman"/>
            </a:endParaRPr>
          </a:p>
        </p:txBody>
      </p:sp>
      <p:sp>
        <p:nvSpPr>
          <p:cNvPr id="90" name="object 90"/>
          <p:cNvSpPr/>
          <p:nvPr/>
        </p:nvSpPr>
        <p:spPr>
          <a:xfrm>
            <a:off x="8138668" y="6262115"/>
            <a:ext cx="50800" cy="155575"/>
          </a:xfrm>
          <a:custGeom>
            <a:avLst/>
            <a:gdLst/>
            <a:ahLst/>
            <a:cxnLst/>
            <a:rect l="l" t="t" r="r" b="b"/>
            <a:pathLst>
              <a:path w="50800" h="155575">
                <a:moveTo>
                  <a:pt x="19050" y="79248"/>
                </a:moveTo>
                <a:lnTo>
                  <a:pt x="0" y="79248"/>
                </a:lnTo>
                <a:lnTo>
                  <a:pt x="25400" y="155448"/>
                </a:lnTo>
                <a:lnTo>
                  <a:pt x="46566" y="91948"/>
                </a:lnTo>
                <a:lnTo>
                  <a:pt x="19050" y="91948"/>
                </a:lnTo>
                <a:lnTo>
                  <a:pt x="19050" y="79248"/>
                </a:lnTo>
                <a:close/>
              </a:path>
              <a:path w="50800" h="155575">
                <a:moveTo>
                  <a:pt x="31750" y="0"/>
                </a:moveTo>
                <a:lnTo>
                  <a:pt x="19050" y="0"/>
                </a:lnTo>
                <a:lnTo>
                  <a:pt x="19050" y="91948"/>
                </a:lnTo>
                <a:lnTo>
                  <a:pt x="31750" y="91948"/>
                </a:lnTo>
                <a:lnTo>
                  <a:pt x="31750" y="0"/>
                </a:lnTo>
                <a:close/>
              </a:path>
              <a:path w="50800" h="155575">
                <a:moveTo>
                  <a:pt x="50800" y="79248"/>
                </a:moveTo>
                <a:lnTo>
                  <a:pt x="31750" y="79248"/>
                </a:lnTo>
                <a:lnTo>
                  <a:pt x="31750" y="91948"/>
                </a:lnTo>
                <a:lnTo>
                  <a:pt x="46566" y="91948"/>
                </a:lnTo>
                <a:lnTo>
                  <a:pt x="50800" y="79248"/>
                </a:lnTo>
                <a:close/>
              </a:path>
            </a:pathLst>
          </a:custGeom>
          <a:solidFill>
            <a:srgbClr val="000000"/>
          </a:solidFill>
        </p:spPr>
        <p:txBody>
          <a:bodyPr wrap="square" lIns="0" tIns="0" rIns="0" bIns="0" rtlCol="0"/>
          <a:lstStyle/>
          <a:p>
            <a:endParaRPr/>
          </a:p>
        </p:txBody>
      </p:sp>
      <p:sp>
        <p:nvSpPr>
          <p:cNvPr id="91" name="object 91"/>
          <p:cNvSpPr txBox="1"/>
          <p:nvPr/>
        </p:nvSpPr>
        <p:spPr>
          <a:xfrm>
            <a:off x="7773923" y="6402323"/>
            <a:ext cx="768350" cy="283845"/>
          </a:xfrm>
          <a:prstGeom prst="rect">
            <a:avLst/>
          </a:prstGeom>
          <a:ln w="9144">
            <a:solidFill>
              <a:srgbClr val="000000"/>
            </a:solidFill>
          </a:ln>
        </p:spPr>
        <p:txBody>
          <a:bodyPr vert="horz" wrap="square" lIns="0" tIns="43815" rIns="0" bIns="0" rtlCol="0">
            <a:spAutoFit/>
          </a:bodyPr>
          <a:lstStyle/>
          <a:p>
            <a:pPr marL="153670">
              <a:lnSpc>
                <a:spcPct val="100000"/>
              </a:lnSpc>
              <a:spcBef>
                <a:spcPts val="345"/>
              </a:spcBef>
            </a:pPr>
            <a:r>
              <a:rPr sz="1250" spc="220" dirty="0">
                <a:latin typeface="宋体"/>
                <a:cs typeface="宋体"/>
              </a:rPr>
              <a:t>密 文</a:t>
            </a:r>
            <a:endParaRPr sz="1250">
              <a:latin typeface="宋体"/>
              <a:cs typeface="宋体"/>
            </a:endParaRPr>
          </a:p>
        </p:txBody>
      </p:sp>
      <p:sp>
        <p:nvSpPr>
          <p:cNvPr id="92" name="object 92"/>
          <p:cNvSpPr txBox="1"/>
          <p:nvPr/>
        </p:nvSpPr>
        <p:spPr>
          <a:xfrm>
            <a:off x="1602994" y="477977"/>
            <a:ext cx="2461260" cy="512445"/>
          </a:xfrm>
          <a:prstGeom prst="rect">
            <a:avLst/>
          </a:prstGeom>
        </p:spPr>
        <p:txBody>
          <a:bodyPr vert="horz" wrap="square" lIns="0" tIns="12065" rIns="0" bIns="0" rtlCol="0">
            <a:spAutoFit/>
          </a:bodyPr>
          <a:lstStyle/>
          <a:p>
            <a:pPr marL="12700">
              <a:lnSpc>
                <a:spcPct val="100000"/>
              </a:lnSpc>
              <a:spcBef>
                <a:spcPts val="95"/>
              </a:spcBef>
            </a:pPr>
            <a:r>
              <a:rPr sz="3200" b="1" spc="-25" dirty="0">
                <a:solidFill>
                  <a:srgbClr val="0462C1"/>
                </a:solidFill>
                <a:latin typeface="Times New Roman"/>
                <a:cs typeface="Times New Roman"/>
              </a:rPr>
              <a:t>DES</a:t>
            </a:r>
            <a:r>
              <a:rPr sz="3200" b="1" spc="-15" dirty="0">
                <a:solidFill>
                  <a:srgbClr val="0462C1"/>
                </a:solidFill>
                <a:latin typeface="微软雅黑 Semibold"/>
                <a:cs typeface="微软雅黑 Semibold"/>
              </a:rPr>
              <a:t>算法流程</a:t>
            </a:r>
            <a:endParaRPr sz="3200" dirty="0">
              <a:latin typeface="微软雅黑 Semibold"/>
              <a:cs typeface="微软雅黑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7FB54-A800-45A0-9E24-7B53CC10A83F}"/>
              </a:ext>
            </a:extLst>
          </p:cNvPr>
          <p:cNvSpPr>
            <a:spLocks noGrp="1"/>
          </p:cNvSpPr>
          <p:nvPr>
            <p:ph type="title"/>
          </p:nvPr>
        </p:nvSpPr>
        <p:spPr/>
        <p:txBody>
          <a:bodyPr/>
          <a:lstStyle/>
          <a:p>
            <a:r>
              <a:rPr lang="zh-CN" altLang="en-US" sz="3600" dirty="0">
                <a:latin typeface="+mn-ea"/>
                <a:ea typeface="+mn-ea"/>
              </a:rPr>
              <a:t>线性反馈移位寄存器的一元多项式表示</a:t>
            </a:r>
            <a:endParaRPr lang="zh-CN" altLang="en-US" dirty="0"/>
          </a:p>
        </p:txBody>
      </p:sp>
      <p:sp>
        <p:nvSpPr>
          <p:cNvPr id="4" name="日期占位符 3">
            <a:extLst>
              <a:ext uri="{FF2B5EF4-FFF2-40B4-BE49-F238E27FC236}">
                <a16:creationId xmlns:a16="http://schemas.microsoft.com/office/drawing/2014/main" id="{9F71B8AD-1554-4F8A-9EA9-9545C3D4C02E}"/>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E6EFA67E-C5DF-4EC0-BFC4-8DBA0709FA71}"/>
              </a:ext>
            </a:extLst>
          </p:cNvPr>
          <p:cNvSpPr>
            <a:spLocks noGrp="1"/>
          </p:cNvSpPr>
          <p:nvPr>
            <p:ph type="sldNum" sz="quarter" idx="11"/>
          </p:nvPr>
        </p:nvSpPr>
        <p:spPr/>
        <p:txBody>
          <a:bodyPr/>
          <a:lstStyle/>
          <a:p>
            <a:fld id="{A420A89F-6092-44FA-AA4D-72ED0B6A316D}" type="slidenum">
              <a:rPr lang="en-US" altLang="zh-CN" smtClean="0"/>
              <a:pPr/>
              <a:t>6</a:t>
            </a:fld>
            <a:endParaRPr lang="en-US" altLang="zh-CN"/>
          </a:p>
        </p:txBody>
      </p:sp>
      <p:sp>
        <p:nvSpPr>
          <p:cNvPr id="6" name="文本框 5">
            <a:extLst>
              <a:ext uri="{FF2B5EF4-FFF2-40B4-BE49-F238E27FC236}">
                <a16:creationId xmlns:a16="http://schemas.microsoft.com/office/drawing/2014/main" id="{8D7A0FA2-BE0D-4E07-A737-1B10F441CF93}"/>
              </a:ext>
            </a:extLst>
          </p:cNvPr>
          <p:cNvSpPr txBox="1"/>
          <p:nvPr/>
        </p:nvSpPr>
        <p:spPr>
          <a:xfrm>
            <a:off x="690147" y="1231900"/>
            <a:ext cx="2668587"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marL="342900" indent="-342900" eaLnBrk="0" hangingPunct="0">
              <a:spcBef>
                <a:spcPct val="20000"/>
              </a:spcBef>
              <a:buClr>
                <a:schemeClr val="tx1"/>
              </a:buClr>
              <a:buFont typeface="Wingdings" panose="05000000000000000000" pitchFamily="2" charset="2"/>
              <a:buChar char="v"/>
              <a:defRPr sz="2800" b="1">
                <a:latin typeface="+mn-lt"/>
                <a:ea typeface="+mn-ea"/>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dirty="0"/>
              <a:t>定理</a:t>
            </a:r>
            <a:r>
              <a:rPr lang="en-US" altLang="zh-CN" dirty="0"/>
              <a:t>4-2</a:t>
            </a:r>
            <a:endParaRPr lang="zh-CN" altLang="en-US" dirty="0"/>
          </a:p>
        </p:txBody>
      </p:sp>
      <p:sp>
        <p:nvSpPr>
          <p:cNvPr id="7" name="文本框 4">
            <a:extLst>
              <a:ext uri="{FF2B5EF4-FFF2-40B4-BE49-F238E27FC236}">
                <a16:creationId xmlns:a16="http://schemas.microsoft.com/office/drawing/2014/main" id="{F30A8871-0C17-4F84-BDF7-3E96F104818B}"/>
              </a:ext>
            </a:extLst>
          </p:cNvPr>
          <p:cNvSpPr txBox="1">
            <a:spLocks noChangeArrowheads="1"/>
          </p:cNvSpPr>
          <p:nvPr/>
        </p:nvSpPr>
        <p:spPr bwMode="auto">
          <a:xfrm>
            <a:off x="1763713" y="1971675"/>
            <a:ext cx="6769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dirty="0"/>
              <a:t>            </a:t>
            </a:r>
            <a:r>
              <a:rPr lang="zh-CN" altLang="zh-CN" sz="2400" dirty="0"/>
              <a:t>的充要条件是</a:t>
            </a:r>
            <a:r>
              <a:rPr lang="en-US" altLang="zh-CN" sz="2400" dirty="0"/>
              <a:t>                       </a:t>
            </a:r>
            <a:r>
              <a:rPr lang="zh-CN" altLang="en-US" sz="2400" dirty="0"/>
              <a:t>。</a:t>
            </a:r>
          </a:p>
        </p:txBody>
      </p:sp>
      <p:grpSp>
        <p:nvGrpSpPr>
          <p:cNvPr id="8" name="组合 9">
            <a:extLst>
              <a:ext uri="{FF2B5EF4-FFF2-40B4-BE49-F238E27FC236}">
                <a16:creationId xmlns:a16="http://schemas.microsoft.com/office/drawing/2014/main" id="{07438678-1707-45C9-8DAA-2A46A171F3A5}"/>
              </a:ext>
            </a:extLst>
          </p:cNvPr>
          <p:cNvGrpSpPr>
            <a:grpSpLocks/>
          </p:cNvGrpSpPr>
          <p:nvPr/>
        </p:nvGrpSpPr>
        <p:grpSpPr bwMode="auto">
          <a:xfrm>
            <a:off x="1565275" y="2009775"/>
            <a:ext cx="4638675" cy="403225"/>
            <a:chOff x="1564904" y="2289056"/>
            <a:chExt cx="4639207" cy="402939"/>
          </a:xfrm>
        </p:grpSpPr>
        <p:graphicFrame>
          <p:nvGraphicFramePr>
            <p:cNvPr id="9" name="对象 6">
              <a:extLst>
                <a:ext uri="{FF2B5EF4-FFF2-40B4-BE49-F238E27FC236}">
                  <a16:creationId xmlns:a16="http://schemas.microsoft.com/office/drawing/2014/main" id="{C1C2EFF4-C799-4878-84EF-37659A271B92}"/>
                </a:ext>
              </a:extLst>
            </p:cNvPr>
            <p:cNvGraphicFramePr>
              <a:graphicFrameLocks noChangeAspect="1"/>
            </p:cNvGraphicFramePr>
            <p:nvPr/>
          </p:nvGraphicFramePr>
          <p:xfrm>
            <a:off x="1564904" y="2289056"/>
            <a:ext cx="979292" cy="402939"/>
          </p:xfrm>
          <a:graphic>
            <a:graphicData uri="http://schemas.openxmlformats.org/presentationml/2006/ole">
              <mc:AlternateContent xmlns:mc="http://schemas.openxmlformats.org/markup-compatibility/2006">
                <mc:Choice xmlns:v="urn:schemas-microsoft-com:vml" Requires="v">
                  <p:oleObj spid="_x0000_s147538" name="Equation" r:id="rId3" imgW="609600" imgH="254000" progId="Equation.DSMT4">
                    <p:embed/>
                  </p:oleObj>
                </mc:Choice>
                <mc:Fallback>
                  <p:oleObj name="Equation" r:id="rId3" imgW="609600" imgH="254000" progId="Equation.DSMT4">
                    <p:embed/>
                    <p:pic>
                      <p:nvPicPr>
                        <p:cNvPr id="34857" name="对象 6">
                          <a:extLst>
                            <a:ext uri="{FF2B5EF4-FFF2-40B4-BE49-F238E27FC236}">
                              <a16:creationId xmlns:a16="http://schemas.microsoft.com/office/drawing/2014/main" id="{C95DBF7A-F36C-4E4E-B59D-ECE58EBF30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4904" y="2289056"/>
                          <a:ext cx="979292" cy="40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8">
              <a:extLst>
                <a:ext uri="{FF2B5EF4-FFF2-40B4-BE49-F238E27FC236}">
                  <a16:creationId xmlns:a16="http://schemas.microsoft.com/office/drawing/2014/main" id="{C85C7296-26E5-45F0-80A1-C61D2EC42C71}"/>
                </a:ext>
              </a:extLst>
            </p:cNvPr>
            <p:cNvGraphicFramePr>
              <a:graphicFrameLocks noChangeAspect="1"/>
            </p:cNvGraphicFramePr>
            <p:nvPr/>
          </p:nvGraphicFramePr>
          <p:xfrm>
            <a:off x="4476079" y="2345143"/>
            <a:ext cx="1728032" cy="315472"/>
          </p:xfrm>
          <a:graphic>
            <a:graphicData uri="http://schemas.openxmlformats.org/presentationml/2006/ole">
              <mc:AlternateContent xmlns:mc="http://schemas.openxmlformats.org/markup-compatibility/2006">
                <mc:Choice xmlns:v="urn:schemas-microsoft-com:vml" Requires="v">
                  <p:oleObj spid="_x0000_s147539" name="Equation" r:id="rId5" imgW="1167387" imgH="215713" progId="Equation.DSMT4">
                    <p:embed/>
                  </p:oleObj>
                </mc:Choice>
                <mc:Fallback>
                  <p:oleObj name="Equation" r:id="rId5" imgW="1167387" imgH="215713" progId="Equation.DSMT4">
                    <p:embed/>
                    <p:pic>
                      <p:nvPicPr>
                        <p:cNvPr id="34858" name="对象 8">
                          <a:extLst>
                            <a:ext uri="{FF2B5EF4-FFF2-40B4-BE49-F238E27FC236}">
                              <a16:creationId xmlns:a16="http://schemas.microsoft.com/office/drawing/2014/main" id="{DED914DC-12A7-430A-802F-0235E8D9F7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6079" y="2345143"/>
                          <a:ext cx="1728032" cy="31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 name="文本框 10">
            <a:extLst>
              <a:ext uri="{FF2B5EF4-FFF2-40B4-BE49-F238E27FC236}">
                <a16:creationId xmlns:a16="http://schemas.microsoft.com/office/drawing/2014/main" id="{D9533C63-D3FC-4F28-A155-535B9CE5B9FB}"/>
              </a:ext>
            </a:extLst>
          </p:cNvPr>
          <p:cNvSpPr txBox="1">
            <a:spLocks noChangeArrowheads="1"/>
          </p:cNvSpPr>
          <p:nvPr/>
        </p:nvSpPr>
        <p:spPr bwMode="auto">
          <a:xfrm>
            <a:off x="688975" y="2511425"/>
            <a:ext cx="15859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dirty="0"/>
              <a:t>证明</a:t>
            </a:r>
            <a:r>
              <a:rPr lang="zh-CN" altLang="en-US" sz="1800" dirty="0"/>
              <a:t>：</a:t>
            </a:r>
          </a:p>
        </p:txBody>
      </p:sp>
      <p:grpSp>
        <p:nvGrpSpPr>
          <p:cNvPr id="12" name="组合 1">
            <a:extLst>
              <a:ext uri="{FF2B5EF4-FFF2-40B4-BE49-F238E27FC236}">
                <a16:creationId xmlns:a16="http://schemas.microsoft.com/office/drawing/2014/main" id="{BFA2ACDB-8919-4FDE-BB7A-4474A43B5297}"/>
              </a:ext>
            </a:extLst>
          </p:cNvPr>
          <p:cNvGrpSpPr>
            <a:grpSpLocks/>
          </p:cNvGrpSpPr>
          <p:nvPr/>
        </p:nvGrpSpPr>
        <p:grpSpPr bwMode="auto">
          <a:xfrm>
            <a:off x="1554163" y="3160713"/>
            <a:ext cx="6656387" cy="460375"/>
            <a:chOff x="1474814" y="2854123"/>
            <a:chExt cx="6656388" cy="461665"/>
          </a:xfrm>
        </p:grpSpPr>
        <p:sp>
          <p:nvSpPr>
            <p:cNvPr id="13" name="文本框 11">
              <a:extLst>
                <a:ext uri="{FF2B5EF4-FFF2-40B4-BE49-F238E27FC236}">
                  <a16:creationId xmlns:a16="http://schemas.microsoft.com/office/drawing/2014/main" id="{3EC02D77-1D02-473B-991B-63E13951C280}"/>
                </a:ext>
              </a:extLst>
            </p:cNvPr>
            <p:cNvSpPr txBox="1">
              <a:spLocks noChangeArrowheads="1"/>
            </p:cNvSpPr>
            <p:nvPr/>
          </p:nvSpPr>
          <p:spPr bwMode="auto">
            <a:xfrm>
              <a:off x="1474814" y="2854123"/>
              <a:ext cx="66563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若             ，可设                     ，因此</a:t>
              </a:r>
            </a:p>
          </p:txBody>
        </p:sp>
        <p:graphicFrame>
          <p:nvGraphicFramePr>
            <p:cNvPr id="14" name="对象 13">
              <a:extLst>
                <a:ext uri="{FF2B5EF4-FFF2-40B4-BE49-F238E27FC236}">
                  <a16:creationId xmlns:a16="http://schemas.microsoft.com/office/drawing/2014/main" id="{37F0E5D1-7BA7-4E29-9AF0-6D9D7A449998}"/>
                </a:ext>
              </a:extLst>
            </p:cNvPr>
            <p:cNvGraphicFramePr>
              <a:graphicFrameLocks noChangeAspect="1"/>
            </p:cNvGraphicFramePr>
            <p:nvPr/>
          </p:nvGraphicFramePr>
          <p:xfrm>
            <a:off x="1906515" y="2935267"/>
            <a:ext cx="833763" cy="342527"/>
          </p:xfrm>
          <a:graphic>
            <a:graphicData uri="http://schemas.openxmlformats.org/presentationml/2006/ole">
              <mc:AlternateContent xmlns:mc="http://schemas.openxmlformats.org/markup-compatibility/2006">
                <mc:Choice xmlns:v="urn:schemas-microsoft-com:vml" Requires="v">
                  <p:oleObj spid="_x0000_s147540" name="Equation" r:id="rId7" imgW="609600" imgH="254000" progId="Equation.DSMT4">
                    <p:embed/>
                  </p:oleObj>
                </mc:Choice>
                <mc:Fallback>
                  <p:oleObj name="Equation" r:id="rId7" imgW="609600" imgH="254000" progId="Equation.DSMT4">
                    <p:embed/>
                    <p:pic>
                      <p:nvPicPr>
                        <p:cNvPr id="34855" name="对象 13">
                          <a:extLst>
                            <a:ext uri="{FF2B5EF4-FFF2-40B4-BE49-F238E27FC236}">
                              <a16:creationId xmlns:a16="http://schemas.microsoft.com/office/drawing/2014/main" id="{96280E1B-B1C7-4FC3-88C5-75E46ABDE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6515" y="2935267"/>
                          <a:ext cx="833763" cy="342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5">
              <a:extLst>
                <a:ext uri="{FF2B5EF4-FFF2-40B4-BE49-F238E27FC236}">
                  <a16:creationId xmlns:a16="http://schemas.microsoft.com/office/drawing/2014/main" id="{2DF0A441-C2D3-4520-8FBF-CB5745CFDF20}"/>
                </a:ext>
              </a:extLst>
            </p:cNvPr>
            <p:cNvGraphicFramePr>
              <a:graphicFrameLocks noChangeAspect="1"/>
            </p:cNvGraphicFramePr>
            <p:nvPr/>
          </p:nvGraphicFramePr>
          <p:xfrm>
            <a:off x="3995936" y="2924861"/>
            <a:ext cx="1497331" cy="350854"/>
          </p:xfrm>
          <a:graphic>
            <a:graphicData uri="http://schemas.openxmlformats.org/presentationml/2006/ole">
              <mc:AlternateContent xmlns:mc="http://schemas.openxmlformats.org/markup-compatibility/2006">
                <mc:Choice xmlns:v="urn:schemas-microsoft-com:vml" Requires="v">
                  <p:oleObj spid="_x0000_s147541" name="Equation" r:id="rId8" imgW="1066337" imgH="253890" progId="Equation.DSMT4">
                    <p:embed/>
                  </p:oleObj>
                </mc:Choice>
                <mc:Fallback>
                  <p:oleObj name="Equation" r:id="rId8" imgW="1066337" imgH="253890" progId="Equation.DSMT4">
                    <p:embed/>
                    <p:pic>
                      <p:nvPicPr>
                        <p:cNvPr id="34856" name="对象 15">
                          <a:extLst>
                            <a:ext uri="{FF2B5EF4-FFF2-40B4-BE49-F238E27FC236}">
                              <a16:creationId xmlns:a16="http://schemas.microsoft.com/office/drawing/2014/main" id="{7B754309-08D3-4A79-B039-5007D6161E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5936" y="2924861"/>
                          <a:ext cx="1497331" cy="35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6" name="对象 17">
            <a:extLst>
              <a:ext uri="{FF2B5EF4-FFF2-40B4-BE49-F238E27FC236}">
                <a16:creationId xmlns:a16="http://schemas.microsoft.com/office/drawing/2014/main" id="{6BA49CB1-7914-4751-85C4-1A709F8B4955}"/>
              </a:ext>
            </a:extLst>
          </p:cNvPr>
          <p:cNvGraphicFramePr>
            <a:graphicFrameLocks noChangeAspect="1"/>
          </p:cNvGraphicFramePr>
          <p:nvPr/>
        </p:nvGraphicFramePr>
        <p:xfrm>
          <a:off x="2263775" y="3811588"/>
          <a:ext cx="4000500" cy="771525"/>
        </p:xfrm>
        <a:graphic>
          <a:graphicData uri="http://schemas.openxmlformats.org/presentationml/2006/ole">
            <mc:AlternateContent xmlns:mc="http://schemas.openxmlformats.org/markup-compatibility/2006">
              <mc:Choice xmlns:v="urn:schemas-microsoft-com:vml" Requires="v">
                <p:oleObj spid="_x0000_s147542" name="Equation" r:id="rId10" imgW="2172643" imgH="419282" progId="Equation.DSMT4">
                  <p:embed/>
                </p:oleObj>
              </mc:Choice>
              <mc:Fallback>
                <p:oleObj name="Equation" r:id="rId10" imgW="2172643" imgH="419282" progId="Equation.DSMT4">
                  <p:embed/>
                  <p:pic>
                    <p:nvPicPr>
                      <p:cNvPr id="34830" name="对象 17">
                        <a:extLst>
                          <a:ext uri="{FF2B5EF4-FFF2-40B4-BE49-F238E27FC236}">
                            <a16:creationId xmlns:a16="http://schemas.microsoft.com/office/drawing/2014/main" id="{948FF6A9-DAE3-4F05-A03D-3D637A1E91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63775" y="3811588"/>
                        <a:ext cx="40005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7" name="组合 58">
            <a:extLst>
              <a:ext uri="{FF2B5EF4-FFF2-40B4-BE49-F238E27FC236}">
                <a16:creationId xmlns:a16="http://schemas.microsoft.com/office/drawing/2014/main" id="{65AFDD4A-EBBC-4827-A955-BA2CF6CEEF72}"/>
              </a:ext>
            </a:extLst>
          </p:cNvPr>
          <p:cNvGrpSpPr>
            <a:grpSpLocks/>
          </p:cNvGrpSpPr>
          <p:nvPr/>
        </p:nvGrpSpPr>
        <p:grpSpPr bwMode="auto">
          <a:xfrm>
            <a:off x="742950" y="4845050"/>
            <a:ext cx="7467600" cy="469900"/>
            <a:chOff x="827584" y="3276886"/>
            <a:chExt cx="7467138" cy="737554"/>
          </a:xfrm>
        </p:grpSpPr>
        <p:sp>
          <p:nvSpPr>
            <p:cNvPr id="18" name="文本框 18">
              <a:extLst>
                <a:ext uri="{FF2B5EF4-FFF2-40B4-BE49-F238E27FC236}">
                  <a16:creationId xmlns:a16="http://schemas.microsoft.com/office/drawing/2014/main" id="{A00226AF-8446-4E07-AFD4-2EB9AA447A2E}"/>
                </a:ext>
              </a:extLst>
            </p:cNvPr>
            <p:cNvSpPr txBox="1">
              <a:spLocks noChangeArrowheads="1"/>
            </p:cNvSpPr>
            <p:nvPr/>
          </p:nvSpPr>
          <p:spPr bwMode="auto">
            <a:xfrm>
              <a:off x="827584" y="3276886"/>
              <a:ext cx="7201076" cy="737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2400"/>
                <a:t>所以若</a:t>
              </a:r>
              <a:r>
                <a:rPr lang="en-US" altLang="zh-CN" sz="2400"/>
                <a:t>                  </a:t>
              </a:r>
              <a:r>
                <a:rPr lang="zh-CN" altLang="en-US" sz="2400"/>
                <a:t>，则                 ，即                         </a:t>
              </a:r>
              <a:endParaRPr lang="zh-CN" altLang="en-US" sz="1800"/>
            </a:p>
          </p:txBody>
        </p:sp>
        <p:graphicFrame>
          <p:nvGraphicFramePr>
            <p:cNvPr id="19" name="对象 20">
              <a:extLst>
                <a:ext uri="{FF2B5EF4-FFF2-40B4-BE49-F238E27FC236}">
                  <a16:creationId xmlns:a16="http://schemas.microsoft.com/office/drawing/2014/main" id="{94EE809C-B406-458C-BCBA-69C3A7F8EFB1}"/>
                </a:ext>
              </a:extLst>
            </p:cNvPr>
            <p:cNvGraphicFramePr>
              <a:graphicFrameLocks noChangeAspect="1"/>
            </p:cNvGraphicFramePr>
            <p:nvPr/>
          </p:nvGraphicFramePr>
          <p:xfrm>
            <a:off x="1802628" y="3373930"/>
            <a:ext cx="1523287" cy="502458"/>
          </p:xfrm>
          <a:graphic>
            <a:graphicData uri="http://schemas.openxmlformats.org/presentationml/2006/ole">
              <mc:AlternateContent xmlns:mc="http://schemas.openxmlformats.org/markup-compatibility/2006">
                <mc:Choice xmlns:v="urn:schemas-microsoft-com:vml" Requires="v">
                  <p:oleObj spid="_x0000_s147543" name="Equation" r:id="rId12" imgW="990170" imgH="253890" progId="Equation.DSMT4">
                    <p:embed/>
                  </p:oleObj>
                </mc:Choice>
                <mc:Fallback>
                  <p:oleObj name="Equation" r:id="rId12" imgW="990170" imgH="253890" progId="Equation.DSMT4">
                    <p:embed/>
                    <p:pic>
                      <p:nvPicPr>
                        <p:cNvPr id="34851" name="对象 20">
                          <a:extLst>
                            <a:ext uri="{FF2B5EF4-FFF2-40B4-BE49-F238E27FC236}">
                              <a16:creationId xmlns:a16="http://schemas.microsoft.com/office/drawing/2014/main" id="{FB0C4296-BA59-43DC-8500-B60CA53283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02628" y="3373930"/>
                          <a:ext cx="1523287" cy="502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22">
              <a:extLst>
                <a:ext uri="{FF2B5EF4-FFF2-40B4-BE49-F238E27FC236}">
                  <a16:creationId xmlns:a16="http://schemas.microsoft.com/office/drawing/2014/main" id="{1E2A2D1D-6EDB-4973-A493-66C49A03CDE9}"/>
                </a:ext>
              </a:extLst>
            </p:cNvPr>
            <p:cNvGraphicFramePr>
              <a:graphicFrameLocks noChangeAspect="1"/>
            </p:cNvGraphicFramePr>
            <p:nvPr/>
          </p:nvGraphicFramePr>
          <p:xfrm>
            <a:off x="3957214" y="3453545"/>
            <a:ext cx="1423136" cy="445372"/>
          </p:xfrm>
          <a:graphic>
            <a:graphicData uri="http://schemas.openxmlformats.org/presentationml/2006/ole">
              <mc:AlternateContent xmlns:mc="http://schemas.openxmlformats.org/markup-compatibility/2006">
                <mc:Choice xmlns:v="urn:schemas-microsoft-com:vml" Requires="v">
                  <p:oleObj spid="_x0000_s147544" name="Equation" r:id="rId14" imgW="863600" imgH="228600" progId="Equation.DSMT4">
                    <p:embed/>
                  </p:oleObj>
                </mc:Choice>
                <mc:Fallback>
                  <p:oleObj name="Equation" r:id="rId14" imgW="863600" imgH="228600" progId="Equation.DSMT4">
                    <p:embed/>
                    <p:pic>
                      <p:nvPicPr>
                        <p:cNvPr id="34852" name="对象 22">
                          <a:extLst>
                            <a:ext uri="{FF2B5EF4-FFF2-40B4-BE49-F238E27FC236}">
                              <a16:creationId xmlns:a16="http://schemas.microsoft.com/office/drawing/2014/main" id="{CCCC72EE-9679-42EE-96A4-9FBB2AFCA58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7214" y="3453545"/>
                          <a:ext cx="1423136" cy="445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4">
              <a:extLst>
                <a:ext uri="{FF2B5EF4-FFF2-40B4-BE49-F238E27FC236}">
                  <a16:creationId xmlns:a16="http://schemas.microsoft.com/office/drawing/2014/main" id="{A1EBA9B8-A42C-4369-A7F1-2EF8C005F86E}"/>
                </a:ext>
              </a:extLst>
            </p:cNvPr>
            <p:cNvGraphicFramePr>
              <a:graphicFrameLocks noChangeAspect="1"/>
            </p:cNvGraphicFramePr>
            <p:nvPr/>
          </p:nvGraphicFramePr>
          <p:xfrm>
            <a:off x="6011650" y="3392340"/>
            <a:ext cx="2283072" cy="507935"/>
          </p:xfrm>
          <a:graphic>
            <a:graphicData uri="http://schemas.openxmlformats.org/presentationml/2006/ole">
              <mc:AlternateContent xmlns:mc="http://schemas.openxmlformats.org/markup-compatibility/2006">
                <mc:Choice xmlns:v="urn:schemas-microsoft-com:vml" Requires="v">
                  <p:oleObj spid="_x0000_s147545" name="Equation" r:id="rId16" imgW="1167387" imgH="215713" progId="Equation.DSMT4">
                    <p:embed/>
                  </p:oleObj>
                </mc:Choice>
                <mc:Fallback>
                  <p:oleObj name="Equation" r:id="rId16" imgW="1167387" imgH="215713" progId="Equation.DSMT4">
                    <p:embed/>
                    <p:pic>
                      <p:nvPicPr>
                        <p:cNvPr id="34853" name="对象 24">
                          <a:extLst>
                            <a:ext uri="{FF2B5EF4-FFF2-40B4-BE49-F238E27FC236}">
                              <a16:creationId xmlns:a16="http://schemas.microsoft.com/office/drawing/2014/main" id="{34499966-945E-40D0-BD7C-88C602736E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1650" y="3392340"/>
                          <a:ext cx="2283072" cy="507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4" name="内容占位符 23">
            <a:extLst>
              <a:ext uri="{FF2B5EF4-FFF2-40B4-BE49-F238E27FC236}">
                <a16:creationId xmlns:a16="http://schemas.microsoft.com/office/drawing/2014/main" id="{A8DEBF46-E071-422D-B0D5-D68F1F6DF050}"/>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147314680"/>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266497" y="2807017"/>
            <a:ext cx="3404870" cy="1300480"/>
            <a:chOff x="6266497" y="2807017"/>
            <a:chExt cx="3404870" cy="1300480"/>
          </a:xfrm>
        </p:grpSpPr>
        <p:sp>
          <p:nvSpPr>
            <p:cNvPr id="3" name="object 3"/>
            <p:cNvSpPr/>
            <p:nvPr/>
          </p:nvSpPr>
          <p:spPr>
            <a:xfrm>
              <a:off x="6426707" y="3119627"/>
              <a:ext cx="0" cy="186055"/>
            </a:xfrm>
            <a:custGeom>
              <a:avLst/>
              <a:gdLst/>
              <a:ahLst/>
              <a:cxnLst/>
              <a:rect l="l" t="t" r="r" b="b"/>
              <a:pathLst>
                <a:path h="186054">
                  <a:moveTo>
                    <a:pt x="0" y="0"/>
                  </a:moveTo>
                  <a:lnTo>
                    <a:pt x="0" y="185927"/>
                  </a:lnTo>
                </a:path>
              </a:pathLst>
            </a:custGeom>
            <a:ln w="9144">
              <a:solidFill>
                <a:srgbClr val="000000"/>
              </a:solidFill>
            </a:ln>
          </p:spPr>
          <p:txBody>
            <a:bodyPr wrap="square" lIns="0" tIns="0" rIns="0" bIns="0" rtlCol="0"/>
            <a:lstStyle/>
            <a:p>
              <a:endParaRPr/>
            </a:p>
          </p:txBody>
        </p:sp>
        <p:sp>
          <p:nvSpPr>
            <p:cNvPr id="4" name="object 4"/>
            <p:cNvSpPr/>
            <p:nvPr/>
          </p:nvSpPr>
          <p:spPr>
            <a:xfrm>
              <a:off x="6271259" y="2875787"/>
              <a:ext cx="3362325" cy="802005"/>
            </a:xfrm>
            <a:custGeom>
              <a:avLst/>
              <a:gdLst/>
              <a:ahLst/>
              <a:cxnLst/>
              <a:rect l="l" t="t" r="r" b="b"/>
              <a:pathLst>
                <a:path w="3362325" h="802004">
                  <a:moveTo>
                    <a:pt x="153924" y="0"/>
                  </a:moveTo>
                  <a:lnTo>
                    <a:pt x="153924" y="243839"/>
                  </a:lnTo>
                </a:path>
                <a:path w="3362325" h="802004">
                  <a:moveTo>
                    <a:pt x="0" y="121920"/>
                  </a:moveTo>
                  <a:lnTo>
                    <a:pt x="307847" y="121920"/>
                  </a:lnTo>
                </a:path>
                <a:path w="3362325" h="802004">
                  <a:moveTo>
                    <a:pt x="0" y="121920"/>
                  </a:moveTo>
                  <a:lnTo>
                    <a:pt x="7851" y="83393"/>
                  </a:lnTo>
                  <a:lnTo>
                    <a:pt x="29711" y="49926"/>
                  </a:lnTo>
                  <a:lnTo>
                    <a:pt x="63038" y="23530"/>
                  </a:lnTo>
                  <a:lnTo>
                    <a:pt x="105290" y="6217"/>
                  </a:lnTo>
                  <a:lnTo>
                    <a:pt x="153924" y="0"/>
                  </a:lnTo>
                  <a:lnTo>
                    <a:pt x="202557" y="6217"/>
                  </a:lnTo>
                  <a:lnTo>
                    <a:pt x="244809" y="23530"/>
                  </a:lnTo>
                  <a:lnTo>
                    <a:pt x="278136" y="49926"/>
                  </a:lnTo>
                  <a:lnTo>
                    <a:pt x="299996" y="83393"/>
                  </a:lnTo>
                  <a:lnTo>
                    <a:pt x="307847" y="121920"/>
                  </a:lnTo>
                  <a:lnTo>
                    <a:pt x="299996" y="160446"/>
                  </a:lnTo>
                  <a:lnTo>
                    <a:pt x="278136" y="193913"/>
                  </a:lnTo>
                  <a:lnTo>
                    <a:pt x="244809" y="220309"/>
                  </a:lnTo>
                  <a:lnTo>
                    <a:pt x="202557" y="237622"/>
                  </a:lnTo>
                  <a:lnTo>
                    <a:pt x="153924" y="243839"/>
                  </a:lnTo>
                  <a:lnTo>
                    <a:pt x="105290" y="237622"/>
                  </a:lnTo>
                  <a:lnTo>
                    <a:pt x="63038" y="220309"/>
                  </a:lnTo>
                  <a:lnTo>
                    <a:pt x="29711" y="193913"/>
                  </a:lnTo>
                  <a:lnTo>
                    <a:pt x="7851" y="160446"/>
                  </a:lnTo>
                  <a:lnTo>
                    <a:pt x="0" y="121920"/>
                  </a:lnTo>
                  <a:close/>
                </a:path>
                <a:path w="3362325" h="802004">
                  <a:moveTo>
                    <a:pt x="3361943" y="429767"/>
                  </a:moveTo>
                  <a:lnTo>
                    <a:pt x="155448" y="801624"/>
                  </a:lnTo>
                </a:path>
              </a:pathLst>
            </a:custGeom>
            <a:ln w="9144">
              <a:solidFill>
                <a:srgbClr val="000000"/>
              </a:solidFill>
            </a:ln>
          </p:spPr>
          <p:txBody>
            <a:bodyPr wrap="square" lIns="0" tIns="0" rIns="0" bIns="0" rtlCol="0"/>
            <a:lstStyle/>
            <a:p>
              <a:endParaRPr/>
            </a:p>
          </p:txBody>
        </p:sp>
        <p:sp>
          <p:nvSpPr>
            <p:cNvPr id="5" name="object 5"/>
            <p:cNvSpPr/>
            <p:nvPr/>
          </p:nvSpPr>
          <p:spPr>
            <a:xfrm>
              <a:off x="6388607" y="3680459"/>
              <a:ext cx="76200" cy="368935"/>
            </a:xfrm>
            <a:custGeom>
              <a:avLst/>
              <a:gdLst/>
              <a:ahLst/>
              <a:cxnLst/>
              <a:rect l="l" t="t" r="r" b="b"/>
              <a:pathLst>
                <a:path w="76200" h="368935">
                  <a:moveTo>
                    <a:pt x="31750" y="292607"/>
                  </a:moveTo>
                  <a:lnTo>
                    <a:pt x="0" y="292607"/>
                  </a:lnTo>
                  <a:lnTo>
                    <a:pt x="38100" y="368807"/>
                  </a:lnTo>
                  <a:lnTo>
                    <a:pt x="69850" y="305307"/>
                  </a:lnTo>
                  <a:lnTo>
                    <a:pt x="31750" y="305307"/>
                  </a:lnTo>
                  <a:lnTo>
                    <a:pt x="31750" y="292607"/>
                  </a:lnTo>
                  <a:close/>
                </a:path>
                <a:path w="76200" h="368935">
                  <a:moveTo>
                    <a:pt x="44450" y="0"/>
                  </a:moveTo>
                  <a:lnTo>
                    <a:pt x="31750" y="0"/>
                  </a:lnTo>
                  <a:lnTo>
                    <a:pt x="31750" y="305307"/>
                  </a:lnTo>
                  <a:lnTo>
                    <a:pt x="44450" y="305307"/>
                  </a:lnTo>
                  <a:lnTo>
                    <a:pt x="44450" y="0"/>
                  </a:lnTo>
                  <a:close/>
                </a:path>
                <a:path w="76200" h="368935">
                  <a:moveTo>
                    <a:pt x="76200" y="292607"/>
                  </a:moveTo>
                  <a:lnTo>
                    <a:pt x="44450" y="292607"/>
                  </a:lnTo>
                  <a:lnTo>
                    <a:pt x="44450" y="305307"/>
                  </a:lnTo>
                  <a:lnTo>
                    <a:pt x="69850" y="305307"/>
                  </a:lnTo>
                  <a:lnTo>
                    <a:pt x="76200" y="292607"/>
                  </a:lnTo>
                  <a:close/>
                </a:path>
              </a:pathLst>
            </a:custGeom>
            <a:solidFill>
              <a:srgbClr val="000000"/>
            </a:solidFill>
          </p:spPr>
          <p:txBody>
            <a:bodyPr wrap="square" lIns="0" tIns="0" rIns="0" bIns="0" rtlCol="0"/>
            <a:lstStyle/>
            <a:p>
              <a:endParaRPr/>
            </a:p>
          </p:txBody>
        </p:sp>
        <p:sp>
          <p:nvSpPr>
            <p:cNvPr id="6" name="object 6"/>
            <p:cNvSpPr/>
            <p:nvPr/>
          </p:nvSpPr>
          <p:spPr>
            <a:xfrm>
              <a:off x="6426707" y="3305555"/>
              <a:ext cx="3206750" cy="372110"/>
            </a:xfrm>
            <a:custGeom>
              <a:avLst/>
              <a:gdLst/>
              <a:ahLst/>
              <a:cxnLst/>
              <a:rect l="l" t="t" r="r" b="b"/>
              <a:pathLst>
                <a:path w="3206750" h="372110">
                  <a:moveTo>
                    <a:pt x="0" y="0"/>
                  </a:moveTo>
                  <a:lnTo>
                    <a:pt x="3206495" y="371856"/>
                  </a:lnTo>
                </a:path>
              </a:pathLst>
            </a:custGeom>
            <a:ln w="9144">
              <a:solidFill>
                <a:srgbClr val="000000"/>
              </a:solidFill>
            </a:ln>
          </p:spPr>
          <p:txBody>
            <a:bodyPr wrap="square" lIns="0" tIns="0" rIns="0" bIns="0" rtlCol="0"/>
            <a:lstStyle/>
            <a:p>
              <a:endParaRPr/>
            </a:p>
          </p:txBody>
        </p:sp>
        <p:sp>
          <p:nvSpPr>
            <p:cNvPr id="7" name="object 7"/>
            <p:cNvSpPr/>
            <p:nvPr/>
          </p:nvSpPr>
          <p:spPr>
            <a:xfrm>
              <a:off x="9595103" y="3692651"/>
              <a:ext cx="76200" cy="414655"/>
            </a:xfrm>
            <a:custGeom>
              <a:avLst/>
              <a:gdLst/>
              <a:ahLst/>
              <a:cxnLst/>
              <a:rect l="l" t="t" r="r" b="b"/>
              <a:pathLst>
                <a:path w="76200" h="414654">
                  <a:moveTo>
                    <a:pt x="31750" y="338328"/>
                  </a:moveTo>
                  <a:lnTo>
                    <a:pt x="0" y="338328"/>
                  </a:lnTo>
                  <a:lnTo>
                    <a:pt x="38100" y="414528"/>
                  </a:lnTo>
                  <a:lnTo>
                    <a:pt x="69850" y="351028"/>
                  </a:lnTo>
                  <a:lnTo>
                    <a:pt x="31750" y="351028"/>
                  </a:lnTo>
                  <a:lnTo>
                    <a:pt x="31750" y="338328"/>
                  </a:lnTo>
                  <a:close/>
                </a:path>
                <a:path w="76200" h="414654">
                  <a:moveTo>
                    <a:pt x="44450" y="0"/>
                  </a:moveTo>
                  <a:lnTo>
                    <a:pt x="31750" y="0"/>
                  </a:lnTo>
                  <a:lnTo>
                    <a:pt x="31750" y="351028"/>
                  </a:lnTo>
                  <a:lnTo>
                    <a:pt x="44450" y="351028"/>
                  </a:lnTo>
                  <a:lnTo>
                    <a:pt x="44450" y="0"/>
                  </a:lnTo>
                  <a:close/>
                </a:path>
                <a:path w="76200" h="414654">
                  <a:moveTo>
                    <a:pt x="76200" y="338328"/>
                  </a:moveTo>
                  <a:lnTo>
                    <a:pt x="44450" y="338328"/>
                  </a:lnTo>
                  <a:lnTo>
                    <a:pt x="44450" y="351028"/>
                  </a:lnTo>
                  <a:lnTo>
                    <a:pt x="69850" y="351028"/>
                  </a:lnTo>
                  <a:lnTo>
                    <a:pt x="76200" y="338328"/>
                  </a:lnTo>
                  <a:close/>
                </a:path>
              </a:pathLst>
            </a:custGeom>
            <a:solidFill>
              <a:srgbClr val="000000"/>
            </a:solidFill>
          </p:spPr>
          <p:txBody>
            <a:bodyPr wrap="square" lIns="0" tIns="0" rIns="0" bIns="0" rtlCol="0"/>
            <a:lstStyle/>
            <a:p>
              <a:endParaRPr/>
            </a:p>
          </p:txBody>
        </p:sp>
        <p:sp>
          <p:nvSpPr>
            <p:cNvPr id="8" name="object 8"/>
            <p:cNvSpPr/>
            <p:nvPr/>
          </p:nvSpPr>
          <p:spPr>
            <a:xfrm>
              <a:off x="7722107" y="2811779"/>
              <a:ext cx="368935" cy="372110"/>
            </a:xfrm>
            <a:custGeom>
              <a:avLst/>
              <a:gdLst/>
              <a:ahLst/>
              <a:cxnLst/>
              <a:rect l="l" t="t" r="r" b="b"/>
              <a:pathLst>
                <a:path w="368934" h="372110">
                  <a:moveTo>
                    <a:pt x="0" y="185928"/>
                  </a:moveTo>
                  <a:lnTo>
                    <a:pt x="6586" y="136480"/>
                  </a:lnTo>
                  <a:lnTo>
                    <a:pt x="25174" y="92060"/>
                  </a:lnTo>
                  <a:lnTo>
                    <a:pt x="54006" y="54435"/>
                  </a:lnTo>
                  <a:lnTo>
                    <a:pt x="91327" y="25371"/>
                  </a:lnTo>
                  <a:lnTo>
                    <a:pt x="135378" y="6637"/>
                  </a:lnTo>
                  <a:lnTo>
                    <a:pt x="184403" y="0"/>
                  </a:lnTo>
                  <a:lnTo>
                    <a:pt x="233429" y="6637"/>
                  </a:lnTo>
                  <a:lnTo>
                    <a:pt x="277480" y="25371"/>
                  </a:lnTo>
                  <a:lnTo>
                    <a:pt x="314801" y="54435"/>
                  </a:lnTo>
                  <a:lnTo>
                    <a:pt x="343633" y="92060"/>
                  </a:lnTo>
                  <a:lnTo>
                    <a:pt x="362221" y="136480"/>
                  </a:lnTo>
                  <a:lnTo>
                    <a:pt x="368808" y="185928"/>
                  </a:lnTo>
                  <a:lnTo>
                    <a:pt x="362221" y="235375"/>
                  </a:lnTo>
                  <a:lnTo>
                    <a:pt x="343633" y="279795"/>
                  </a:lnTo>
                  <a:lnTo>
                    <a:pt x="314801" y="317420"/>
                  </a:lnTo>
                  <a:lnTo>
                    <a:pt x="277480" y="346484"/>
                  </a:lnTo>
                  <a:lnTo>
                    <a:pt x="233429" y="365218"/>
                  </a:lnTo>
                  <a:lnTo>
                    <a:pt x="184403" y="371856"/>
                  </a:lnTo>
                  <a:lnTo>
                    <a:pt x="135378" y="365218"/>
                  </a:lnTo>
                  <a:lnTo>
                    <a:pt x="91327" y="346484"/>
                  </a:lnTo>
                  <a:lnTo>
                    <a:pt x="54006" y="317420"/>
                  </a:lnTo>
                  <a:lnTo>
                    <a:pt x="25174" y="279795"/>
                  </a:lnTo>
                  <a:lnTo>
                    <a:pt x="6586" y="235375"/>
                  </a:lnTo>
                  <a:lnTo>
                    <a:pt x="0" y="185928"/>
                  </a:lnTo>
                  <a:close/>
                </a:path>
              </a:pathLst>
            </a:custGeom>
            <a:ln w="9144">
              <a:solidFill>
                <a:srgbClr val="000000"/>
              </a:solidFill>
            </a:ln>
          </p:spPr>
          <p:txBody>
            <a:bodyPr wrap="square" lIns="0" tIns="0" rIns="0" bIns="0" rtlCol="0"/>
            <a:lstStyle/>
            <a:p>
              <a:endParaRPr/>
            </a:p>
          </p:txBody>
        </p:sp>
      </p:grpSp>
      <p:sp>
        <p:nvSpPr>
          <p:cNvPr id="9" name="object 9"/>
          <p:cNvSpPr txBox="1"/>
          <p:nvPr/>
        </p:nvSpPr>
        <p:spPr>
          <a:xfrm>
            <a:off x="5500115" y="4171188"/>
            <a:ext cx="2161540" cy="368935"/>
          </a:xfrm>
          <a:prstGeom prst="rect">
            <a:avLst/>
          </a:prstGeom>
          <a:ln w="9144">
            <a:solidFill>
              <a:srgbClr val="000000"/>
            </a:solidFill>
          </a:ln>
        </p:spPr>
        <p:txBody>
          <a:bodyPr vert="horz" wrap="square" lIns="0" tIns="0" rIns="0" bIns="0" rtlCol="0">
            <a:spAutoFit/>
          </a:bodyPr>
          <a:lstStyle/>
          <a:p>
            <a:pPr marL="316230">
              <a:lnSpc>
                <a:spcPts val="2730"/>
              </a:lnSpc>
            </a:pPr>
            <a:r>
              <a:rPr sz="2500" spc="-20" dirty="0">
                <a:latin typeface="Times New Roman"/>
                <a:cs typeface="Times New Roman"/>
              </a:rPr>
              <a:t>L</a:t>
            </a:r>
            <a:r>
              <a:rPr sz="2475" spc="-30" baseline="-20202" dirty="0">
                <a:latin typeface="Times New Roman"/>
                <a:cs typeface="Times New Roman"/>
              </a:rPr>
              <a:t>i</a:t>
            </a:r>
            <a:r>
              <a:rPr sz="2500" spc="-20" dirty="0">
                <a:latin typeface="宋体"/>
                <a:cs typeface="宋体"/>
              </a:rPr>
              <a:t>（</a:t>
            </a:r>
            <a:r>
              <a:rPr sz="2500" spc="-20" dirty="0">
                <a:latin typeface="Times New Roman"/>
                <a:cs typeface="Times New Roman"/>
              </a:rPr>
              <a:t>32</a:t>
            </a:r>
            <a:r>
              <a:rPr sz="2500" spc="-25" dirty="0">
                <a:latin typeface="宋体"/>
                <a:cs typeface="宋体"/>
              </a:rPr>
              <a:t>位</a:t>
            </a:r>
            <a:r>
              <a:rPr sz="2500" spc="-50" dirty="0">
                <a:latin typeface="宋体"/>
                <a:cs typeface="宋体"/>
              </a:rPr>
              <a:t>）</a:t>
            </a:r>
            <a:endParaRPr sz="2500">
              <a:latin typeface="宋体"/>
              <a:cs typeface="宋体"/>
            </a:endParaRPr>
          </a:p>
        </p:txBody>
      </p:sp>
      <p:sp>
        <p:nvSpPr>
          <p:cNvPr id="10" name="object 10"/>
          <p:cNvSpPr txBox="1"/>
          <p:nvPr/>
        </p:nvSpPr>
        <p:spPr>
          <a:xfrm>
            <a:off x="8584692" y="4171188"/>
            <a:ext cx="2161540" cy="368935"/>
          </a:xfrm>
          <a:prstGeom prst="rect">
            <a:avLst/>
          </a:prstGeom>
          <a:ln w="9144">
            <a:solidFill>
              <a:srgbClr val="000000"/>
            </a:solidFill>
          </a:ln>
        </p:spPr>
        <p:txBody>
          <a:bodyPr vert="horz" wrap="square" lIns="0" tIns="0" rIns="0" bIns="0" rtlCol="0">
            <a:spAutoFit/>
          </a:bodyPr>
          <a:lstStyle/>
          <a:p>
            <a:pPr marL="312420">
              <a:lnSpc>
                <a:spcPts val="2730"/>
              </a:lnSpc>
            </a:pPr>
            <a:r>
              <a:rPr sz="2500" spc="-25" dirty="0">
                <a:latin typeface="Times New Roman"/>
                <a:cs typeface="Times New Roman"/>
              </a:rPr>
              <a:t>R</a:t>
            </a:r>
            <a:r>
              <a:rPr sz="2475" spc="-37" baseline="-20202" dirty="0">
                <a:latin typeface="Times New Roman"/>
                <a:cs typeface="Times New Roman"/>
              </a:rPr>
              <a:t>i</a:t>
            </a:r>
            <a:r>
              <a:rPr sz="2500" spc="-25" dirty="0">
                <a:latin typeface="宋体"/>
                <a:cs typeface="宋体"/>
              </a:rPr>
              <a:t>（</a:t>
            </a:r>
            <a:r>
              <a:rPr sz="2500" spc="-25" dirty="0">
                <a:latin typeface="Times New Roman"/>
                <a:cs typeface="Times New Roman"/>
              </a:rPr>
              <a:t>32</a:t>
            </a:r>
            <a:r>
              <a:rPr sz="2500" spc="-25" dirty="0">
                <a:latin typeface="宋体"/>
                <a:cs typeface="宋体"/>
              </a:rPr>
              <a:t>位</a:t>
            </a:r>
            <a:r>
              <a:rPr sz="2500" spc="-50" dirty="0">
                <a:latin typeface="宋体"/>
                <a:cs typeface="宋体"/>
              </a:rPr>
              <a:t>）</a:t>
            </a:r>
            <a:endParaRPr sz="2500">
              <a:latin typeface="宋体"/>
              <a:cs typeface="宋体"/>
            </a:endParaRPr>
          </a:p>
        </p:txBody>
      </p:sp>
      <p:sp>
        <p:nvSpPr>
          <p:cNvPr id="11" name="object 11"/>
          <p:cNvSpPr txBox="1"/>
          <p:nvPr/>
        </p:nvSpPr>
        <p:spPr>
          <a:xfrm>
            <a:off x="5500115" y="2132076"/>
            <a:ext cx="2161540" cy="372110"/>
          </a:xfrm>
          <a:prstGeom prst="rect">
            <a:avLst/>
          </a:prstGeom>
          <a:ln w="9144">
            <a:solidFill>
              <a:srgbClr val="000000"/>
            </a:solidFill>
          </a:ln>
        </p:spPr>
        <p:txBody>
          <a:bodyPr vert="horz" wrap="square" lIns="0" tIns="0" rIns="0" bIns="0" rtlCol="0">
            <a:spAutoFit/>
          </a:bodyPr>
          <a:lstStyle/>
          <a:p>
            <a:pPr marL="227965">
              <a:lnSpc>
                <a:spcPts val="2745"/>
              </a:lnSpc>
            </a:pPr>
            <a:r>
              <a:rPr sz="2500" spc="-10" dirty="0">
                <a:latin typeface="Times New Roman"/>
                <a:cs typeface="Times New Roman"/>
              </a:rPr>
              <a:t>L</a:t>
            </a:r>
            <a:r>
              <a:rPr sz="2475" spc="-15" baseline="-20202" dirty="0">
                <a:latin typeface="Times New Roman"/>
                <a:cs typeface="Times New Roman"/>
              </a:rPr>
              <a:t>i-1</a:t>
            </a:r>
            <a:r>
              <a:rPr sz="2500" spc="-10" dirty="0">
                <a:latin typeface="宋体"/>
                <a:cs typeface="宋体"/>
              </a:rPr>
              <a:t>（</a:t>
            </a:r>
            <a:r>
              <a:rPr sz="2500" spc="-10" dirty="0">
                <a:latin typeface="Times New Roman"/>
                <a:cs typeface="Times New Roman"/>
              </a:rPr>
              <a:t>32</a:t>
            </a:r>
            <a:r>
              <a:rPr sz="2500" spc="-25" dirty="0">
                <a:latin typeface="宋体"/>
                <a:cs typeface="宋体"/>
              </a:rPr>
              <a:t>位</a:t>
            </a:r>
            <a:r>
              <a:rPr sz="2500" spc="-50" dirty="0">
                <a:latin typeface="宋体"/>
                <a:cs typeface="宋体"/>
              </a:rPr>
              <a:t>）</a:t>
            </a:r>
            <a:endParaRPr sz="2500">
              <a:latin typeface="宋体"/>
              <a:cs typeface="宋体"/>
            </a:endParaRPr>
          </a:p>
        </p:txBody>
      </p:sp>
      <p:sp>
        <p:nvSpPr>
          <p:cNvPr id="12" name="object 12"/>
          <p:cNvSpPr/>
          <p:nvPr/>
        </p:nvSpPr>
        <p:spPr>
          <a:xfrm>
            <a:off x="6388608" y="2503932"/>
            <a:ext cx="76200" cy="307975"/>
          </a:xfrm>
          <a:custGeom>
            <a:avLst/>
            <a:gdLst/>
            <a:ahLst/>
            <a:cxnLst/>
            <a:rect l="l" t="t" r="r" b="b"/>
            <a:pathLst>
              <a:path w="76200" h="307975">
                <a:moveTo>
                  <a:pt x="31750" y="231647"/>
                </a:moveTo>
                <a:lnTo>
                  <a:pt x="0" y="231647"/>
                </a:lnTo>
                <a:lnTo>
                  <a:pt x="38100" y="307847"/>
                </a:lnTo>
                <a:lnTo>
                  <a:pt x="69850" y="244347"/>
                </a:lnTo>
                <a:lnTo>
                  <a:pt x="31750" y="244347"/>
                </a:lnTo>
                <a:lnTo>
                  <a:pt x="31750" y="231647"/>
                </a:lnTo>
                <a:close/>
              </a:path>
              <a:path w="76200" h="307975">
                <a:moveTo>
                  <a:pt x="44450" y="0"/>
                </a:moveTo>
                <a:lnTo>
                  <a:pt x="31750" y="0"/>
                </a:lnTo>
                <a:lnTo>
                  <a:pt x="31750" y="244347"/>
                </a:lnTo>
                <a:lnTo>
                  <a:pt x="44450" y="244347"/>
                </a:lnTo>
                <a:lnTo>
                  <a:pt x="44450" y="0"/>
                </a:lnTo>
                <a:close/>
              </a:path>
              <a:path w="76200" h="307975">
                <a:moveTo>
                  <a:pt x="76200" y="231647"/>
                </a:moveTo>
                <a:lnTo>
                  <a:pt x="44450" y="231647"/>
                </a:lnTo>
                <a:lnTo>
                  <a:pt x="44450" y="244347"/>
                </a:lnTo>
                <a:lnTo>
                  <a:pt x="69850" y="244347"/>
                </a:lnTo>
                <a:lnTo>
                  <a:pt x="76200" y="231647"/>
                </a:lnTo>
                <a:close/>
              </a:path>
            </a:pathLst>
          </a:custGeom>
          <a:solidFill>
            <a:srgbClr val="000000"/>
          </a:solidFill>
        </p:spPr>
        <p:txBody>
          <a:bodyPr wrap="square" lIns="0" tIns="0" rIns="0" bIns="0" rtlCol="0"/>
          <a:lstStyle/>
          <a:p>
            <a:endParaRPr/>
          </a:p>
        </p:txBody>
      </p:sp>
      <p:sp>
        <p:nvSpPr>
          <p:cNvPr id="13" name="object 13"/>
          <p:cNvSpPr txBox="1"/>
          <p:nvPr/>
        </p:nvSpPr>
        <p:spPr>
          <a:xfrm>
            <a:off x="7849361" y="2764027"/>
            <a:ext cx="113664" cy="406400"/>
          </a:xfrm>
          <a:prstGeom prst="rect">
            <a:avLst/>
          </a:prstGeom>
        </p:spPr>
        <p:txBody>
          <a:bodyPr vert="horz" wrap="square" lIns="0" tIns="12065" rIns="0" bIns="0" rtlCol="0">
            <a:spAutoFit/>
          </a:bodyPr>
          <a:lstStyle/>
          <a:p>
            <a:pPr marL="12700">
              <a:lnSpc>
                <a:spcPct val="100000"/>
              </a:lnSpc>
              <a:spcBef>
                <a:spcPts val="95"/>
              </a:spcBef>
            </a:pPr>
            <a:r>
              <a:rPr sz="2500" i="1" spc="-5" dirty="0">
                <a:latin typeface="Times New Roman"/>
                <a:cs typeface="Times New Roman"/>
              </a:rPr>
              <a:t>f</a:t>
            </a:r>
            <a:endParaRPr sz="2500">
              <a:latin typeface="Times New Roman"/>
              <a:cs typeface="Times New Roman"/>
            </a:endParaRPr>
          </a:p>
        </p:txBody>
      </p:sp>
      <p:graphicFrame>
        <p:nvGraphicFramePr>
          <p:cNvPr id="14" name="object 14"/>
          <p:cNvGraphicFramePr>
            <a:graphicFrameLocks noGrp="1"/>
          </p:cNvGraphicFramePr>
          <p:nvPr/>
        </p:nvGraphicFramePr>
        <p:xfrm>
          <a:off x="8165592" y="2127504"/>
          <a:ext cx="2575559" cy="1178941"/>
        </p:xfrm>
        <a:graphic>
          <a:graphicData uri="http://schemas.openxmlformats.org/drawingml/2006/table">
            <a:tbl>
              <a:tblPr firstRow="1" bandRow="1">
                <a:tableStyleId>{2D5ABB26-0587-4C30-8999-92F81FD0307C}</a:tableStyleId>
              </a:tblPr>
              <a:tblGrid>
                <a:gridCol w="414655">
                  <a:extLst>
                    <a:ext uri="{9D8B030D-6E8A-4147-A177-3AD203B41FA5}">
                      <a16:colId xmlns:a16="http://schemas.microsoft.com/office/drawing/2014/main" val="20000"/>
                    </a:ext>
                  </a:extLst>
                </a:gridCol>
                <a:gridCol w="1048384">
                  <a:extLst>
                    <a:ext uri="{9D8B030D-6E8A-4147-A177-3AD203B41FA5}">
                      <a16:colId xmlns:a16="http://schemas.microsoft.com/office/drawing/2014/main" val="20001"/>
                    </a:ext>
                  </a:extLst>
                </a:gridCol>
                <a:gridCol w="1112520">
                  <a:extLst>
                    <a:ext uri="{9D8B030D-6E8A-4147-A177-3AD203B41FA5}">
                      <a16:colId xmlns:a16="http://schemas.microsoft.com/office/drawing/2014/main" val="20002"/>
                    </a:ext>
                  </a:extLst>
                </a:gridCol>
              </a:tblGrid>
              <a:tr h="371475">
                <a:tc>
                  <a:txBody>
                    <a:bodyPr/>
                    <a:lstStyle/>
                    <a:p>
                      <a:pPr>
                        <a:lnSpc>
                          <a:spcPct val="100000"/>
                        </a:lnSpc>
                      </a:pPr>
                      <a:endParaRPr sz="2300">
                        <a:latin typeface="Times New Roman"/>
                        <a:cs typeface="Times New Roman"/>
                      </a:endParaRPr>
                    </a:p>
                  </a:txBody>
                  <a:tcPr marL="0" marR="0" marT="0" marB="0">
                    <a:lnR w="9525">
                      <a:solidFill>
                        <a:srgbClr val="000000"/>
                      </a:solidFill>
                      <a:prstDash val="solid"/>
                    </a:lnR>
                  </a:tcPr>
                </a:tc>
                <a:tc gridSpan="2">
                  <a:txBody>
                    <a:bodyPr/>
                    <a:lstStyle/>
                    <a:p>
                      <a:pPr marL="224154">
                        <a:lnSpc>
                          <a:spcPts val="2745"/>
                        </a:lnSpc>
                      </a:pPr>
                      <a:r>
                        <a:rPr sz="2500" spc="-20" dirty="0">
                          <a:latin typeface="Times New Roman"/>
                          <a:cs typeface="Times New Roman"/>
                        </a:rPr>
                        <a:t>R</a:t>
                      </a:r>
                      <a:r>
                        <a:rPr sz="2475" spc="-30" baseline="-20202" dirty="0">
                          <a:latin typeface="Times New Roman"/>
                          <a:cs typeface="Times New Roman"/>
                        </a:rPr>
                        <a:t>i-</a:t>
                      </a:r>
                      <a:r>
                        <a:rPr sz="2475" spc="-15" baseline="-20202" dirty="0">
                          <a:latin typeface="Times New Roman"/>
                          <a:cs typeface="Times New Roman"/>
                        </a:rPr>
                        <a:t>1</a:t>
                      </a:r>
                      <a:r>
                        <a:rPr sz="2500" spc="-10" dirty="0">
                          <a:latin typeface="宋体"/>
                          <a:cs typeface="宋体"/>
                        </a:rPr>
                        <a:t>（</a:t>
                      </a:r>
                      <a:r>
                        <a:rPr sz="2500" spc="-10" dirty="0">
                          <a:latin typeface="Times New Roman"/>
                          <a:cs typeface="Times New Roman"/>
                        </a:rPr>
                        <a:t>32</a:t>
                      </a:r>
                      <a:r>
                        <a:rPr sz="2500" spc="-25" dirty="0">
                          <a:latin typeface="宋体"/>
                          <a:cs typeface="宋体"/>
                        </a:rPr>
                        <a:t>位</a:t>
                      </a:r>
                      <a:r>
                        <a:rPr sz="2500" spc="-50" dirty="0">
                          <a:latin typeface="宋体"/>
                          <a:cs typeface="宋体"/>
                        </a:rPr>
                        <a:t>）</a:t>
                      </a:r>
                      <a:endParaRPr sz="2500">
                        <a:latin typeface="宋体"/>
                        <a:cs typeface="宋体"/>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246379">
                <a:tc gridSpan="2">
                  <a:txBody>
                    <a:bodyPr/>
                    <a:lstStyle/>
                    <a:p>
                      <a:pPr>
                        <a:lnSpc>
                          <a:spcPct val="100000"/>
                        </a:lnSpc>
                      </a:pPr>
                      <a:endParaRPr sz="150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hMerge="1">
                  <a:txBody>
                    <a:bodyPr/>
                    <a:lstStyle/>
                    <a:p>
                      <a:endParaRPr/>
                    </a:p>
                  </a:txBody>
                  <a:tcPr marL="0" marR="0" marT="0" marB="0"/>
                </a:tc>
                <a:tc>
                  <a:txBody>
                    <a:bodyPr/>
                    <a:lstStyle/>
                    <a:p>
                      <a:pPr marL="15240" algn="ctr">
                        <a:lnSpc>
                          <a:spcPts val="1845"/>
                        </a:lnSpc>
                      </a:pPr>
                      <a:r>
                        <a:rPr sz="3100" spc="-25" dirty="0">
                          <a:latin typeface="Verdana"/>
                          <a:cs typeface="Verdana"/>
                        </a:rPr>
                        <a:t>K</a:t>
                      </a:r>
                      <a:r>
                        <a:rPr sz="3075" spc="-37" baseline="-20325" dirty="0">
                          <a:latin typeface="Verdana"/>
                          <a:cs typeface="Verdana"/>
                        </a:rPr>
                        <a:t>i</a:t>
                      </a:r>
                      <a:endParaRPr sz="3075" baseline="-20325">
                        <a:latin typeface="Verdana"/>
                        <a:cs typeface="Verdana"/>
                      </a:endParaRPr>
                    </a:p>
                  </a:txBody>
                  <a:tcPr marL="0" marR="0" marT="0" marB="0">
                    <a:lnL w="9525">
                      <a:solidFill>
                        <a:srgbClr val="000000"/>
                      </a:solidFill>
                      <a:prstDash val="solid"/>
                    </a:lnL>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54355">
                <a:tc gridSpan="2">
                  <a:txBody>
                    <a:bodyPr/>
                    <a:lstStyle/>
                    <a:p>
                      <a:pPr>
                        <a:lnSpc>
                          <a:spcPct val="100000"/>
                        </a:lnSpc>
                      </a:pPr>
                      <a:endParaRPr sz="2700">
                        <a:latin typeface="Times New Roman"/>
                        <a:cs typeface="Times New Roman"/>
                      </a:endParaRPr>
                    </a:p>
                  </a:txBody>
                  <a:tcPr marL="0" marR="0" marT="0" marB="0">
                    <a:lnR w="9525">
                      <a:solidFill>
                        <a:srgbClr val="000000"/>
                      </a:solidFill>
                      <a:prstDash val="solid"/>
                    </a:lnR>
                    <a:lnT w="9525">
                      <a:solidFill>
                        <a:srgbClr val="000000"/>
                      </a:solidFill>
                      <a:prstDash val="solid"/>
                    </a:lnT>
                  </a:tcPr>
                </a:tc>
                <a:tc hMerge="1">
                  <a:txBody>
                    <a:bodyPr/>
                    <a:lstStyle/>
                    <a:p>
                      <a:endParaRPr/>
                    </a:p>
                  </a:txBody>
                  <a:tcPr marL="0" marR="0" marT="0" marB="0"/>
                </a:tc>
                <a:tc>
                  <a:txBody>
                    <a:bodyPr/>
                    <a:lstStyle/>
                    <a:p>
                      <a:pPr>
                        <a:lnSpc>
                          <a:spcPct val="100000"/>
                        </a:lnSpc>
                      </a:pPr>
                      <a:endParaRPr sz="2700">
                        <a:latin typeface="Times New Roman"/>
                        <a:cs typeface="Times New Roman"/>
                      </a:endParaRPr>
                    </a:p>
                  </a:txBody>
                  <a:tcPr marL="0" marR="0" marT="0" marB="0">
                    <a:lnL w="9525">
                      <a:solidFill>
                        <a:srgbClr val="000000"/>
                      </a:solidFill>
                      <a:prstDash val="solid"/>
                    </a:lnL>
                    <a:lnT w="9525">
                      <a:solidFill>
                        <a:srgbClr val="000000"/>
                      </a:solidFill>
                      <a:prstDash val="solid"/>
                    </a:lnT>
                  </a:tcPr>
                </a:tc>
                <a:extLst>
                  <a:ext uri="{0D108BD9-81ED-4DB2-BD59-A6C34878D82A}">
                    <a16:rowId xmlns:a16="http://schemas.microsoft.com/office/drawing/2014/main" val="10002"/>
                  </a:ext>
                </a:extLst>
              </a:tr>
            </a:tbl>
          </a:graphicData>
        </a:graphic>
      </p:graphicFrame>
      <p:grpSp>
        <p:nvGrpSpPr>
          <p:cNvPr id="15" name="object 15"/>
          <p:cNvGrpSpPr/>
          <p:nvPr/>
        </p:nvGrpSpPr>
        <p:grpSpPr>
          <a:xfrm>
            <a:off x="6609588" y="2748279"/>
            <a:ext cx="3023870" cy="287655"/>
            <a:chOff x="6609588" y="2748279"/>
            <a:chExt cx="3023870" cy="287655"/>
          </a:xfrm>
        </p:grpSpPr>
        <p:sp>
          <p:nvSpPr>
            <p:cNvPr id="16" name="object 16"/>
            <p:cNvSpPr/>
            <p:nvPr/>
          </p:nvSpPr>
          <p:spPr>
            <a:xfrm>
              <a:off x="6609588" y="2959607"/>
              <a:ext cx="3023870" cy="76200"/>
            </a:xfrm>
            <a:custGeom>
              <a:avLst/>
              <a:gdLst/>
              <a:ahLst/>
              <a:cxnLst/>
              <a:rect l="l" t="t" r="r" b="b"/>
              <a:pathLst>
                <a:path w="3023870" h="76200">
                  <a:moveTo>
                    <a:pt x="1112520" y="31750"/>
                  </a:moveTo>
                  <a:lnTo>
                    <a:pt x="76200" y="31750"/>
                  </a:lnTo>
                  <a:lnTo>
                    <a:pt x="76200" y="0"/>
                  </a:lnTo>
                  <a:lnTo>
                    <a:pt x="0" y="38100"/>
                  </a:lnTo>
                  <a:lnTo>
                    <a:pt x="76200" y="76200"/>
                  </a:lnTo>
                  <a:lnTo>
                    <a:pt x="76200" y="44450"/>
                  </a:lnTo>
                  <a:lnTo>
                    <a:pt x="1112520" y="44450"/>
                  </a:lnTo>
                  <a:lnTo>
                    <a:pt x="1112520" y="31750"/>
                  </a:lnTo>
                  <a:close/>
                </a:path>
                <a:path w="3023870" h="76200">
                  <a:moveTo>
                    <a:pt x="3023616" y="31750"/>
                  </a:moveTo>
                  <a:lnTo>
                    <a:pt x="1618488" y="31750"/>
                  </a:lnTo>
                  <a:lnTo>
                    <a:pt x="1618488" y="0"/>
                  </a:lnTo>
                  <a:lnTo>
                    <a:pt x="1542288" y="38100"/>
                  </a:lnTo>
                  <a:lnTo>
                    <a:pt x="1618488" y="76200"/>
                  </a:lnTo>
                  <a:lnTo>
                    <a:pt x="1618488" y="44450"/>
                  </a:lnTo>
                  <a:lnTo>
                    <a:pt x="3023616" y="44450"/>
                  </a:lnTo>
                  <a:lnTo>
                    <a:pt x="3023616" y="31750"/>
                  </a:lnTo>
                  <a:close/>
                </a:path>
              </a:pathLst>
            </a:custGeom>
            <a:solidFill>
              <a:srgbClr val="000000"/>
            </a:solidFill>
          </p:spPr>
          <p:txBody>
            <a:bodyPr wrap="square" lIns="0" tIns="0" rIns="0" bIns="0" rtlCol="0"/>
            <a:lstStyle/>
            <a:p>
              <a:endParaRPr/>
            </a:p>
          </p:txBody>
        </p:sp>
        <p:pic>
          <p:nvPicPr>
            <p:cNvPr id="17" name="object 17"/>
            <p:cNvPicPr/>
            <p:nvPr/>
          </p:nvPicPr>
          <p:blipFill>
            <a:blip r:embed="rId2" cstate="print"/>
            <a:stretch>
              <a:fillRect/>
            </a:stretch>
          </p:blipFill>
          <p:spPr>
            <a:xfrm>
              <a:off x="8085709" y="2748279"/>
              <a:ext cx="90297" cy="188468"/>
            </a:xfrm>
            <a:prstGeom prst="rect">
              <a:avLst/>
            </a:prstGeom>
          </p:spPr>
        </p:pic>
      </p:grpSp>
      <p:sp>
        <p:nvSpPr>
          <p:cNvPr id="18" name="object 18"/>
          <p:cNvSpPr txBox="1"/>
          <p:nvPr/>
        </p:nvSpPr>
        <p:spPr>
          <a:xfrm>
            <a:off x="1232916" y="1570431"/>
            <a:ext cx="3435985" cy="1692910"/>
          </a:xfrm>
          <a:prstGeom prst="rect">
            <a:avLst/>
          </a:prstGeom>
        </p:spPr>
        <p:txBody>
          <a:bodyPr vert="horz" wrap="square" lIns="0" tIns="12700" rIns="0" bIns="0" rtlCol="0">
            <a:spAutoFit/>
          </a:bodyPr>
          <a:lstStyle/>
          <a:p>
            <a:pPr marL="111125">
              <a:lnSpc>
                <a:spcPct val="100000"/>
              </a:lnSpc>
              <a:spcBef>
                <a:spcPts val="100"/>
              </a:spcBef>
            </a:pPr>
            <a:r>
              <a:rPr sz="2400" b="1" dirty="0">
                <a:latin typeface="微软雅黑 Heavy"/>
                <a:cs typeface="微软雅黑 Heavy"/>
              </a:rPr>
              <a:t>设输入为（</a:t>
            </a:r>
            <a:r>
              <a:rPr sz="2400" b="1" i="1" dirty="0">
                <a:latin typeface="Times New Roman"/>
                <a:cs typeface="Times New Roman"/>
              </a:rPr>
              <a:t>x</a:t>
            </a:r>
            <a:r>
              <a:rPr sz="2400" b="1" spc="15" dirty="0">
                <a:latin typeface="Times New Roman"/>
                <a:cs typeface="Times New Roman"/>
              </a:rPr>
              <a:t>, </a:t>
            </a:r>
            <a:r>
              <a:rPr sz="2400" b="1" i="1" spc="-25" dirty="0">
                <a:latin typeface="Times New Roman"/>
                <a:cs typeface="Times New Roman"/>
              </a:rPr>
              <a:t>y</a:t>
            </a:r>
            <a:r>
              <a:rPr sz="2400" b="1" spc="-25" dirty="0">
                <a:latin typeface="微软雅黑 Heavy"/>
                <a:cs typeface="微软雅黑 Heavy"/>
              </a:rPr>
              <a:t>）</a:t>
            </a:r>
            <a:endParaRPr sz="2400" dirty="0">
              <a:latin typeface="微软雅黑 Heavy"/>
              <a:cs typeface="微软雅黑 Heavy"/>
            </a:endParaRPr>
          </a:p>
          <a:p>
            <a:pPr marL="38100">
              <a:lnSpc>
                <a:spcPct val="100000"/>
              </a:lnSpc>
              <a:spcBef>
                <a:spcPts val="1950"/>
              </a:spcBef>
            </a:pPr>
            <a:r>
              <a:rPr sz="2400" b="1" dirty="0">
                <a:latin typeface="微软雅黑 Heavy"/>
                <a:cs typeface="微软雅黑 Heavy"/>
              </a:rPr>
              <a:t>则</a:t>
            </a:r>
            <a:r>
              <a:rPr sz="2400" b="1" dirty="0">
                <a:latin typeface="Times New Roman"/>
                <a:cs typeface="Times New Roman"/>
              </a:rPr>
              <a:t>DES</a:t>
            </a:r>
            <a:r>
              <a:rPr sz="2400" b="1" spc="-10" dirty="0">
                <a:latin typeface="微软雅黑 Heavy"/>
                <a:cs typeface="微软雅黑 Heavy"/>
              </a:rPr>
              <a:t>的轮函数输出为：</a:t>
            </a:r>
            <a:endParaRPr sz="2400" dirty="0">
              <a:latin typeface="微软雅黑 Heavy"/>
              <a:cs typeface="微软雅黑 Heavy"/>
            </a:endParaRPr>
          </a:p>
          <a:p>
            <a:pPr marL="706120">
              <a:lnSpc>
                <a:spcPct val="100000"/>
              </a:lnSpc>
              <a:spcBef>
                <a:spcPts val="1455"/>
              </a:spcBef>
            </a:pPr>
            <a:r>
              <a:rPr sz="3300" spc="-204" dirty="0">
                <a:solidFill>
                  <a:srgbClr val="3333FF"/>
                </a:solidFill>
                <a:latin typeface="Times New Roman"/>
                <a:cs typeface="Times New Roman"/>
              </a:rPr>
              <a:t>(</a:t>
            </a:r>
            <a:r>
              <a:rPr sz="3300" spc="-390" dirty="0">
                <a:solidFill>
                  <a:srgbClr val="3333FF"/>
                </a:solidFill>
                <a:latin typeface="Times New Roman"/>
                <a:cs typeface="Times New Roman"/>
              </a:rPr>
              <a:t> </a:t>
            </a:r>
            <a:r>
              <a:rPr sz="3300" i="1" spc="-145" dirty="0">
                <a:solidFill>
                  <a:srgbClr val="3333FF"/>
                </a:solidFill>
                <a:latin typeface="Times New Roman"/>
                <a:cs typeface="Times New Roman"/>
              </a:rPr>
              <a:t>y</a:t>
            </a:r>
            <a:r>
              <a:rPr sz="3300" spc="-145" dirty="0">
                <a:solidFill>
                  <a:srgbClr val="3333FF"/>
                </a:solidFill>
                <a:latin typeface="Times New Roman"/>
                <a:cs typeface="Times New Roman"/>
              </a:rPr>
              <a:t>,</a:t>
            </a:r>
            <a:r>
              <a:rPr sz="3300" spc="-325" dirty="0">
                <a:solidFill>
                  <a:srgbClr val="3333FF"/>
                </a:solidFill>
                <a:latin typeface="Times New Roman"/>
                <a:cs typeface="Times New Roman"/>
              </a:rPr>
              <a:t> </a:t>
            </a:r>
            <a:r>
              <a:rPr sz="3300" i="1" spc="-265" dirty="0">
                <a:solidFill>
                  <a:srgbClr val="3333FF"/>
                </a:solidFill>
                <a:latin typeface="Times New Roman"/>
                <a:cs typeface="Times New Roman"/>
              </a:rPr>
              <a:t>x</a:t>
            </a:r>
            <a:r>
              <a:rPr sz="3300" i="1" spc="-245" dirty="0">
                <a:solidFill>
                  <a:srgbClr val="3333FF"/>
                </a:solidFill>
                <a:latin typeface="Times New Roman"/>
                <a:cs typeface="Times New Roman"/>
              </a:rPr>
              <a:t> </a:t>
            </a:r>
            <a:r>
              <a:rPr sz="3300" spc="-459" dirty="0">
                <a:solidFill>
                  <a:srgbClr val="3333FF"/>
                </a:solidFill>
                <a:latin typeface="Symbol"/>
                <a:cs typeface="Symbol"/>
              </a:rPr>
              <a:t></a:t>
            </a:r>
            <a:r>
              <a:rPr sz="3300" spc="315" dirty="0">
                <a:solidFill>
                  <a:srgbClr val="3333FF"/>
                </a:solidFill>
                <a:latin typeface="Times New Roman"/>
                <a:cs typeface="Times New Roman"/>
              </a:rPr>
              <a:t> </a:t>
            </a:r>
            <a:r>
              <a:rPr sz="3300" i="1" spc="-65" dirty="0">
                <a:solidFill>
                  <a:srgbClr val="3333FF"/>
                </a:solidFill>
                <a:latin typeface="Times New Roman"/>
                <a:cs typeface="Times New Roman"/>
              </a:rPr>
              <a:t>f</a:t>
            </a:r>
            <a:r>
              <a:rPr sz="2850" i="1" spc="-97" baseline="-24853" dirty="0">
                <a:solidFill>
                  <a:srgbClr val="3333FF"/>
                </a:solidFill>
                <a:latin typeface="Times New Roman"/>
                <a:cs typeface="Times New Roman"/>
              </a:rPr>
              <a:t>k</a:t>
            </a:r>
            <a:r>
              <a:rPr sz="2850" i="1" spc="-67" baseline="-24853" dirty="0">
                <a:solidFill>
                  <a:srgbClr val="3333FF"/>
                </a:solidFill>
                <a:latin typeface="Times New Roman"/>
                <a:cs typeface="Times New Roman"/>
              </a:rPr>
              <a:t> </a:t>
            </a:r>
            <a:r>
              <a:rPr sz="3300" spc="-204" dirty="0">
                <a:solidFill>
                  <a:srgbClr val="3333FF"/>
                </a:solidFill>
                <a:latin typeface="Times New Roman"/>
                <a:cs typeface="Times New Roman"/>
              </a:rPr>
              <a:t>(</a:t>
            </a:r>
            <a:r>
              <a:rPr sz="3300" spc="-385" dirty="0">
                <a:solidFill>
                  <a:srgbClr val="3333FF"/>
                </a:solidFill>
                <a:latin typeface="Times New Roman"/>
                <a:cs typeface="Times New Roman"/>
              </a:rPr>
              <a:t> </a:t>
            </a:r>
            <a:r>
              <a:rPr sz="3300" i="1" spc="-25" dirty="0">
                <a:solidFill>
                  <a:srgbClr val="3333FF"/>
                </a:solidFill>
                <a:latin typeface="Times New Roman"/>
                <a:cs typeface="Times New Roman"/>
              </a:rPr>
              <a:t>y</a:t>
            </a:r>
            <a:r>
              <a:rPr sz="3300" spc="-25" dirty="0">
                <a:solidFill>
                  <a:srgbClr val="3333FF"/>
                </a:solidFill>
                <a:latin typeface="Times New Roman"/>
                <a:cs typeface="Times New Roman"/>
              </a:rPr>
              <a:t>))</a:t>
            </a:r>
            <a:endParaRPr sz="3300" dirty="0">
              <a:latin typeface="Times New Roman"/>
              <a:cs typeface="Times New Roman"/>
            </a:endParaRPr>
          </a:p>
        </p:txBody>
      </p:sp>
      <p:sp>
        <p:nvSpPr>
          <p:cNvPr id="19" name="object 19"/>
          <p:cNvSpPr txBox="1"/>
          <p:nvPr/>
        </p:nvSpPr>
        <p:spPr>
          <a:xfrm>
            <a:off x="904138" y="4165803"/>
            <a:ext cx="4121150" cy="391795"/>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Heavy"/>
                <a:cs typeface="微软雅黑 Heavy"/>
              </a:rPr>
              <a:t>它等价于两个</a:t>
            </a:r>
            <a:r>
              <a:rPr sz="2400" b="1" spc="-5" dirty="0">
                <a:solidFill>
                  <a:srgbClr val="00B0F0"/>
                </a:solidFill>
                <a:latin typeface="微软雅黑 Heavy"/>
                <a:cs typeface="微软雅黑 Heavy"/>
              </a:rPr>
              <a:t>对合变换</a:t>
            </a:r>
            <a:r>
              <a:rPr sz="2400" b="1" spc="-5" dirty="0">
                <a:latin typeface="微软雅黑 Heavy"/>
                <a:cs typeface="微软雅黑 Heavy"/>
              </a:rPr>
              <a:t>的复合</a:t>
            </a:r>
            <a:r>
              <a:rPr sz="2400" b="1" spc="-50" dirty="0">
                <a:latin typeface="Times New Roman"/>
                <a:cs typeface="Times New Roman"/>
              </a:rPr>
              <a:t>:</a:t>
            </a:r>
            <a:endParaRPr sz="2400" dirty="0">
              <a:latin typeface="Times New Roman"/>
              <a:cs typeface="Times New Roman"/>
            </a:endParaRPr>
          </a:p>
        </p:txBody>
      </p:sp>
      <p:sp>
        <p:nvSpPr>
          <p:cNvPr id="20" name="object 20"/>
          <p:cNvSpPr txBox="1"/>
          <p:nvPr/>
        </p:nvSpPr>
        <p:spPr>
          <a:xfrm>
            <a:off x="4809744" y="5452871"/>
            <a:ext cx="2301240" cy="436017"/>
          </a:xfrm>
          <a:prstGeom prst="rect">
            <a:avLst/>
          </a:prstGeom>
          <a:solidFill>
            <a:srgbClr val="0070C0"/>
          </a:solidFill>
        </p:spPr>
        <p:txBody>
          <a:bodyPr vert="horz" wrap="square" lIns="0" tIns="0" rIns="0" bIns="0" rtlCol="0">
            <a:spAutoFit/>
          </a:bodyPr>
          <a:lstStyle/>
          <a:p>
            <a:pPr marL="53340">
              <a:lnSpc>
                <a:spcPts val="3440"/>
              </a:lnSpc>
            </a:pPr>
            <a:r>
              <a:rPr sz="3050" spc="110" dirty="0">
                <a:solidFill>
                  <a:schemeClr val="bg1"/>
                </a:solidFill>
                <a:latin typeface="Times New Roman"/>
                <a:cs typeface="Times New Roman"/>
              </a:rPr>
              <a:t>(</a:t>
            </a:r>
            <a:r>
              <a:rPr sz="3050" i="1" spc="110" dirty="0">
                <a:solidFill>
                  <a:schemeClr val="bg1"/>
                </a:solidFill>
                <a:latin typeface="Times New Roman"/>
                <a:cs typeface="Times New Roman"/>
              </a:rPr>
              <a:t>a</a:t>
            </a:r>
            <a:r>
              <a:rPr sz="3050" spc="110" dirty="0">
                <a:solidFill>
                  <a:schemeClr val="bg1"/>
                </a:solidFill>
                <a:latin typeface="Times New Roman"/>
                <a:cs typeface="Times New Roman"/>
              </a:rPr>
              <a:t>,</a:t>
            </a:r>
            <a:r>
              <a:rPr sz="3050" i="1" spc="110" dirty="0">
                <a:solidFill>
                  <a:schemeClr val="bg1"/>
                </a:solidFill>
                <a:latin typeface="Times New Roman"/>
                <a:cs typeface="Times New Roman"/>
              </a:rPr>
              <a:t>b</a:t>
            </a:r>
            <a:r>
              <a:rPr sz="3050" spc="110" dirty="0">
                <a:solidFill>
                  <a:schemeClr val="bg1"/>
                </a:solidFill>
                <a:latin typeface="Times New Roman"/>
                <a:cs typeface="Times New Roman"/>
              </a:rPr>
              <a:t>)</a:t>
            </a:r>
            <a:r>
              <a:rPr sz="3050" spc="-130" dirty="0">
                <a:solidFill>
                  <a:schemeClr val="bg1"/>
                </a:solidFill>
                <a:latin typeface="Times New Roman"/>
                <a:cs typeface="Times New Roman"/>
              </a:rPr>
              <a:t> </a:t>
            </a:r>
            <a:r>
              <a:rPr sz="3050" spc="180" dirty="0">
                <a:solidFill>
                  <a:schemeClr val="bg1"/>
                </a:solidFill>
                <a:latin typeface="MT Extra"/>
                <a:cs typeface="MT Extra"/>
              </a:rPr>
              <a:t></a:t>
            </a:r>
            <a:r>
              <a:rPr sz="3050" spc="-170" dirty="0">
                <a:solidFill>
                  <a:schemeClr val="bg1"/>
                </a:solidFill>
                <a:latin typeface="Times New Roman"/>
                <a:cs typeface="Times New Roman"/>
              </a:rPr>
              <a:t> </a:t>
            </a:r>
            <a:r>
              <a:rPr sz="3050" dirty="0">
                <a:solidFill>
                  <a:schemeClr val="bg1"/>
                </a:solidFill>
                <a:latin typeface="Times New Roman"/>
                <a:cs typeface="Times New Roman"/>
              </a:rPr>
              <a:t>(</a:t>
            </a:r>
            <a:r>
              <a:rPr sz="3050" i="1" dirty="0">
                <a:solidFill>
                  <a:schemeClr val="bg1"/>
                </a:solidFill>
                <a:latin typeface="Times New Roman"/>
                <a:cs typeface="Times New Roman"/>
              </a:rPr>
              <a:t>b</a:t>
            </a:r>
            <a:r>
              <a:rPr sz="3050" dirty="0">
                <a:solidFill>
                  <a:schemeClr val="bg1"/>
                </a:solidFill>
                <a:latin typeface="Times New Roman"/>
                <a:cs typeface="Times New Roman"/>
              </a:rPr>
              <a:t>,</a:t>
            </a:r>
            <a:r>
              <a:rPr sz="3050" spc="-405" dirty="0">
                <a:solidFill>
                  <a:schemeClr val="bg1"/>
                </a:solidFill>
                <a:latin typeface="Times New Roman"/>
                <a:cs typeface="Times New Roman"/>
              </a:rPr>
              <a:t> </a:t>
            </a:r>
            <a:r>
              <a:rPr sz="3050" i="1" spc="60" dirty="0">
                <a:solidFill>
                  <a:schemeClr val="bg1"/>
                </a:solidFill>
                <a:latin typeface="Times New Roman"/>
                <a:cs typeface="Times New Roman"/>
              </a:rPr>
              <a:t>a</a:t>
            </a:r>
            <a:r>
              <a:rPr sz="3050" spc="60" dirty="0">
                <a:solidFill>
                  <a:schemeClr val="bg1"/>
                </a:solidFill>
                <a:latin typeface="Times New Roman"/>
                <a:cs typeface="Times New Roman"/>
              </a:rPr>
              <a:t>)</a:t>
            </a:r>
            <a:endParaRPr sz="3050">
              <a:solidFill>
                <a:schemeClr val="bg1"/>
              </a:solidFill>
              <a:latin typeface="Times New Roman"/>
              <a:cs typeface="Times New Roman"/>
            </a:endParaRPr>
          </a:p>
        </p:txBody>
      </p:sp>
      <p:sp>
        <p:nvSpPr>
          <p:cNvPr id="21" name="object 21"/>
          <p:cNvSpPr txBox="1"/>
          <p:nvPr/>
        </p:nvSpPr>
        <p:spPr>
          <a:xfrm>
            <a:off x="1757079" y="4732250"/>
            <a:ext cx="6927215" cy="494665"/>
          </a:xfrm>
          <a:prstGeom prst="rect">
            <a:avLst/>
          </a:prstGeom>
        </p:spPr>
        <p:txBody>
          <a:bodyPr vert="horz" wrap="square" lIns="0" tIns="15875" rIns="0" bIns="0" rtlCol="0">
            <a:spAutoFit/>
          </a:bodyPr>
          <a:lstStyle/>
          <a:p>
            <a:pPr marL="12700">
              <a:lnSpc>
                <a:spcPct val="100000"/>
              </a:lnSpc>
              <a:spcBef>
                <a:spcPts val="125"/>
              </a:spcBef>
            </a:pPr>
            <a:r>
              <a:rPr sz="3050" spc="110" dirty="0">
                <a:latin typeface="Times New Roman"/>
                <a:cs typeface="Times New Roman"/>
              </a:rPr>
              <a:t>(</a:t>
            </a:r>
            <a:r>
              <a:rPr sz="3050" i="1" spc="110" dirty="0">
                <a:latin typeface="Times New Roman"/>
                <a:cs typeface="Times New Roman"/>
              </a:rPr>
              <a:t>x</a:t>
            </a:r>
            <a:r>
              <a:rPr sz="3050" spc="110" dirty="0">
                <a:latin typeface="Times New Roman"/>
                <a:cs typeface="Times New Roman"/>
              </a:rPr>
              <a:t>,</a:t>
            </a:r>
            <a:r>
              <a:rPr sz="3050" spc="-130" dirty="0">
                <a:latin typeface="Times New Roman"/>
                <a:cs typeface="Times New Roman"/>
              </a:rPr>
              <a:t> </a:t>
            </a:r>
            <a:r>
              <a:rPr sz="3050" i="1" spc="105" dirty="0">
                <a:latin typeface="Times New Roman"/>
                <a:cs typeface="Times New Roman"/>
              </a:rPr>
              <a:t>y</a:t>
            </a:r>
            <a:r>
              <a:rPr sz="3050" spc="105" dirty="0">
                <a:latin typeface="Times New Roman"/>
                <a:cs typeface="Times New Roman"/>
              </a:rPr>
              <a:t>)</a:t>
            </a:r>
            <a:r>
              <a:rPr sz="3050" spc="-60" dirty="0">
                <a:latin typeface="Times New Roman"/>
                <a:cs typeface="Times New Roman"/>
              </a:rPr>
              <a:t> </a:t>
            </a:r>
            <a:r>
              <a:rPr sz="3050" spc="210" dirty="0">
                <a:latin typeface="MT Extra"/>
                <a:cs typeface="MT Extra"/>
              </a:rPr>
              <a:t></a:t>
            </a:r>
            <a:r>
              <a:rPr sz="3050" spc="-114" dirty="0">
                <a:latin typeface="Times New Roman"/>
                <a:cs typeface="Times New Roman"/>
              </a:rPr>
              <a:t> </a:t>
            </a:r>
            <a:r>
              <a:rPr sz="3050" spc="165" dirty="0">
                <a:latin typeface="Times New Roman"/>
                <a:cs typeface="Times New Roman"/>
              </a:rPr>
              <a:t>(</a:t>
            </a:r>
            <a:r>
              <a:rPr sz="3050" i="1" spc="165" dirty="0">
                <a:latin typeface="Times New Roman"/>
                <a:cs typeface="Times New Roman"/>
              </a:rPr>
              <a:t>x</a:t>
            </a:r>
            <a:r>
              <a:rPr sz="3050" i="1" spc="-225" dirty="0">
                <a:latin typeface="Times New Roman"/>
                <a:cs typeface="Times New Roman"/>
              </a:rPr>
              <a:t> </a:t>
            </a:r>
            <a:r>
              <a:rPr sz="3050" spc="160" dirty="0">
                <a:latin typeface="Symbol"/>
                <a:cs typeface="Symbol"/>
              </a:rPr>
              <a:t></a:t>
            </a:r>
            <a:r>
              <a:rPr sz="3050" spc="315" dirty="0">
                <a:latin typeface="Times New Roman"/>
                <a:cs typeface="Times New Roman"/>
              </a:rPr>
              <a:t> </a:t>
            </a:r>
            <a:r>
              <a:rPr sz="3050" i="1" spc="55" dirty="0">
                <a:latin typeface="Times New Roman"/>
                <a:cs typeface="Times New Roman"/>
              </a:rPr>
              <a:t>f</a:t>
            </a:r>
            <a:r>
              <a:rPr sz="3050" i="1" spc="-65" dirty="0">
                <a:latin typeface="Times New Roman"/>
                <a:cs typeface="Times New Roman"/>
              </a:rPr>
              <a:t> </a:t>
            </a:r>
            <a:r>
              <a:rPr sz="3050" spc="125" dirty="0">
                <a:latin typeface="Times New Roman"/>
                <a:cs typeface="Times New Roman"/>
              </a:rPr>
              <a:t>(</a:t>
            </a:r>
            <a:r>
              <a:rPr sz="3050" i="1" spc="125" dirty="0">
                <a:latin typeface="Times New Roman"/>
                <a:cs typeface="Times New Roman"/>
              </a:rPr>
              <a:t>k</a:t>
            </a:r>
            <a:r>
              <a:rPr sz="3050" spc="125" dirty="0">
                <a:latin typeface="Times New Roman"/>
                <a:cs typeface="Times New Roman"/>
              </a:rPr>
              <a:t>,</a:t>
            </a:r>
            <a:r>
              <a:rPr sz="3050" spc="-130" dirty="0">
                <a:latin typeface="Times New Roman"/>
                <a:cs typeface="Times New Roman"/>
              </a:rPr>
              <a:t> </a:t>
            </a:r>
            <a:r>
              <a:rPr sz="3050" i="1" spc="65" dirty="0">
                <a:latin typeface="Times New Roman"/>
                <a:cs typeface="Times New Roman"/>
              </a:rPr>
              <a:t>y</a:t>
            </a:r>
            <a:r>
              <a:rPr sz="3050" spc="65" dirty="0">
                <a:latin typeface="Times New Roman"/>
                <a:cs typeface="Times New Roman"/>
              </a:rPr>
              <a:t>),</a:t>
            </a:r>
            <a:r>
              <a:rPr sz="3050" spc="-135" dirty="0">
                <a:latin typeface="Times New Roman"/>
                <a:cs typeface="Times New Roman"/>
              </a:rPr>
              <a:t> </a:t>
            </a:r>
            <a:r>
              <a:rPr sz="3050" i="1" spc="100" dirty="0">
                <a:latin typeface="Times New Roman"/>
                <a:cs typeface="Times New Roman"/>
              </a:rPr>
              <a:t>y</a:t>
            </a:r>
            <a:r>
              <a:rPr sz="3050" spc="100" dirty="0">
                <a:latin typeface="Times New Roman"/>
                <a:cs typeface="Times New Roman"/>
              </a:rPr>
              <a:t>)</a:t>
            </a:r>
            <a:r>
              <a:rPr sz="3050" spc="145" dirty="0">
                <a:latin typeface="Times New Roman"/>
                <a:cs typeface="Times New Roman"/>
              </a:rPr>
              <a:t> </a:t>
            </a:r>
            <a:r>
              <a:rPr sz="3050" spc="210" dirty="0">
                <a:latin typeface="MT Extra"/>
                <a:cs typeface="MT Extra"/>
              </a:rPr>
              <a:t></a:t>
            </a:r>
            <a:r>
              <a:rPr sz="3050" spc="-110" dirty="0">
                <a:latin typeface="Times New Roman"/>
                <a:cs typeface="Times New Roman"/>
              </a:rPr>
              <a:t> </a:t>
            </a:r>
            <a:r>
              <a:rPr sz="3050" spc="70" dirty="0">
                <a:latin typeface="Times New Roman"/>
                <a:cs typeface="Times New Roman"/>
              </a:rPr>
              <a:t>(</a:t>
            </a:r>
            <a:r>
              <a:rPr sz="3050" spc="-445" dirty="0">
                <a:latin typeface="Times New Roman"/>
                <a:cs typeface="Times New Roman"/>
              </a:rPr>
              <a:t> </a:t>
            </a:r>
            <a:r>
              <a:rPr sz="3050" i="1" spc="70" dirty="0">
                <a:latin typeface="Times New Roman"/>
                <a:cs typeface="Times New Roman"/>
              </a:rPr>
              <a:t>y</a:t>
            </a:r>
            <a:r>
              <a:rPr sz="3050" spc="70" dirty="0">
                <a:latin typeface="Times New Roman"/>
                <a:cs typeface="Times New Roman"/>
              </a:rPr>
              <a:t>,</a:t>
            </a:r>
            <a:r>
              <a:rPr sz="3050" spc="-265" dirty="0">
                <a:latin typeface="Times New Roman"/>
                <a:cs typeface="Times New Roman"/>
              </a:rPr>
              <a:t> </a:t>
            </a:r>
            <a:r>
              <a:rPr sz="3050" i="1" spc="90" dirty="0">
                <a:latin typeface="Times New Roman"/>
                <a:cs typeface="Times New Roman"/>
              </a:rPr>
              <a:t>x</a:t>
            </a:r>
            <a:r>
              <a:rPr sz="3050" i="1" spc="-225" dirty="0">
                <a:latin typeface="Times New Roman"/>
                <a:cs typeface="Times New Roman"/>
              </a:rPr>
              <a:t> </a:t>
            </a:r>
            <a:r>
              <a:rPr sz="3050" spc="160" dirty="0">
                <a:latin typeface="Symbol"/>
                <a:cs typeface="Symbol"/>
              </a:rPr>
              <a:t></a:t>
            </a:r>
            <a:r>
              <a:rPr sz="3050" spc="315" dirty="0">
                <a:latin typeface="Times New Roman"/>
                <a:cs typeface="Times New Roman"/>
              </a:rPr>
              <a:t> </a:t>
            </a:r>
            <a:r>
              <a:rPr sz="3050" i="1" spc="55" dirty="0">
                <a:latin typeface="Times New Roman"/>
                <a:cs typeface="Times New Roman"/>
              </a:rPr>
              <a:t>f</a:t>
            </a:r>
            <a:r>
              <a:rPr sz="3050" i="1" spc="-60" dirty="0">
                <a:latin typeface="Times New Roman"/>
                <a:cs typeface="Times New Roman"/>
              </a:rPr>
              <a:t> </a:t>
            </a:r>
            <a:r>
              <a:rPr sz="3050" spc="125" dirty="0">
                <a:latin typeface="Times New Roman"/>
                <a:cs typeface="Times New Roman"/>
              </a:rPr>
              <a:t>(</a:t>
            </a:r>
            <a:r>
              <a:rPr sz="3050" i="1" spc="125" dirty="0">
                <a:latin typeface="Times New Roman"/>
                <a:cs typeface="Times New Roman"/>
              </a:rPr>
              <a:t>k</a:t>
            </a:r>
            <a:r>
              <a:rPr sz="3050" spc="125" dirty="0">
                <a:latin typeface="Times New Roman"/>
                <a:cs typeface="Times New Roman"/>
              </a:rPr>
              <a:t>,</a:t>
            </a:r>
            <a:r>
              <a:rPr sz="3050" spc="-125" dirty="0">
                <a:latin typeface="Times New Roman"/>
                <a:cs typeface="Times New Roman"/>
              </a:rPr>
              <a:t> </a:t>
            </a:r>
            <a:r>
              <a:rPr sz="3050" i="1" spc="30" dirty="0">
                <a:latin typeface="Times New Roman"/>
                <a:cs typeface="Times New Roman"/>
              </a:rPr>
              <a:t>y</a:t>
            </a:r>
            <a:r>
              <a:rPr sz="3050" spc="30" dirty="0">
                <a:latin typeface="Times New Roman"/>
                <a:cs typeface="Times New Roman"/>
              </a:rPr>
              <a:t>))</a:t>
            </a:r>
            <a:endParaRPr sz="3050">
              <a:latin typeface="Times New Roman"/>
              <a:cs typeface="Times New Roman"/>
            </a:endParaRPr>
          </a:p>
        </p:txBody>
      </p:sp>
      <p:sp>
        <p:nvSpPr>
          <p:cNvPr id="26" name="object 26"/>
          <p:cNvSpPr txBox="1">
            <a:spLocks noGrp="1"/>
          </p:cNvSpPr>
          <p:nvPr>
            <p:ph type="title"/>
          </p:nvPr>
        </p:nvSpPr>
        <p:spPr>
          <a:xfrm>
            <a:off x="1332243" y="317614"/>
            <a:ext cx="6011167" cy="566181"/>
          </a:xfrm>
          <a:prstGeom prst="rect">
            <a:avLst/>
          </a:prstGeom>
        </p:spPr>
        <p:txBody>
          <a:bodyPr vert="horz" wrap="square" lIns="0" tIns="12065" rIns="0" bIns="0" rtlCol="0">
            <a:spAutoFit/>
          </a:bodyPr>
          <a:lstStyle/>
          <a:p>
            <a:pPr marL="12700">
              <a:lnSpc>
                <a:spcPct val="100000"/>
              </a:lnSpc>
              <a:spcBef>
                <a:spcPts val="95"/>
              </a:spcBef>
            </a:pPr>
            <a:r>
              <a:rPr b="1" spc="-30" dirty="0">
                <a:solidFill>
                  <a:srgbClr val="CC0066"/>
                </a:solidFill>
                <a:latin typeface="Times New Roman"/>
                <a:cs typeface="Times New Roman"/>
              </a:rPr>
              <a:t>DES</a:t>
            </a:r>
            <a:r>
              <a:rPr spc="-20" dirty="0">
                <a:solidFill>
                  <a:srgbClr val="CC0066"/>
                </a:solidFill>
              </a:rPr>
              <a:t>的轮函数的结构</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4574" y="373456"/>
            <a:ext cx="1019175" cy="622300"/>
          </a:xfrm>
          <a:prstGeom prst="rect">
            <a:avLst/>
          </a:prstGeom>
        </p:spPr>
        <p:txBody>
          <a:bodyPr vert="horz" wrap="square" lIns="0" tIns="14605" rIns="0" bIns="0" rtlCol="0">
            <a:spAutoFit/>
          </a:bodyPr>
          <a:lstStyle/>
          <a:p>
            <a:pPr marL="12700">
              <a:lnSpc>
                <a:spcPct val="100000"/>
              </a:lnSpc>
              <a:spcBef>
                <a:spcPts val="115"/>
              </a:spcBef>
            </a:pPr>
            <a:r>
              <a:rPr sz="3900" spc="-35" dirty="0">
                <a:solidFill>
                  <a:srgbClr val="FF3300"/>
                </a:solidFill>
              </a:rPr>
              <a:t>注意</a:t>
            </a:r>
            <a:endParaRPr sz="3900" dirty="0"/>
          </a:p>
        </p:txBody>
      </p:sp>
      <p:sp>
        <p:nvSpPr>
          <p:cNvPr id="3" name="object 3"/>
          <p:cNvSpPr txBox="1"/>
          <p:nvPr/>
        </p:nvSpPr>
        <p:spPr>
          <a:xfrm>
            <a:off x="902918" y="1462227"/>
            <a:ext cx="10374681" cy="2580194"/>
          </a:xfrm>
          <a:prstGeom prst="rect">
            <a:avLst/>
          </a:prstGeom>
        </p:spPr>
        <p:txBody>
          <a:bodyPr vert="horz" wrap="square" lIns="0" tIns="15240" rIns="0" bIns="0" rtlCol="0">
            <a:spAutoFit/>
          </a:bodyPr>
          <a:lstStyle/>
          <a:p>
            <a:pPr marL="347345" indent="-334645">
              <a:lnSpc>
                <a:spcPct val="100000"/>
              </a:lnSpc>
              <a:spcBef>
                <a:spcPts val="120"/>
              </a:spcBef>
              <a:buFont typeface="Arial"/>
              <a:buChar char="•"/>
              <a:tabLst>
                <a:tab pos="347345" algn="l"/>
                <a:tab pos="347980" algn="l"/>
              </a:tabLst>
            </a:pPr>
            <a:r>
              <a:rPr sz="3150" b="1" dirty="0">
                <a:latin typeface="微软雅黑 Heavy"/>
                <a:cs typeface="微软雅黑 Heavy"/>
              </a:rPr>
              <a:t>无论</a:t>
            </a:r>
            <a:r>
              <a:rPr sz="3150" b="1" spc="235" dirty="0">
                <a:latin typeface="微软雅黑 Heavy"/>
                <a:cs typeface="微软雅黑 Heavy"/>
              </a:rPr>
              <a:t>f</a:t>
            </a:r>
            <a:r>
              <a:rPr sz="3150" b="1" spc="-40" dirty="0">
                <a:latin typeface="微软雅黑 Heavy"/>
                <a:cs typeface="微软雅黑 Heavy"/>
              </a:rPr>
              <a:t>函数如何选取，</a:t>
            </a:r>
            <a:r>
              <a:rPr sz="3150" b="1" spc="-280" dirty="0">
                <a:latin typeface="微软雅黑 Heavy"/>
                <a:cs typeface="微软雅黑 Heavy"/>
              </a:rPr>
              <a:t>DES</a:t>
            </a:r>
            <a:r>
              <a:rPr sz="3150" b="1" spc="-5" dirty="0">
                <a:latin typeface="微软雅黑 Heavy"/>
                <a:cs typeface="微软雅黑 Heavy"/>
              </a:rPr>
              <a:t>的轮函数是一个对合变换。</a:t>
            </a:r>
            <a:endParaRPr sz="3150" dirty="0">
              <a:latin typeface="微软雅黑 Heavy"/>
              <a:cs typeface="微软雅黑 Heavy"/>
            </a:endParaRPr>
          </a:p>
          <a:p>
            <a:pPr>
              <a:lnSpc>
                <a:spcPct val="100000"/>
              </a:lnSpc>
              <a:spcBef>
                <a:spcPts val="90"/>
              </a:spcBef>
            </a:pPr>
            <a:endParaRPr sz="2900" dirty="0">
              <a:latin typeface="微软雅黑 Heavy"/>
              <a:cs typeface="微软雅黑 Heavy"/>
            </a:endParaRPr>
          </a:p>
          <a:p>
            <a:pPr marR="594360" algn="ctr">
              <a:lnSpc>
                <a:spcPct val="100000"/>
              </a:lnSpc>
            </a:pPr>
            <a:r>
              <a:rPr sz="2550" i="1" spc="130" dirty="0">
                <a:latin typeface="Times New Roman"/>
                <a:cs typeface="Times New Roman"/>
              </a:rPr>
              <a:t>F</a:t>
            </a:r>
            <a:r>
              <a:rPr sz="2550" spc="130" dirty="0">
                <a:latin typeface="Times New Roman"/>
                <a:cs typeface="Times New Roman"/>
              </a:rPr>
              <a:t>(</a:t>
            </a:r>
            <a:r>
              <a:rPr sz="2550" i="1" spc="130" dirty="0">
                <a:latin typeface="Times New Roman"/>
                <a:cs typeface="Times New Roman"/>
              </a:rPr>
              <a:t>x</a:t>
            </a:r>
            <a:r>
              <a:rPr sz="2550" spc="130" dirty="0">
                <a:latin typeface="Times New Roman"/>
                <a:cs typeface="Times New Roman"/>
              </a:rPr>
              <a:t>,</a:t>
            </a:r>
            <a:r>
              <a:rPr sz="2550" spc="-95" dirty="0">
                <a:latin typeface="Times New Roman"/>
                <a:cs typeface="Times New Roman"/>
              </a:rPr>
              <a:t> </a:t>
            </a:r>
            <a:r>
              <a:rPr sz="2550" i="1" spc="75" dirty="0">
                <a:latin typeface="Times New Roman"/>
                <a:cs typeface="Times New Roman"/>
              </a:rPr>
              <a:t>y</a:t>
            </a:r>
            <a:r>
              <a:rPr sz="2550" spc="75" dirty="0">
                <a:latin typeface="Times New Roman"/>
                <a:cs typeface="Times New Roman"/>
              </a:rPr>
              <a:t>)</a:t>
            </a:r>
            <a:r>
              <a:rPr sz="2550" spc="10" dirty="0">
                <a:latin typeface="Times New Roman"/>
                <a:cs typeface="Times New Roman"/>
              </a:rPr>
              <a:t> </a:t>
            </a:r>
            <a:r>
              <a:rPr sz="2550" spc="80" dirty="0">
                <a:latin typeface="Symbol"/>
                <a:cs typeface="Symbol"/>
              </a:rPr>
              <a:t></a:t>
            </a:r>
            <a:r>
              <a:rPr sz="2550" spc="-60" dirty="0">
                <a:latin typeface="Times New Roman"/>
                <a:cs typeface="Times New Roman"/>
              </a:rPr>
              <a:t> </a:t>
            </a:r>
            <a:r>
              <a:rPr sz="2550" spc="125" dirty="0">
                <a:latin typeface="Times New Roman"/>
                <a:cs typeface="Times New Roman"/>
              </a:rPr>
              <a:t>(</a:t>
            </a:r>
            <a:r>
              <a:rPr sz="2550" i="1" spc="125" dirty="0">
                <a:latin typeface="Times New Roman"/>
                <a:cs typeface="Times New Roman"/>
              </a:rPr>
              <a:t>x</a:t>
            </a:r>
            <a:r>
              <a:rPr sz="2550" i="1" spc="-175" dirty="0">
                <a:latin typeface="Times New Roman"/>
                <a:cs typeface="Times New Roman"/>
              </a:rPr>
              <a:t> </a:t>
            </a:r>
            <a:r>
              <a:rPr sz="2550" spc="114" dirty="0">
                <a:latin typeface="Symbol"/>
                <a:cs typeface="Symbol"/>
              </a:rPr>
              <a:t></a:t>
            </a:r>
            <a:r>
              <a:rPr sz="2550" spc="290" dirty="0">
                <a:latin typeface="Times New Roman"/>
                <a:cs typeface="Times New Roman"/>
              </a:rPr>
              <a:t> </a:t>
            </a:r>
            <a:r>
              <a:rPr sz="2550" i="1" dirty="0">
                <a:latin typeface="Times New Roman"/>
                <a:cs typeface="Times New Roman"/>
              </a:rPr>
              <a:t>f</a:t>
            </a:r>
            <a:r>
              <a:rPr sz="2550" i="1" spc="-40" dirty="0">
                <a:latin typeface="Times New Roman"/>
                <a:cs typeface="Times New Roman"/>
              </a:rPr>
              <a:t> </a:t>
            </a:r>
            <a:r>
              <a:rPr sz="2550" spc="95" dirty="0">
                <a:latin typeface="Times New Roman"/>
                <a:cs typeface="Times New Roman"/>
              </a:rPr>
              <a:t>(</a:t>
            </a:r>
            <a:r>
              <a:rPr sz="2550" i="1" spc="95" dirty="0">
                <a:latin typeface="Times New Roman"/>
                <a:cs typeface="Times New Roman"/>
              </a:rPr>
              <a:t>k</a:t>
            </a:r>
            <a:r>
              <a:rPr sz="2550" spc="95" dirty="0">
                <a:latin typeface="Times New Roman"/>
                <a:cs typeface="Times New Roman"/>
              </a:rPr>
              <a:t>,</a:t>
            </a:r>
            <a:r>
              <a:rPr sz="2550" spc="-85" dirty="0">
                <a:latin typeface="Times New Roman"/>
                <a:cs typeface="Times New Roman"/>
              </a:rPr>
              <a:t> </a:t>
            </a:r>
            <a:r>
              <a:rPr sz="2550" i="1" dirty="0">
                <a:latin typeface="Times New Roman"/>
                <a:cs typeface="Times New Roman"/>
              </a:rPr>
              <a:t>y</a:t>
            </a:r>
            <a:r>
              <a:rPr sz="2550" dirty="0">
                <a:latin typeface="Times New Roman"/>
                <a:cs typeface="Times New Roman"/>
              </a:rPr>
              <a:t>),</a:t>
            </a:r>
            <a:r>
              <a:rPr sz="2550" spc="-95" dirty="0">
                <a:latin typeface="Times New Roman"/>
                <a:cs typeface="Times New Roman"/>
              </a:rPr>
              <a:t> </a:t>
            </a:r>
            <a:r>
              <a:rPr sz="2550" i="1" spc="50" dirty="0">
                <a:latin typeface="Times New Roman"/>
                <a:cs typeface="Times New Roman"/>
              </a:rPr>
              <a:t>y</a:t>
            </a:r>
            <a:r>
              <a:rPr sz="2550" spc="50" dirty="0">
                <a:latin typeface="Times New Roman"/>
                <a:cs typeface="Times New Roman"/>
              </a:rPr>
              <a:t>)</a:t>
            </a:r>
            <a:endParaRPr sz="2550" dirty="0">
              <a:latin typeface="Times New Roman"/>
              <a:cs typeface="Times New Roman"/>
            </a:endParaRPr>
          </a:p>
          <a:p>
            <a:pPr>
              <a:lnSpc>
                <a:spcPct val="100000"/>
              </a:lnSpc>
            </a:pPr>
            <a:endParaRPr sz="3100" dirty="0">
              <a:latin typeface="Times New Roman"/>
              <a:cs typeface="Times New Roman"/>
            </a:endParaRPr>
          </a:p>
          <a:p>
            <a:pPr marL="676275">
              <a:lnSpc>
                <a:spcPct val="100000"/>
              </a:lnSpc>
              <a:spcBef>
                <a:spcPts val="2765"/>
              </a:spcBef>
            </a:pPr>
            <a:r>
              <a:rPr sz="2550" i="1" spc="180" dirty="0">
                <a:latin typeface="Times New Roman"/>
                <a:cs typeface="Times New Roman"/>
              </a:rPr>
              <a:t>F</a:t>
            </a:r>
            <a:r>
              <a:rPr sz="2550" spc="180" dirty="0">
                <a:latin typeface="Times New Roman"/>
                <a:cs typeface="Times New Roman"/>
              </a:rPr>
              <a:t>(</a:t>
            </a:r>
            <a:r>
              <a:rPr sz="2550" i="1" spc="180" dirty="0">
                <a:latin typeface="Times New Roman"/>
                <a:cs typeface="Times New Roman"/>
              </a:rPr>
              <a:t>F</a:t>
            </a:r>
            <a:r>
              <a:rPr sz="2550" spc="180" dirty="0">
                <a:latin typeface="Times New Roman"/>
                <a:cs typeface="Times New Roman"/>
              </a:rPr>
              <a:t>(</a:t>
            </a:r>
            <a:r>
              <a:rPr sz="2550" i="1" spc="180" dirty="0">
                <a:latin typeface="Times New Roman"/>
                <a:cs typeface="Times New Roman"/>
              </a:rPr>
              <a:t>x</a:t>
            </a:r>
            <a:r>
              <a:rPr sz="2550" spc="180" dirty="0">
                <a:latin typeface="Times New Roman"/>
                <a:cs typeface="Times New Roman"/>
              </a:rPr>
              <a:t>,</a:t>
            </a:r>
            <a:r>
              <a:rPr sz="2550" spc="-100" dirty="0">
                <a:latin typeface="Times New Roman"/>
                <a:cs typeface="Times New Roman"/>
              </a:rPr>
              <a:t> </a:t>
            </a:r>
            <a:r>
              <a:rPr sz="2550" i="1" spc="70" dirty="0">
                <a:latin typeface="Times New Roman"/>
                <a:cs typeface="Times New Roman"/>
              </a:rPr>
              <a:t>y</a:t>
            </a:r>
            <a:r>
              <a:rPr sz="2550" spc="70" dirty="0">
                <a:latin typeface="Times New Roman"/>
                <a:cs typeface="Times New Roman"/>
              </a:rPr>
              <a:t>))</a:t>
            </a:r>
            <a:r>
              <a:rPr sz="2550" spc="-50" dirty="0">
                <a:latin typeface="Times New Roman"/>
                <a:cs typeface="Times New Roman"/>
              </a:rPr>
              <a:t> </a:t>
            </a:r>
            <a:r>
              <a:rPr sz="2550" spc="95" dirty="0">
                <a:latin typeface="Symbol"/>
                <a:cs typeface="Symbol"/>
              </a:rPr>
              <a:t></a:t>
            </a:r>
            <a:r>
              <a:rPr sz="2550" dirty="0">
                <a:latin typeface="Times New Roman"/>
                <a:cs typeface="Times New Roman"/>
              </a:rPr>
              <a:t> </a:t>
            </a:r>
            <a:r>
              <a:rPr sz="2550" i="1" spc="200" dirty="0">
                <a:latin typeface="Times New Roman"/>
                <a:cs typeface="Times New Roman"/>
              </a:rPr>
              <a:t>F</a:t>
            </a:r>
            <a:r>
              <a:rPr sz="2550" spc="200" dirty="0">
                <a:latin typeface="Times New Roman"/>
                <a:cs typeface="Times New Roman"/>
              </a:rPr>
              <a:t>(</a:t>
            </a:r>
            <a:r>
              <a:rPr sz="2550" i="1" spc="200" dirty="0">
                <a:latin typeface="Times New Roman"/>
                <a:cs typeface="Times New Roman"/>
              </a:rPr>
              <a:t>x</a:t>
            </a:r>
            <a:r>
              <a:rPr sz="2550" i="1" spc="-204" dirty="0">
                <a:latin typeface="Times New Roman"/>
                <a:cs typeface="Times New Roman"/>
              </a:rPr>
              <a:t> </a:t>
            </a:r>
            <a:r>
              <a:rPr sz="2550" spc="135" dirty="0">
                <a:latin typeface="Symbol"/>
                <a:cs typeface="Symbol"/>
              </a:rPr>
              <a:t></a:t>
            </a:r>
            <a:r>
              <a:rPr sz="2550" spc="225" dirty="0">
                <a:latin typeface="Times New Roman"/>
                <a:cs typeface="Times New Roman"/>
              </a:rPr>
              <a:t> </a:t>
            </a:r>
            <a:r>
              <a:rPr sz="2550" i="1" dirty="0">
                <a:latin typeface="Times New Roman"/>
                <a:cs typeface="Times New Roman"/>
              </a:rPr>
              <a:t>f</a:t>
            </a:r>
            <a:r>
              <a:rPr sz="2550" i="1" spc="-60" dirty="0">
                <a:latin typeface="Times New Roman"/>
                <a:cs typeface="Times New Roman"/>
              </a:rPr>
              <a:t> </a:t>
            </a:r>
            <a:r>
              <a:rPr sz="2550" spc="105" dirty="0">
                <a:latin typeface="Times New Roman"/>
                <a:cs typeface="Times New Roman"/>
              </a:rPr>
              <a:t>(</a:t>
            </a:r>
            <a:r>
              <a:rPr sz="2550" i="1" spc="105" dirty="0">
                <a:latin typeface="Times New Roman"/>
                <a:cs typeface="Times New Roman"/>
              </a:rPr>
              <a:t>k</a:t>
            </a:r>
            <a:r>
              <a:rPr sz="2550" spc="105" dirty="0">
                <a:latin typeface="Times New Roman"/>
                <a:cs typeface="Times New Roman"/>
              </a:rPr>
              <a:t>,</a:t>
            </a:r>
            <a:r>
              <a:rPr sz="2550" spc="-100" dirty="0">
                <a:latin typeface="Times New Roman"/>
                <a:cs typeface="Times New Roman"/>
              </a:rPr>
              <a:t> </a:t>
            </a:r>
            <a:r>
              <a:rPr sz="2550" i="1" spc="65" dirty="0">
                <a:latin typeface="Times New Roman"/>
                <a:cs typeface="Times New Roman"/>
              </a:rPr>
              <a:t>y</a:t>
            </a:r>
            <a:r>
              <a:rPr sz="2550" spc="65" dirty="0">
                <a:latin typeface="Times New Roman"/>
                <a:cs typeface="Times New Roman"/>
              </a:rPr>
              <a:t>),</a:t>
            </a:r>
            <a:r>
              <a:rPr sz="2550" spc="-80" dirty="0">
                <a:latin typeface="Times New Roman"/>
                <a:cs typeface="Times New Roman"/>
              </a:rPr>
              <a:t> </a:t>
            </a:r>
            <a:r>
              <a:rPr sz="2550" i="1" spc="105" dirty="0">
                <a:latin typeface="Times New Roman"/>
                <a:cs typeface="Times New Roman"/>
              </a:rPr>
              <a:t>y</a:t>
            </a:r>
            <a:r>
              <a:rPr sz="2550" spc="105" dirty="0">
                <a:latin typeface="Times New Roman"/>
                <a:cs typeface="Times New Roman"/>
              </a:rPr>
              <a:t>)</a:t>
            </a:r>
            <a:r>
              <a:rPr sz="2550" spc="-70" dirty="0">
                <a:latin typeface="Times New Roman"/>
                <a:cs typeface="Times New Roman"/>
              </a:rPr>
              <a:t> </a:t>
            </a:r>
            <a:r>
              <a:rPr sz="2550" spc="95" dirty="0">
                <a:latin typeface="Symbol"/>
                <a:cs typeface="Symbol"/>
              </a:rPr>
              <a:t></a:t>
            </a:r>
            <a:r>
              <a:rPr sz="2550" spc="-125" dirty="0">
                <a:latin typeface="Times New Roman"/>
                <a:cs typeface="Times New Roman"/>
              </a:rPr>
              <a:t> </a:t>
            </a:r>
            <a:r>
              <a:rPr sz="2550" spc="110" dirty="0">
                <a:latin typeface="Times New Roman"/>
                <a:cs typeface="Times New Roman"/>
              </a:rPr>
              <a:t>((</a:t>
            </a:r>
            <a:r>
              <a:rPr sz="2550" i="1" spc="110" dirty="0">
                <a:latin typeface="Times New Roman"/>
                <a:cs typeface="Times New Roman"/>
              </a:rPr>
              <a:t>x</a:t>
            </a:r>
            <a:r>
              <a:rPr sz="2550" i="1" spc="-210" dirty="0">
                <a:latin typeface="Times New Roman"/>
                <a:cs typeface="Times New Roman"/>
              </a:rPr>
              <a:t> </a:t>
            </a:r>
            <a:r>
              <a:rPr sz="2550" spc="135" dirty="0">
                <a:latin typeface="Symbol"/>
                <a:cs typeface="Symbol"/>
              </a:rPr>
              <a:t></a:t>
            </a:r>
            <a:r>
              <a:rPr sz="2550" spc="229" dirty="0">
                <a:latin typeface="Times New Roman"/>
                <a:cs typeface="Times New Roman"/>
              </a:rPr>
              <a:t> </a:t>
            </a:r>
            <a:r>
              <a:rPr sz="2550" i="1" dirty="0">
                <a:latin typeface="Times New Roman"/>
                <a:cs typeface="Times New Roman"/>
              </a:rPr>
              <a:t>f</a:t>
            </a:r>
            <a:r>
              <a:rPr sz="2550" i="1" spc="-65" dirty="0">
                <a:latin typeface="Times New Roman"/>
                <a:cs typeface="Times New Roman"/>
              </a:rPr>
              <a:t> </a:t>
            </a:r>
            <a:r>
              <a:rPr sz="2550" spc="105" dirty="0">
                <a:latin typeface="Times New Roman"/>
                <a:cs typeface="Times New Roman"/>
              </a:rPr>
              <a:t>(</a:t>
            </a:r>
            <a:r>
              <a:rPr sz="2550" i="1" spc="105" dirty="0">
                <a:latin typeface="Times New Roman"/>
                <a:cs typeface="Times New Roman"/>
              </a:rPr>
              <a:t>k</a:t>
            </a:r>
            <a:r>
              <a:rPr sz="2550" spc="105" dirty="0">
                <a:latin typeface="Times New Roman"/>
                <a:cs typeface="Times New Roman"/>
              </a:rPr>
              <a:t>,</a:t>
            </a:r>
            <a:r>
              <a:rPr sz="2550" spc="-95" dirty="0">
                <a:latin typeface="Times New Roman"/>
                <a:cs typeface="Times New Roman"/>
              </a:rPr>
              <a:t> </a:t>
            </a:r>
            <a:r>
              <a:rPr sz="2550" i="1" spc="70" dirty="0">
                <a:latin typeface="Times New Roman"/>
                <a:cs typeface="Times New Roman"/>
              </a:rPr>
              <a:t>y</a:t>
            </a:r>
            <a:r>
              <a:rPr sz="2550" spc="70" dirty="0">
                <a:latin typeface="Times New Roman"/>
                <a:cs typeface="Times New Roman"/>
              </a:rPr>
              <a:t>))</a:t>
            </a:r>
            <a:r>
              <a:rPr sz="2550" spc="-245" dirty="0">
                <a:latin typeface="Times New Roman"/>
                <a:cs typeface="Times New Roman"/>
              </a:rPr>
              <a:t> </a:t>
            </a:r>
            <a:r>
              <a:rPr sz="2550" spc="135" dirty="0">
                <a:latin typeface="Symbol"/>
                <a:cs typeface="Symbol"/>
              </a:rPr>
              <a:t></a:t>
            </a:r>
            <a:r>
              <a:rPr sz="2550" spc="225" dirty="0">
                <a:latin typeface="Times New Roman"/>
                <a:cs typeface="Times New Roman"/>
              </a:rPr>
              <a:t> </a:t>
            </a:r>
            <a:r>
              <a:rPr sz="2550" i="1" dirty="0">
                <a:latin typeface="Times New Roman"/>
                <a:cs typeface="Times New Roman"/>
              </a:rPr>
              <a:t>f</a:t>
            </a:r>
            <a:r>
              <a:rPr sz="2550" i="1" spc="-55" dirty="0">
                <a:latin typeface="Times New Roman"/>
                <a:cs typeface="Times New Roman"/>
              </a:rPr>
              <a:t> </a:t>
            </a:r>
            <a:r>
              <a:rPr sz="2550" spc="105" dirty="0">
                <a:latin typeface="Times New Roman"/>
                <a:cs typeface="Times New Roman"/>
              </a:rPr>
              <a:t>(</a:t>
            </a:r>
            <a:r>
              <a:rPr sz="2550" i="1" spc="105" dirty="0">
                <a:latin typeface="Times New Roman"/>
                <a:cs typeface="Times New Roman"/>
              </a:rPr>
              <a:t>k</a:t>
            </a:r>
            <a:r>
              <a:rPr sz="2550" spc="105" dirty="0">
                <a:latin typeface="Times New Roman"/>
                <a:cs typeface="Times New Roman"/>
              </a:rPr>
              <a:t>,</a:t>
            </a:r>
            <a:r>
              <a:rPr sz="2550" spc="-105" dirty="0">
                <a:latin typeface="Times New Roman"/>
                <a:cs typeface="Times New Roman"/>
              </a:rPr>
              <a:t> </a:t>
            </a:r>
            <a:r>
              <a:rPr sz="2550" i="1" spc="65" dirty="0">
                <a:latin typeface="Times New Roman"/>
                <a:cs typeface="Times New Roman"/>
              </a:rPr>
              <a:t>y</a:t>
            </a:r>
            <a:r>
              <a:rPr sz="2550" spc="65" dirty="0">
                <a:latin typeface="Times New Roman"/>
                <a:cs typeface="Times New Roman"/>
              </a:rPr>
              <a:t>),</a:t>
            </a:r>
            <a:r>
              <a:rPr sz="2550" spc="-80" dirty="0">
                <a:latin typeface="Times New Roman"/>
                <a:cs typeface="Times New Roman"/>
              </a:rPr>
              <a:t> </a:t>
            </a:r>
            <a:r>
              <a:rPr sz="2550" i="1" spc="105" dirty="0">
                <a:latin typeface="Times New Roman"/>
                <a:cs typeface="Times New Roman"/>
              </a:rPr>
              <a:t>y</a:t>
            </a:r>
            <a:r>
              <a:rPr sz="2550" spc="105" dirty="0">
                <a:latin typeface="Times New Roman"/>
                <a:cs typeface="Times New Roman"/>
              </a:rPr>
              <a:t>)</a:t>
            </a:r>
            <a:r>
              <a:rPr sz="2550" spc="-70" dirty="0">
                <a:latin typeface="Times New Roman"/>
                <a:cs typeface="Times New Roman"/>
              </a:rPr>
              <a:t> </a:t>
            </a:r>
            <a:r>
              <a:rPr sz="2550" spc="95" dirty="0">
                <a:latin typeface="Symbol"/>
                <a:cs typeface="Symbol"/>
              </a:rPr>
              <a:t></a:t>
            </a:r>
            <a:r>
              <a:rPr sz="2550" spc="-130" dirty="0">
                <a:latin typeface="Times New Roman"/>
                <a:cs typeface="Times New Roman"/>
              </a:rPr>
              <a:t> </a:t>
            </a:r>
            <a:r>
              <a:rPr sz="2550" spc="114" dirty="0">
                <a:latin typeface="Times New Roman"/>
                <a:cs typeface="Times New Roman"/>
              </a:rPr>
              <a:t>(</a:t>
            </a:r>
            <a:r>
              <a:rPr sz="2550" i="1" spc="114" dirty="0">
                <a:latin typeface="Times New Roman"/>
                <a:cs typeface="Times New Roman"/>
              </a:rPr>
              <a:t>x</a:t>
            </a:r>
            <a:r>
              <a:rPr sz="2550" spc="114" dirty="0">
                <a:latin typeface="Times New Roman"/>
                <a:cs typeface="Times New Roman"/>
              </a:rPr>
              <a:t>,</a:t>
            </a:r>
            <a:r>
              <a:rPr sz="2550" spc="-100" dirty="0">
                <a:latin typeface="Times New Roman"/>
                <a:cs typeface="Times New Roman"/>
              </a:rPr>
              <a:t> </a:t>
            </a:r>
            <a:r>
              <a:rPr sz="2550" i="1" spc="80" dirty="0">
                <a:latin typeface="Times New Roman"/>
                <a:cs typeface="Times New Roman"/>
              </a:rPr>
              <a:t>y</a:t>
            </a:r>
            <a:r>
              <a:rPr sz="2550" spc="80" dirty="0">
                <a:latin typeface="Times New Roman"/>
                <a:cs typeface="Times New Roman"/>
              </a:rPr>
              <a:t>)</a:t>
            </a:r>
            <a:endParaRPr sz="2550" dirty="0">
              <a:latin typeface="Times New Roman"/>
              <a:cs typeface="Times New Roman"/>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71504" y="0"/>
            <a:ext cx="920496" cy="908303"/>
          </a:xfrm>
          <a:prstGeom prst="rect">
            <a:avLst/>
          </a:prstGeom>
        </p:spPr>
      </p:pic>
      <p:pic>
        <p:nvPicPr>
          <p:cNvPr id="3" name="object 3"/>
          <p:cNvPicPr/>
          <p:nvPr/>
        </p:nvPicPr>
        <p:blipFill>
          <a:blip r:embed="rId3" cstate="print"/>
          <a:stretch>
            <a:fillRect/>
          </a:stretch>
        </p:blipFill>
        <p:spPr>
          <a:xfrm>
            <a:off x="822960" y="408431"/>
            <a:ext cx="420623" cy="655320"/>
          </a:xfrm>
          <a:prstGeom prst="rect">
            <a:avLst/>
          </a:prstGeom>
        </p:spPr>
      </p:pic>
      <p:sp>
        <p:nvSpPr>
          <p:cNvPr id="4" name="object 4"/>
          <p:cNvSpPr/>
          <p:nvPr/>
        </p:nvSpPr>
        <p:spPr>
          <a:xfrm>
            <a:off x="1467611" y="1034796"/>
            <a:ext cx="9037955" cy="0"/>
          </a:xfrm>
          <a:custGeom>
            <a:avLst/>
            <a:gdLst/>
            <a:ahLst/>
            <a:cxnLst/>
            <a:rect l="l" t="t" r="r" b="b"/>
            <a:pathLst>
              <a:path w="9037955">
                <a:moveTo>
                  <a:pt x="0" y="0"/>
                </a:moveTo>
                <a:lnTo>
                  <a:pt x="9037573" y="0"/>
                </a:lnTo>
              </a:path>
            </a:pathLst>
          </a:custGeom>
          <a:ln w="27432">
            <a:solidFill>
              <a:srgbClr val="5B9BD4"/>
            </a:solidFill>
          </a:ln>
        </p:spPr>
        <p:txBody>
          <a:bodyPr wrap="square" lIns="0" tIns="0" rIns="0" bIns="0" rtlCol="0"/>
          <a:lstStyle/>
          <a:p>
            <a:endParaRPr/>
          </a:p>
        </p:txBody>
      </p:sp>
      <p:sp>
        <p:nvSpPr>
          <p:cNvPr id="5" name="object 5"/>
          <p:cNvSpPr/>
          <p:nvPr/>
        </p:nvSpPr>
        <p:spPr>
          <a:xfrm>
            <a:off x="696468" y="6252971"/>
            <a:ext cx="10779125" cy="0"/>
          </a:xfrm>
          <a:custGeom>
            <a:avLst/>
            <a:gdLst/>
            <a:ahLst/>
            <a:cxnLst/>
            <a:rect l="l" t="t" r="r" b="b"/>
            <a:pathLst>
              <a:path w="10779125">
                <a:moveTo>
                  <a:pt x="0" y="0"/>
                </a:moveTo>
                <a:lnTo>
                  <a:pt x="10779125" y="0"/>
                </a:lnTo>
              </a:path>
            </a:pathLst>
          </a:custGeom>
          <a:ln w="27432">
            <a:solidFill>
              <a:srgbClr val="5B9BD4"/>
            </a:solidFill>
          </a:ln>
        </p:spPr>
        <p:txBody>
          <a:bodyPr wrap="square" lIns="0" tIns="0" rIns="0" bIns="0" rtlCol="0"/>
          <a:lstStyle/>
          <a:p>
            <a:endParaRPr/>
          </a:p>
        </p:txBody>
      </p:sp>
      <p:sp>
        <p:nvSpPr>
          <p:cNvPr id="6" name="object 6"/>
          <p:cNvSpPr txBox="1">
            <a:spLocks noGrp="1"/>
          </p:cNvSpPr>
          <p:nvPr>
            <p:ph type="title"/>
          </p:nvPr>
        </p:nvSpPr>
        <p:spPr>
          <a:xfrm>
            <a:off x="1544574" y="372645"/>
            <a:ext cx="5923026" cy="568745"/>
          </a:xfrm>
          <a:prstGeom prst="rect">
            <a:avLst/>
          </a:prstGeom>
        </p:spPr>
        <p:txBody>
          <a:bodyPr vert="horz" wrap="square" lIns="0" tIns="14605" rIns="0" bIns="0" rtlCol="0">
            <a:spAutoFit/>
          </a:bodyPr>
          <a:lstStyle/>
          <a:p>
            <a:pPr marL="12700">
              <a:lnSpc>
                <a:spcPct val="100000"/>
              </a:lnSpc>
              <a:spcBef>
                <a:spcPts val="115"/>
              </a:spcBef>
            </a:pPr>
            <a:r>
              <a:rPr spc="-10" dirty="0">
                <a:solidFill>
                  <a:srgbClr val="FF3300"/>
                </a:solidFill>
              </a:rPr>
              <a:t>初始置换</a:t>
            </a:r>
            <a:r>
              <a:rPr sz="3350" b="1" spc="-280" dirty="0">
                <a:solidFill>
                  <a:srgbClr val="FF3300"/>
                </a:solidFill>
                <a:latin typeface="Source Han Serif SC Heavy"/>
                <a:cs typeface="Source Han Serif SC Heavy"/>
              </a:rPr>
              <a:t>IP</a:t>
            </a:r>
            <a:r>
              <a:rPr spc="-30" dirty="0">
                <a:solidFill>
                  <a:srgbClr val="FF3300"/>
                </a:solidFill>
              </a:rPr>
              <a:t>与逆初始置换</a:t>
            </a:r>
            <a:endParaRPr sz="3350" dirty="0">
              <a:latin typeface="Source Han Serif SC Heavy"/>
              <a:cs typeface="Source Han Serif SC Heavy"/>
            </a:endParaRPr>
          </a:p>
        </p:txBody>
      </p:sp>
      <p:sp>
        <p:nvSpPr>
          <p:cNvPr id="7" name="object 7"/>
          <p:cNvSpPr txBox="1"/>
          <p:nvPr/>
        </p:nvSpPr>
        <p:spPr>
          <a:xfrm>
            <a:off x="1266571" y="1348435"/>
            <a:ext cx="9454515" cy="3429000"/>
          </a:xfrm>
          <a:prstGeom prst="rect">
            <a:avLst/>
          </a:prstGeom>
        </p:spPr>
        <p:txBody>
          <a:bodyPr vert="horz" wrap="square" lIns="0" tIns="12065" rIns="0" bIns="0" rtlCol="0">
            <a:spAutoFit/>
          </a:bodyPr>
          <a:lstStyle/>
          <a:p>
            <a:pPr marL="279400" marR="80645" indent="-228600">
              <a:lnSpc>
                <a:spcPct val="120100"/>
              </a:lnSpc>
              <a:spcBef>
                <a:spcPts val="95"/>
              </a:spcBef>
              <a:buFont typeface="Arial"/>
              <a:buChar char="•"/>
              <a:tabLst>
                <a:tab pos="279400" algn="l"/>
              </a:tabLst>
            </a:pPr>
            <a:r>
              <a:rPr sz="2800" b="1" dirty="0">
                <a:latin typeface="微软雅黑 Semibold"/>
                <a:cs typeface="微软雅黑 Semibold"/>
              </a:rPr>
              <a:t>初始置换是将</a:t>
            </a:r>
            <a:r>
              <a:rPr sz="2800" b="1" dirty="0">
                <a:latin typeface="Times New Roman"/>
                <a:cs typeface="Times New Roman"/>
              </a:rPr>
              <a:t>64</a:t>
            </a:r>
            <a:r>
              <a:rPr sz="2800" b="1" spc="135" dirty="0">
                <a:latin typeface="Times New Roman"/>
                <a:cs typeface="Times New Roman"/>
              </a:rPr>
              <a:t> </a:t>
            </a:r>
            <a:r>
              <a:rPr sz="2800" b="1" dirty="0">
                <a:latin typeface="Times New Roman"/>
                <a:cs typeface="Times New Roman"/>
              </a:rPr>
              <a:t>bit</a:t>
            </a:r>
            <a:r>
              <a:rPr sz="2800" b="1" spc="-5" dirty="0">
                <a:latin typeface="微软雅黑 Semibold"/>
                <a:cs typeface="微软雅黑 Semibold"/>
              </a:rPr>
              <a:t>明文的位置进行置换，得到一个乱序的</a:t>
            </a:r>
            <a:r>
              <a:rPr sz="2800" b="1" spc="-50" dirty="0">
                <a:latin typeface="微软雅黑 Semibold"/>
                <a:cs typeface="微软雅黑 Semibold"/>
              </a:rPr>
              <a:t> </a:t>
            </a:r>
            <a:r>
              <a:rPr sz="2800" b="1" dirty="0">
                <a:latin typeface="Times New Roman"/>
                <a:cs typeface="Times New Roman"/>
              </a:rPr>
              <a:t>64</a:t>
            </a:r>
            <a:r>
              <a:rPr sz="2800" b="1" spc="60" dirty="0">
                <a:latin typeface="Times New Roman"/>
                <a:cs typeface="Times New Roman"/>
              </a:rPr>
              <a:t> </a:t>
            </a:r>
            <a:r>
              <a:rPr sz="2800" b="1" dirty="0">
                <a:latin typeface="Times New Roman"/>
                <a:cs typeface="Times New Roman"/>
              </a:rPr>
              <a:t>bit</a:t>
            </a:r>
            <a:r>
              <a:rPr sz="2800" b="1" spc="-15" dirty="0">
                <a:latin typeface="微软雅黑 Semibold"/>
                <a:cs typeface="微软雅黑 Semibold"/>
              </a:rPr>
              <a:t>明文组。</a:t>
            </a:r>
            <a:endParaRPr sz="2800" dirty="0">
              <a:latin typeface="微软雅黑 Semibold"/>
              <a:cs typeface="微软雅黑 Semibold"/>
            </a:endParaRPr>
          </a:p>
          <a:p>
            <a:pPr marL="279400" marR="60325" indent="-228600">
              <a:lnSpc>
                <a:spcPct val="120000"/>
              </a:lnSpc>
              <a:spcBef>
                <a:spcPts val="1010"/>
              </a:spcBef>
              <a:buFont typeface="Arial"/>
              <a:buChar char="•"/>
              <a:tabLst>
                <a:tab pos="279400" algn="l"/>
                <a:tab pos="6803390" algn="l"/>
              </a:tabLst>
            </a:pPr>
            <a:r>
              <a:rPr sz="2800" b="1" dirty="0">
                <a:latin typeface="微软雅黑 Semibold"/>
                <a:cs typeface="微软雅黑 Semibold"/>
              </a:rPr>
              <a:t>逆初始置</a:t>
            </a:r>
            <a:r>
              <a:rPr sz="2800" b="1" spc="60" dirty="0">
                <a:latin typeface="微软雅黑 Semibold"/>
                <a:cs typeface="微软雅黑 Semibold"/>
              </a:rPr>
              <a:t>换</a:t>
            </a:r>
            <a:r>
              <a:rPr sz="2800" b="1" i="1" spc="-10" dirty="0">
                <a:latin typeface="Times New Roman"/>
                <a:cs typeface="Times New Roman"/>
              </a:rPr>
              <a:t>IP</a:t>
            </a:r>
            <a:r>
              <a:rPr sz="2775" b="1" spc="-15" baseline="25525" dirty="0">
                <a:latin typeface="Times New Roman"/>
                <a:cs typeface="Times New Roman"/>
              </a:rPr>
              <a:t>-</a:t>
            </a:r>
            <a:r>
              <a:rPr sz="2775" b="1" baseline="25525" dirty="0">
                <a:latin typeface="Times New Roman"/>
                <a:cs typeface="Times New Roman"/>
              </a:rPr>
              <a:t>1</a:t>
            </a:r>
            <a:r>
              <a:rPr sz="2800" b="1" dirty="0">
                <a:latin typeface="微软雅黑 Semibold"/>
                <a:cs typeface="微软雅黑 Semibold"/>
              </a:rPr>
              <a:t>。</a:t>
            </a:r>
            <a:r>
              <a:rPr sz="2800" b="1" spc="50" dirty="0">
                <a:latin typeface="微软雅黑 Semibold"/>
                <a:cs typeface="微软雅黑 Semibold"/>
              </a:rPr>
              <a:t>将</a:t>
            </a:r>
            <a:r>
              <a:rPr sz="2800" b="1" dirty="0">
                <a:latin typeface="Times New Roman"/>
                <a:cs typeface="Times New Roman"/>
              </a:rPr>
              <a:t>16</a:t>
            </a:r>
            <a:r>
              <a:rPr sz="2800" b="1" dirty="0">
                <a:latin typeface="微软雅黑 Semibold"/>
                <a:cs typeface="微软雅黑 Semibold"/>
              </a:rPr>
              <a:t>轮迭代后给出</a:t>
            </a:r>
            <a:r>
              <a:rPr sz="2800" b="1" spc="65" dirty="0">
                <a:latin typeface="微软雅黑 Semibold"/>
                <a:cs typeface="微软雅黑 Semibold"/>
              </a:rPr>
              <a:t>的</a:t>
            </a:r>
            <a:r>
              <a:rPr sz="2800" b="1" spc="-25" dirty="0">
                <a:latin typeface="Times New Roman"/>
                <a:cs typeface="Times New Roman"/>
              </a:rPr>
              <a:t>64</a:t>
            </a:r>
            <a:r>
              <a:rPr sz="2800" b="1" dirty="0">
                <a:latin typeface="Times New Roman"/>
                <a:cs typeface="Times New Roman"/>
              </a:rPr>
              <a:t>	bit</a:t>
            </a:r>
            <a:r>
              <a:rPr sz="2800" b="1" dirty="0">
                <a:latin typeface="微软雅黑 Semibold"/>
                <a:cs typeface="微软雅黑 Semibold"/>
              </a:rPr>
              <a:t>组进行置换</a:t>
            </a:r>
            <a:r>
              <a:rPr sz="2800" b="1" spc="-50" dirty="0">
                <a:latin typeface="微软雅黑 Semibold"/>
                <a:cs typeface="微软雅黑 Semibold"/>
              </a:rPr>
              <a:t>，</a:t>
            </a:r>
            <a:r>
              <a:rPr sz="2800" b="1" dirty="0">
                <a:latin typeface="微软雅黑 Semibold"/>
                <a:cs typeface="微软雅黑 Semibold"/>
              </a:rPr>
              <a:t>得到输出的</a:t>
            </a:r>
            <a:r>
              <a:rPr sz="2800" b="1" spc="-10" dirty="0">
                <a:latin typeface="微软雅黑 Semibold"/>
                <a:cs typeface="微软雅黑 Semibold"/>
              </a:rPr>
              <a:t>密</a:t>
            </a:r>
            <a:r>
              <a:rPr sz="2800" b="1" dirty="0">
                <a:latin typeface="微软雅黑 Semibold"/>
                <a:cs typeface="微软雅黑 Semibold"/>
              </a:rPr>
              <a:t>文组</a:t>
            </a:r>
            <a:r>
              <a:rPr sz="2800" b="1" spc="-10" dirty="0">
                <a:latin typeface="微软雅黑 Semibold"/>
                <a:cs typeface="微软雅黑 Semibold"/>
              </a:rPr>
              <a:t>。</a:t>
            </a:r>
            <a:r>
              <a:rPr sz="2800" b="1" dirty="0">
                <a:latin typeface="微软雅黑 Semibold"/>
                <a:cs typeface="微软雅黑 Semibold"/>
              </a:rPr>
              <a:t>输出为阵</a:t>
            </a:r>
            <a:r>
              <a:rPr sz="2800" b="1" spc="-10" dirty="0">
                <a:latin typeface="微软雅黑 Semibold"/>
                <a:cs typeface="微软雅黑 Semibold"/>
              </a:rPr>
              <a:t>中</a:t>
            </a:r>
            <a:r>
              <a:rPr sz="2800" b="1" dirty="0">
                <a:latin typeface="微软雅黑 Semibold"/>
                <a:cs typeface="微软雅黑 Semibold"/>
              </a:rPr>
              <a:t>元素按行读得的</a:t>
            </a:r>
            <a:r>
              <a:rPr sz="2800" b="1" spc="-10" dirty="0">
                <a:latin typeface="微软雅黑 Semibold"/>
                <a:cs typeface="微软雅黑 Semibold"/>
              </a:rPr>
              <a:t>结</a:t>
            </a:r>
            <a:r>
              <a:rPr sz="2800" b="1" dirty="0">
                <a:latin typeface="微软雅黑 Semibold"/>
                <a:cs typeface="微软雅黑 Semibold"/>
              </a:rPr>
              <a:t>果</a:t>
            </a:r>
            <a:r>
              <a:rPr sz="2800" b="1" spc="-50" dirty="0">
                <a:latin typeface="微软雅黑 Semibold"/>
                <a:cs typeface="微软雅黑 Semibold"/>
              </a:rPr>
              <a:t>。</a:t>
            </a:r>
            <a:endParaRPr sz="2800" dirty="0">
              <a:latin typeface="微软雅黑 Semibold"/>
              <a:cs typeface="微软雅黑 Semibold"/>
            </a:endParaRPr>
          </a:p>
          <a:p>
            <a:pPr marL="279400" marR="43180" indent="-228600">
              <a:lnSpc>
                <a:spcPct val="120100"/>
              </a:lnSpc>
              <a:spcBef>
                <a:spcPts val="1585"/>
              </a:spcBef>
              <a:buFont typeface="Arial"/>
              <a:buChar char="•"/>
              <a:tabLst>
                <a:tab pos="279400" algn="l"/>
              </a:tabLst>
            </a:pPr>
            <a:r>
              <a:rPr sz="2800" b="1" i="1" dirty="0">
                <a:latin typeface="Times New Roman"/>
                <a:cs typeface="Times New Roman"/>
              </a:rPr>
              <a:t>IP</a:t>
            </a:r>
            <a:r>
              <a:rPr sz="2800" b="1" spc="140" dirty="0">
                <a:latin typeface="微软雅黑 Semibold"/>
                <a:cs typeface="微软雅黑 Semibold"/>
              </a:rPr>
              <a:t>和</a:t>
            </a:r>
            <a:r>
              <a:rPr sz="2800" b="1" i="1" spc="-10" dirty="0">
                <a:latin typeface="Times New Roman"/>
                <a:cs typeface="Times New Roman"/>
              </a:rPr>
              <a:t>IP</a:t>
            </a:r>
            <a:r>
              <a:rPr sz="2775" b="1" spc="-15" baseline="25525" dirty="0">
                <a:latin typeface="Times New Roman"/>
                <a:cs typeface="Times New Roman"/>
              </a:rPr>
              <a:t>-</a:t>
            </a:r>
            <a:r>
              <a:rPr sz="2775" b="1" spc="142" baseline="25525" dirty="0">
                <a:latin typeface="Times New Roman"/>
                <a:cs typeface="Times New Roman"/>
              </a:rPr>
              <a:t>1</a:t>
            </a:r>
            <a:r>
              <a:rPr sz="2800" b="1" spc="110" dirty="0">
                <a:latin typeface="微软雅黑 Semibold"/>
                <a:cs typeface="微软雅黑 Semibold"/>
              </a:rPr>
              <a:t>在密码意义上作用不大，它们的作用在于打乱原</a:t>
            </a:r>
            <a:r>
              <a:rPr sz="2800" b="1" dirty="0">
                <a:latin typeface="微软雅黑 Semibold"/>
                <a:cs typeface="微软雅黑 Semibold"/>
              </a:rPr>
              <a:t>来输入</a:t>
            </a:r>
            <a:r>
              <a:rPr sz="2800" b="1" i="1" spc="-15" dirty="0">
                <a:latin typeface="Times New Roman"/>
                <a:cs typeface="Times New Roman"/>
              </a:rPr>
              <a:t>x</a:t>
            </a:r>
            <a:r>
              <a:rPr sz="2800" b="1" spc="-10" dirty="0">
                <a:latin typeface="微软雅黑 Semibold"/>
                <a:cs typeface="微软雅黑 Semibold"/>
              </a:rPr>
              <a:t>的</a:t>
            </a:r>
            <a:r>
              <a:rPr sz="2800" b="1" spc="-10" dirty="0">
                <a:latin typeface="Times New Roman"/>
                <a:cs typeface="Times New Roman"/>
              </a:rPr>
              <a:t>ASCII</a:t>
            </a:r>
            <a:r>
              <a:rPr sz="2800" b="1" spc="-10" dirty="0">
                <a:latin typeface="微软雅黑 Semibold"/>
                <a:cs typeface="微软雅黑 Semibold"/>
              </a:rPr>
              <a:t>码字划分的关系。</a:t>
            </a:r>
            <a:endParaRPr sz="2800" dirty="0">
              <a:latin typeface="微软雅黑 Semibold"/>
              <a:cs typeface="微软雅黑 Semibold"/>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a:ea typeface="宋体" panose="02010600030101010101" pitchFamily="2" charset="-122"/>
              </a:rPr>
              <a:t>加密算法的</a:t>
            </a:r>
            <a:r>
              <a:rPr lang="en-US" altLang="zh-CN">
                <a:ea typeface="宋体" panose="02010600030101010101" pitchFamily="2" charset="-122"/>
              </a:rPr>
              <a:t>3</a:t>
            </a:r>
            <a:r>
              <a:rPr lang="zh-CN" altLang="en-US">
                <a:ea typeface="宋体" panose="02010600030101010101" pitchFamily="2" charset="-122"/>
              </a:rPr>
              <a:t>个基本函数</a:t>
            </a:r>
          </a:p>
        </p:txBody>
      </p:sp>
      <p:sp>
        <p:nvSpPr>
          <p:cNvPr id="41987" name="Rectangle 3"/>
          <p:cNvSpPr>
            <a:spLocks noGrp="1" noChangeArrowheads="1"/>
          </p:cNvSpPr>
          <p:nvPr>
            <p:ph idx="1"/>
          </p:nvPr>
        </p:nvSpPr>
        <p:spPr>
          <a:xfrm>
            <a:off x="406400" y="1219200"/>
            <a:ext cx="11176000" cy="1981200"/>
          </a:xfrm>
        </p:spPr>
        <p:txBody>
          <a:bodyPr/>
          <a:lstStyle/>
          <a:p>
            <a:pPr eaLnBrk="1" hangingPunct="1"/>
            <a:r>
              <a:rPr lang="zh-CN" altLang="en-US" dirty="0">
                <a:ea typeface="宋体" panose="02010600030101010101" pitchFamily="2" charset="-122"/>
              </a:rPr>
              <a:t>逆初始置换函数</a:t>
            </a:r>
            <a:r>
              <a:rPr lang="en-US" altLang="zh-CN" dirty="0">
                <a:ea typeface="宋体" panose="02010600030101010101" pitchFamily="2" charset="-122"/>
              </a:rPr>
              <a:t>IP</a:t>
            </a:r>
            <a:r>
              <a:rPr lang="en-US" altLang="zh-CN" baseline="30000" dirty="0">
                <a:ea typeface="宋体" panose="02010600030101010101" pitchFamily="2" charset="-122"/>
              </a:rPr>
              <a:t>-1</a:t>
            </a:r>
          </a:p>
          <a:p>
            <a:pPr lvl="1" eaLnBrk="1" hangingPunct="1"/>
            <a:r>
              <a:rPr lang="zh-CN" altLang="en-US" dirty="0">
                <a:ea typeface="宋体" panose="02010600030101010101" pitchFamily="2" charset="-122"/>
              </a:rPr>
              <a:t>将</a:t>
            </a:r>
            <a:r>
              <a:rPr lang="en-US" altLang="zh-CN" dirty="0">
                <a:ea typeface="宋体" panose="02010600030101010101" pitchFamily="2" charset="-122"/>
              </a:rPr>
              <a:t>L16</a:t>
            </a:r>
            <a:r>
              <a:rPr lang="zh-CN" altLang="en-US" dirty="0">
                <a:ea typeface="宋体" panose="02010600030101010101" pitchFamily="2" charset="-122"/>
              </a:rPr>
              <a:t>与</a:t>
            </a:r>
            <a:r>
              <a:rPr lang="en-US" altLang="zh-CN" dirty="0">
                <a:ea typeface="宋体" panose="02010600030101010101" pitchFamily="2" charset="-122"/>
              </a:rPr>
              <a:t>R16</a:t>
            </a:r>
            <a:r>
              <a:rPr lang="zh-CN" altLang="en-US" dirty="0">
                <a:ea typeface="宋体" panose="02010600030101010101" pitchFamily="2" charset="-122"/>
              </a:rPr>
              <a:t>作为输入，进行逆初始换位得到密文输出</a:t>
            </a:r>
          </a:p>
          <a:p>
            <a:pPr eaLnBrk="1" hangingPunct="1"/>
            <a:r>
              <a:rPr lang="zh-CN" altLang="en-US" dirty="0">
                <a:ea typeface="宋体" panose="02010600030101010101" pitchFamily="2" charset="-122"/>
              </a:rPr>
              <a:t>是初始置换函数的逆运算</a:t>
            </a:r>
          </a:p>
        </p:txBody>
      </p:sp>
      <p:sp>
        <p:nvSpPr>
          <p:cNvPr id="41988"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14274783-B395-414B-9572-C1E22FF1F133}"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a:latin typeface="Arial" panose="020B0604020202020204" pitchFamily="34" charset="0"/>
              <a:ea typeface="宋体" panose="02010600030101010101" pitchFamily="2" charset="-122"/>
            </a:endParaRPr>
          </a:p>
        </p:txBody>
      </p:sp>
      <p:sp>
        <p:nvSpPr>
          <p:cNvPr id="41989"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878B30EF-FD5E-4713-9C24-73EB9B107E15}"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63</a:t>
            </a:fld>
            <a:endParaRPr lang="en-US" altLang="zh-CN" sz="1000" b="0">
              <a:latin typeface="Arial" panose="020B0604020202020204" pitchFamily="34" charset="0"/>
              <a:ea typeface="宋体" panose="02010600030101010101" pitchFamily="2" charset="-122"/>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380627"/>
            <a:ext cx="9652000" cy="503984"/>
          </a:xfrm>
          <a:prstGeom prst="rect">
            <a:avLst/>
          </a:prstGeom>
        </p:spPr>
        <p:txBody>
          <a:bodyPr vert="horz" wrap="square" lIns="0" tIns="11430" rIns="0" bIns="0" rtlCol="0">
            <a:spAutoFit/>
          </a:bodyPr>
          <a:lstStyle/>
          <a:p>
            <a:pPr marL="12700">
              <a:lnSpc>
                <a:spcPct val="100000"/>
              </a:lnSpc>
              <a:spcBef>
                <a:spcPts val="90"/>
              </a:spcBef>
            </a:pPr>
            <a:r>
              <a:rPr spc="-20" dirty="0" err="1"/>
              <a:t>初值置换</a:t>
            </a:r>
            <a:r>
              <a:rPr spc="165" dirty="0" err="1"/>
              <a:t>IP</a:t>
            </a:r>
            <a:r>
              <a:rPr lang="en-US" spc="165" dirty="0"/>
              <a:t>&amp;</a:t>
            </a:r>
            <a:r>
              <a:rPr lang="zh-CN" altLang="en-US" spc="-20" dirty="0"/>
              <a:t>逆初值置换</a:t>
            </a:r>
            <a:r>
              <a:rPr lang="en-US" altLang="zh-CN" spc="200" dirty="0"/>
              <a:t>IP</a:t>
            </a:r>
            <a:r>
              <a:rPr lang="en-US" altLang="zh-CN" sz="3150" spc="300" baseline="25132" dirty="0"/>
              <a:t>-</a:t>
            </a:r>
            <a:r>
              <a:rPr lang="en-US" altLang="zh-CN" sz="3150" spc="247" baseline="25132" dirty="0"/>
              <a:t>1</a:t>
            </a:r>
            <a:endParaRPr spc="165" dirty="0"/>
          </a:p>
        </p:txBody>
      </p:sp>
      <p:pic>
        <p:nvPicPr>
          <p:cNvPr id="3" name="object 3"/>
          <p:cNvPicPr/>
          <p:nvPr/>
        </p:nvPicPr>
        <p:blipFill>
          <a:blip r:embed="rId2" cstate="print"/>
          <a:stretch>
            <a:fillRect/>
          </a:stretch>
        </p:blipFill>
        <p:spPr>
          <a:xfrm>
            <a:off x="838200" y="1499063"/>
            <a:ext cx="5814039" cy="3859874"/>
          </a:xfrm>
          <a:prstGeom prst="rect">
            <a:avLst/>
          </a:prstGeom>
        </p:spPr>
      </p:pic>
      <p:pic>
        <p:nvPicPr>
          <p:cNvPr id="4" name="object 7">
            <a:extLst>
              <a:ext uri="{FF2B5EF4-FFF2-40B4-BE49-F238E27FC236}">
                <a16:creationId xmlns:a16="http://schemas.microsoft.com/office/drawing/2014/main" id="{99CEC3B2-551B-4BA5-AD2C-47D009075AAF}"/>
              </a:ext>
            </a:extLst>
          </p:cNvPr>
          <p:cNvPicPr/>
          <p:nvPr/>
        </p:nvPicPr>
        <p:blipFill>
          <a:blip r:embed="rId3" cstate="print"/>
          <a:stretch>
            <a:fillRect/>
          </a:stretch>
        </p:blipFill>
        <p:spPr>
          <a:xfrm>
            <a:off x="6934200" y="1676400"/>
            <a:ext cx="4972989" cy="3871013"/>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71504" y="0"/>
            <a:ext cx="920496" cy="908303"/>
          </a:xfrm>
          <a:prstGeom prst="rect">
            <a:avLst/>
          </a:prstGeom>
        </p:spPr>
      </p:pic>
      <p:pic>
        <p:nvPicPr>
          <p:cNvPr id="3" name="object 3"/>
          <p:cNvPicPr/>
          <p:nvPr/>
        </p:nvPicPr>
        <p:blipFill>
          <a:blip r:embed="rId3" cstate="print"/>
          <a:stretch>
            <a:fillRect/>
          </a:stretch>
        </p:blipFill>
        <p:spPr>
          <a:xfrm>
            <a:off x="822960" y="408431"/>
            <a:ext cx="420623" cy="655320"/>
          </a:xfrm>
          <a:prstGeom prst="rect">
            <a:avLst/>
          </a:prstGeom>
        </p:spPr>
      </p:pic>
      <p:sp>
        <p:nvSpPr>
          <p:cNvPr id="4" name="object 4"/>
          <p:cNvSpPr/>
          <p:nvPr/>
        </p:nvSpPr>
        <p:spPr>
          <a:xfrm>
            <a:off x="1467611" y="1034796"/>
            <a:ext cx="9037955" cy="0"/>
          </a:xfrm>
          <a:custGeom>
            <a:avLst/>
            <a:gdLst/>
            <a:ahLst/>
            <a:cxnLst/>
            <a:rect l="l" t="t" r="r" b="b"/>
            <a:pathLst>
              <a:path w="9037955">
                <a:moveTo>
                  <a:pt x="0" y="0"/>
                </a:moveTo>
                <a:lnTo>
                  <a:pt x="9037573" y="0"/>
                </a:lnTo>
              </a:path>
            </a:pathLst>
          </a:custGeom>
          <a:ln w="27432">
            <a:solidFill>
              <a:srgbClr val="5B9BD4"/>
            </a:solidFill>
          </a:ln>
        </p:spPr>
        <p:txBody>
          <a:bodyPr wrap="square" lIns="0" tIns="0" rIns="0" bIns="0" rtlCol="0"/>
          <a:lstStyle/>
          <a:p>
            <a:endParaRPr/>
          </a:p>
        </p:txBody>
      </p:sp>
      <p:sp>
        <p:nvSpPr>
          <p:cNvPr id="5" name="object 5"/>
          <p:cNvSpPr/>
          <p:nvPr/>
        </p:nvSpPr>
        <p:spPr>
          <a:xfrm>
            <a:off x="696468" y="6252971"/>
            <a:ext cx="10779125" cy="0"/>
          </a:xfrm>
          <a:custGeom>
            <a:avLst/>
            <a:gdLst/>
            <a:ahLst/>
            <a:cxnLst/>
            <a:rect l="l" t="t" r="r" b="b"/>
            <a:pathLst>
              <a:path w="10779125">
                <a:moveTo>
                  <a:pt x="0" y="0"/>
                </a:moveTo>
                <a:lnTo>
                  <a:pt x="10779125" y="0"/>
                </a:lnTo>
              </a:path>
            </a:pathLst>
          </a:custGeom>
          <a:ln w="27432">
            <a:solidFill>
              <a:srgbClr val="5B9BD4"/>
            </a:solidFill>
          </a:ln>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11430" rIns="0" bIns="0" rtlCol="0">
            <a:spAutoFit/>
          </a:bodyPr>
          <a:lstStyle/>
          <a:p>
            <a:pPr marL="12700">
              <a:lnSpc>
                <a:spcPct val="100000"/>
              </a:lnSpc>
              <a:spcBef>
                <a:spcPts val="90"/>
              </a:spcBef>
            </a:pPr>
            <a:r>
              <a:rPr spc="190" dirty="0"/>
              <a:t>IP</a:t>
            </a:r>
            <a:r>
              <a:rPr spc="-20" dirty="0"/>
              <a:t>与</a:t>
            </a:r>
            <a:r>
              <a:rPr spc="210" dirty="0"/>
              <a:t>IP</a:t>
            </a:r>
            <a:r>
              <a:rPr sz="3150" spc="315" baseline="25132" dirty="0"/>
              <a:t>-</a:t>
            </a:r>
            <a:r>
              <a:rPr sz="3150" spc="247" baseline="25132" dirty="0"/>
              <a:t>1</a:t>
            </a:r>
            <a:endParaRPr sz="3150" baseline="25132"/>
          </a:p>
        </p:txBody>
      </p:sp>
      <p:grpSp>
        <p:nvGrpSpPr>
          <p:cNvPr id="7" name="object 7"/>
          <p:cNvGrpSpPr/>
          <p:nvPr/>
        </p:nvGrpSpPr>
        <p:grpSpPr>
          <a:xfrm>
            <a:off x="2108222" y="3669271"/>
            <a:ext cx="2488565" cy="2318385"/>
            <a:chOff x="2108222" y="3669271"/>
            <a:chExt cx="2488565" cy="2318385"/>
          </a:xfrm>
        </p:grpSpPr>
        <p:pic>
          <p:nvPicPr>
            <p:cNvPr id="8" name="object 8"/>
            <p:cNvPicPr/>
            <p:nvPr/>
          </p:nvPicPr>
          <p:blipFill>
            <a:blip r:embed="rId4" cstate="print"/>
            <a:stretch>
              <a:fillRect/>
            </a:stretch>
          </p:blipFill>
          <p:spPr>
            <a:xfrm>
              <a:off x="2108222" y="3669271"/>
              <a:ext cx="2488331" cy="2318347"/>
            </a:xfrm>
            <a:prstGeom prst="rect">
              <a:avLst/>
            </a:prstGeom>
          </p:spPr>
        </p:pic>
        <p:sp>
          <p:nvSpPr>
            <p:cNvPr id="9" name="object 9"/>
            <p:cNvSpPr/>
            <p:nvPr/>
          </p:nvSpPr>
          <p:spPr>
            <a:xfrm>
              <a:off x="3012948" y="4244340"/>
              <a:ext cx="280670" cy="280670"/>
            </a:xfrm>
            <a:custGeom>
              <a:avLst/>
              <a:gdLst/>
              <a:ahLst/>
              <a:cxnLst/>
              <a:rect l="l" t="t" r="r" b="b"/>
              <a:pathLst>
                <a:path w="280670" h="280670">
                  <a:moveTo>
                    <a:pt x="0" y="280416"/>
                  </a:moveTo>
                  <a:lnTo>
                    <a:pt x="280415" y="280416"/>
                  </a:lnTo>
                  <a:lnTo>
                    <a:pt x="280415" y="0"/>
                  </a:lnTo>
                  <a:lnTo>
                    <a:pt x="0" y="0"/>
                  </a:lnTo>
                  <a:lnTo>
                    <a:pt x="0" y="280416"/>
                  </a:lnTo>
                  <a:close/>
                </a:path>
              </a:pathLst>
            </a:custGeom>
            <a:ln w="27432">
              <a:solidFill>
                <a:srgbClr val="0000FF"/>
              </a:solidFill>
            </a:ln>
          </p:spPr>
          <p:txBody>
            <a:bodyPr wrap="square" lIns="0" tIns="0" rIns="0" bIns="0" rtlCol="0"/>
            <a:lstStyle/>
            <a:p>
              <a:endParaRPr/>
            </a:p>
          </p:txBody>
        </p:sp>
      </p:grpSp>
      <p:grpSp>
        <p:nvGrpSpPr>
          <p:cNvPr id="10" name="object 10"/>
          <p:cNvGrpSpPr/>
          <p:nvPr/>
        </p:nvGrpSpPr>
        <p:grpSpPr>
          <a:xfrm>
            <a:off x="2105604" y="1260124"/>
            <a:ext cx="5917565" cy="2251075"/>
            <a:chOff x="2105604" y="1260124"/>
            <a:chExt cx="5917565" cy="2251075"/>
          </a:xfrm>
        </p:grpSpPr>
        <p:pic>
          <p:nvPicPr>
            <p:cNvPr id="11" name="object 11"/>
            <p:cNvPicPr/>
            <p:nvPr/>
          </p:nvPicPr>
          <p:blipFill>
            <a:blip r:embed="rId4" cstate="print"/>
            <a:stretch>
              <a:fillRect/>
            </a:stretch>
          </p:blipFill>
          <p:spPr>
            <a:xfrm>
              <a:off x="2105604" y="1260124"/>
              <a:ext cx="2411107" cy="2250851"/>
            </a:xfrm>
            <a:prstGeom prst="rect">
              <a:avLst/>
            </a:prstGeom>
          </p:spPr>
        </p:pic>
        <p:sp>
          <p:nvSpPr>
            <p:cNvPr id="12" name="object 12"/>
            <p:cNvSpPr/>
            <p:nvPr/>
          </p:nvSpPr>
          <p:spPr>
            <a:xfrm>
              <a:off x="2976372" y="1836419"/>
              <a:ext cx="280670" cy="280670"/>
            </a:xfrm>
            <a:custGeom>
              <a:avLst/>
              <a:gdLst/>
              <a:ahLst/>
              <a:cxnLst/>
              <a:rect l="l" t="t" r="r" b="b"/>
              <a:pathLst>
                <a:path w="280670" h="280669">
                  <a:moveTo>
                    <a:pt x="0" y="280415"/>
                  </a:moveTo>
                  <a:lnTo>
                    <a:pt x="280415" y="280415"/>
                  </a:lnTo>
                  <a:lnTo>
                    <a:pt x="280415" y="0"/>
                  </a:lnTo>
                  <a:lnTo>
                    <a:pt x="0" y="0"/>
                  </a:lnTo>
                  <a:lnTo>
                    <a:pt x="0" y="280415"/>
                  </a:lnTo>
                  <a:close/>
                </a:path>
              </a:pathLst>
            </a:custGeom>
            <a:ln w="39624">
              <a:solidFill>
                <a:srgbClr val="FF0000"/>
              </a:solidFill>
            </a:ln>
          </p:spPr>
          <p:txBody>
            <a:bodyPr wrap="square" lIns="0" tIns="0" rIns="0" bIns="0" rtlCol="0"/>
            <a:lstStyle/>
            <a:p>
              <a:endParaRPr/>
            </a:p>
          </p:txBody>
        </p:sp>
        <p:pic>
          <p:nvPicPr>
            <p:cNvPr id="13" name="object 13"/>
            <p:cNvPicPr/>
            <p:nvPr/>
          </p:nvPicPr>
          <p:blipFill>
            <a:blip r:embed="rId5" cstate="print"/>
            <a:stretch>
              <a:fillRect/>
            </a:stretch>
          </p:blipFill>
          <p:spPr>
            <a:xfrm>
              <a:off x="5808541" y="1466929"/>
              <a:ext cx="2214179" cy="1676100"/>
            </a:xfrm>
            <a:prstGeom prst="rect">
              <a:avLst/>
            </a:prstGeom>
          </p:spPr>
        </p:pic>
        <p:sp>
          <p:nvSpPr>
            <p:cNvPr id="14" name="object 14"/>
            <p:cNvSpPr/>
            <p:nvPr/>
          </p:nvSpPr>
          <p:spPr>
            <a:xfrm>
              <a:off x="7271003" y="1589531"/>
              <a:ext cx="283845" cy="283845"/>
            </a:xfrm>
            <a:custGeom>
              <a:avLst/>
              <a:gdLst/>
              <a:ahLst/>
              <a:cxnLst/>
              <a:rect l="l" t="t" r="r" b="b"/>
              <a:pathLst>
                <a:path w="283845" h="283844">
                  <a:moveTo>
                    <a:pt x="0" y="283463"/>
                  </a:moveTo>
                  <a:lnTo>
                    <a:pt x="283464" y="283463"/>
                  </a:lnTo>
                  <a:lnTo>
                    <a:pt x="283464" y="0"/>
                  </a:lnTo>
                  <a:lnTo>
                    <a:pt x="0" y="0"/>
                  </a:lnTo>
                  <a:lnTo>
                    <a:pt x="0" y="283463"/>
                  </a:lnTo>
                  <a:close/>
                </a:path>
              </a:pathLst>
            </a:custGeom>
            <a:ln w="27432">
              <a:solidFill>
                <a:srgbClr val="0000FF"/>
              </a:solidFill>
            </a:ln>
          </p:spPr>
          <p:txBody>
            <a:bodyPr wrap="square" lIns="0" tIns="0" rIns="0" bIns="0" rtlCol="0"/>
            <a:lstStyle/>
            <a:p>
              <a:endParaRPr/>
            </a:p>
          </p:txBody>
        </p:sp>
        <p:sp>
          <p:nvSpPr>
            <p:cNvPr id="15" name="object 15"/>
            <p:cNvSpPr/>
            <p:nvPr/>
          </p:nvSpPr>
          <p:spPr>
            <a:xfrm>
              <a:off x="3255898" y="1721484"/>
              <a:ext cx="4012565" cy="314960"/>
            </a:xfrm>
            <a:custGeom>
              <a:avLst/>
              <a:gdLst/>
              <a:ahLst/>
              <a:cxnLst/>
              <a:rect l="l" t="t" r="r" b="b"/>
              <a:pathLst>
                <a:path w="4012565" h="314960">
                  <a:moveTo>
                    <a:pt x="3929045" y="27446"/>
                  </a:moveTo>
                  <a:lnTo>
                    <a:pt x="0" y="287147"/>
                  </a:lnTo>
                  <a:lnTo>
                    <a:pt x="1777" y="314578"/>
                  </a:lnTo>
                  <a:lnTo>
                    <a:pt x="3930859" y="54749"/>
                  </a:lnTo>
                  <a:lnTo>
                    <a:pt x="3929045" y="27446"/>
                  </a:lnTo>
                  <a:close/>
                </a:path>
                <a:path w="4012565" h="314960">
                  <a:moveTo>
                    <a:pt x="3990319" y="26542"/>
                  </a:moveTo>
                  <a:lnTo>
                    <a:pt x="3942715" y="26542"/>
                  </a:lnTo>
                  <a:lnTo>
                    <a:pt x="3944493" y="53848"/>
                  </a:lnTo>
                  <a:lnTo>
                    <a:pt x="3930859" y="54749"/>
                  </a:lnTo>
                  <a:lnTo>
                    <a:pt x="3932681" y="82168"/>
                  </a:lnTo>
                  <a:lnTo>
                    <a:pt x="4012056" y="35687"/>
                  </a:lnTo>
                  <a:lnTo>
                    <a:pt x="3990319" y="26542"/>
                  </a:lnTo>
                  <a:close/>
                </a:path>
                <a:path w="4012565" h="314960">
                  <a:moveTo>
                    <a:pt x="3942715" y="26542"/>
                  </a:moveTo>
                  <a:lnTo>
                    <a:pt x="3929045" y="27446"/>
                  </a:lnTo>
                  <a:lnTo>
                    <a:pt x="3930859" y="54749"/>
                  </a:lnTo>
                  <a:lnTo>
                    <a:pt x="3944493" y="53848"/>
                  </a:lnTo>
                  <a:lnTo>
                    <a:pt x="3942715" y="26542"/>
                  </a:lnTo>
                  <a:close/>
                </a:path>
                <a:path w="4012565" h="314960">
                  <a:moveTo>
                    <a:pt x="3927221" y="0"/>
                  </a:moveTo>
                  <a:lnTo>
                    <a:pt x="3929045" y="27446"/>
                  </a:lnTo>
                  <a:lnTo>
                    <a:pt x="3942715" y="26542"/>
                  </a:lnTo>
                  <a:lnTo>
                    <a:pt x="3990319" y="26542"/>
                  </a:lnTo>
                  <a:lnTo>
                    <a:pt x="3927221" y="0"/>
                  </a:lnTo>
                  <a:close/>
                </a:path>
              </a:pathLst>
            </a:custGeom>
            <a:solidFill>
              <a:srgbClr val="0000FF"/>
            </a:solidFill>
          </p:spPr>
          <p:txBody>
            <a:bodyPr wrap="square" lIns="0" tIns="0" rIns="0" bIns="0" rtlCol="0"/>
            <a:lstStyle/>
            <a:p>
              <a:endParaRPr/>
            </a:p>
          </p:txBody>
        </p:sp>
        <p:sp>
          <p:nvSpPr>
            <p:cNvPr id="16" name="object 16"/>
            <p:cNvSpPr/>
            <p:nvPr/>
          </p:nvSpPr>
          <p:spPr>
            <a:xfrm>
              <a:off x="4719827" y="2177795"/>
              <a:ext cx="990600" cy="490855"/>
            </a:xfrm>
            <a:custGeom>
              <a:avLst/>
              <a:gdLst/>
              <a:ahLst/>
              <a:cxnLst/>
              <a:rect l="l" t="t" r="r" b="b"/>
              <a:pathLst>
                <a:path w="990600" h="490855">
                  <a:moveTo>
                    <a:pt x="743204" y="0"/>
                  </a:moveTo>
                  <a:lnTo>
                    <a:pt x="743204" y="122681"/>
                  </a:lnTo>
                  <a:lnTo>
                    <a:pt x="0" y="122681"/>
                  </a:lnTo>
                  <a:lnTo>
                    <a:pt x="0" y="368045"/>
                  </a:lnTo>
                  <a:lnTo>
                    <a:pt x="743204" y="368045"/>
                  </a:lnTo>
                  <a:lnTo>
                    <a:pt x="743204" y="490727"/>
                  </a:lnTo>
                  <a:lnTo>
                    <a:pt x="990600" y="245363"/>
                  </a:lnTo>
                  <a:lnTo>
                    <a:pt x="743204" y="0"/>
                  </a:lnTo>
                  <a:close/>
                </a:path>
              </a:pathLst>
            </a:custGeom>
            <a:solidFill>
              <a:srgbClr val="5B9BD4"/>
            </a:solidFill>
          </p:spPr>
          <p:txBody>
            <a:bodyPr wrap="square" lIns="0" tIns="0" rIns="0" bIns="0" rtlCol="0"/>
            <a:lstStyle/>
            <a:p>
              <a:endParaRPr/>
            </a:p>
          </p:txBody>
        </p:sp>
        <p:sp>
          <p:nvSpPr>
            <p:cNvPr id="17" name="object 17"/>
            <p:cNvSpPr/>
            <p:nvPr/>
          </p:nvSpPr>
          <p:spPr>
            <a:xfrm>
              <a:off x="4719827" y="2177795"/>
              <a:ext cx="990600" cy="490855"/>
            </a:xfrm>
            <a:custGeom>
              <a:avLst/>
              <a:gdLst/>
              <a:ahLst/>
              <a:cxnLst/>
              <a:rect l="l" t="t" r="r" b="b"/>
              <a:pathLst>
                <a:path w="990600" h="490855">
                  <a:moveTo>
                    <a:pt x="0" y="122681"/>
                  </a:moveTo>
                  <a:lnTo>
                    <a:pt x="743204" y="122681"/>
                  </a:lnTo>
                  <a:lnTo>
                    <a:pt x="743204" y="0"/>
                  </a:lnTo>
                  <a:lnTo>
                    <a:pt x="990600" y="245363"/>
                  </a:lnTo>
                  <a:lnTo>
                    <a:pt x="743204" y="490727"/>
                  </a:lnTo>
                  <a:lnTo>
                    <a:pt x="743204" y="368045"/>
                  </a:lnTo>
                  <a:lnTo>
                    <a:pt x="0" y="368045"/>
                  </a:lnTo>
                  <a:lnTo>
                    <a:pt x="0" y="122681"/>
                  </a:lnTo>
                  <a:close/>
                </a:path>
              </a:pathLst>
            </a:custGeom>
            <a:ln w="9144">
              <a:solidFill>
                <a:srgbClr val="000000"/>
              </a:solidFill>
            </a:ln>
          </p:spPr>
          <p:txBody>
            <a:bodyPr wrap="square" lIns="0" tIns="0" rIns="0" bIns="0" rtlCol="0"/>
            <a:lstStyle/>
            <a:p>
              <a:endParaRPr/>
            </a:p>
          </p:txBody>
        </p:sp>
      </p:grpSp>
      <p:grpSp>
        <p:nvGrpSpPr>
          <p:cNvPr id="18" name="object 18"/>
          <p:cNvGrpSpPr/>
          <p:nvPr/>
        </p:nvGrpSpPr>
        <p:grpSpPr>
          <a:xfrm>
            <a:off x="4788408" y="3490763"/>
            <a:ext cx="3205480" cy="1824355"/>
            <a:chOff x="4788408" y="3490763"/>
            <a:chExt cx="3205480" cy="1824355"/>
          </a:xfrm>
        </p:grpSpPr>
        <p:pic>
          <p:nvPicPr>
            <p:cNvPr id="19" name="object 19"/>
            <p:cNvPicPr/>
            <p:nvPr/>
          </p:nvPicPr>
          <p:blipFill>
            <a:blip r:embed="rId6" cstate="print"/>
            <a:stretch>
              <a:fillRect/>
            </a:stretch>
          </p:blipFill>
          <p:spPr>
            <a:xfrm>
              <a:off x="5829240" y="3490763"/>
              <a:ext cx="2164594" cy="1824144"/>
            </a:xfrm>
            <a:prstGeom prst="rect">
              <a:avLst/>
            </a:prstGeom>
          </p:spPr>
        </p:pic>
        <p:sp>
          <p:nvSpPr>
            <p:cNvPr id="20" name="object 20"/>
            <p:cNvSpPr/>
            <p:nvPr/>
          </p:nvSpPr>
          <p:spPr>
            <a:xfrm>
              <a:off x="6606540" y="3930396"/>
              <a:ext cx="283845" cy="280670"/>
            </a:xfrm>
            <a:custGeom>
              <a:avLst/>
              <a:gdLst/>
              <a:ahLst/>
              <a:cxnLst/>
              <a:rect l="l" t="t" r="r" b="b"/>
              <a:pathLst>
                <a:path w="283845" h="280670">
                  <a:moveTo>
                    <a:pt x="0" y="280415"/>
                  </a:moveTo>
                  <a:lnTo>
                    <a:pt x="283464" y="280415"/>
                  </a:lnTo>
                  <a:lnTo>
                    <a:pt x="283464" y="0"/>
                  </a:lnTo>
                  <a:lnTo>
                    <a:pt x="0" y="0"/>
                  </a:lnTo>
                  <a:lnTo>
                    <a:pt x="0" y="280415"/>
                  </a:lnTo>
                  <a:close/>
                </a:path>
              </a:pathLst>
            </a:custGeom>
            <a:ln w="27432">
              <a:solidFill>
                <a:srgbClr val="FF0000"/>
              </a:solidFill>
            </a:ln>
          </p:spPr>
          <p:txBody>
            <a:bodyPr wrap="square" lIns="0" tIns="0" rIns="0" bIns="0" rtlCol="0"/>
            <a:lstStyle/>
            <a:p>
              <a:endParaRPr/>
            </a:p>
          </p:txBody>
        </p:sp>
        <p:sp>
          <p:nvSpPr>
            <p:cNvPr id="21" name="object 21"/>
            <p:cNvSpPr/>
            <p:nvPr/>
          </p:nvSpPr>
          <p:spPr>
            <a:xfrm>
              <a:off x="4792980" y="4140708"/>
              <a:ext cx="990600" cy="494030"/>
            </a:xfrm>
            <a:custGeom>
              <a:avLst/>
              <a:gdLst/>
              <a:ahLst/>
              <a:cxnLst/>
              <a:rect l="l" t="t" r="r" b="b"/>
              <a:pathLst>
                <a:path w="990600" h="494029">
                  <a:moveTo>
                    <a:pt x="741680" y="0"/>
                  </a:moveTo>
                  <a:lnTo>
                    <a:pt x="741680" y="123444"/>
                  </a:lnTo>
                  <a:lnTo>
                    <a:pt x="0" y="123444"/>
                  </a:lnTo>
                  <a:lnTo>
                    <a:pt x="0" y="370332"/>
                  </a:lnTo>
                  <a:lnTo>
                    <a:pt x="741680" y="370332"/>
                  </a:lnTo>
                  <a:lnTo>
                    <a:pt x="741680" y="493776"/>
                  </a:lnTo>
                  <a:lnTo>
                    <a:pt x="990600" y="246888"/>
                  </a:lnTo>
                  <a:lnTo>
                    <a:pt x="741680" y="0"/>
                  </a:lnTo>
                  <a:close/>
                </a:path>
              </a:pathLst>
            </a:custGeom>
            <a:solidFill>
              <a:srgbClr val="5B9BD4"/>
            </a:solidFill>
          </p:spPr>
          <p:txBody>
            <a:bodyPr wrap="square" lIns="0" tIns="0" rIns="0" bIns="0" rtlCol="0"/>
            <a:lstStyle/>
            <a:p>
              <a:endParaRPr/>
            </a:p>
          </p:txBody>
        </p:sp>
        <p:sp>
          <p:nvSpPr>
            <p:cNvPr id="22" name="object 22"/>
            <p:cNvSpPr/>
            <p:nvPr/>
          </p:nvSpPr>
          <p:spPr>
            <a:xfrm>
              <a:off x="4792980" y="4140708"/>
              <a:ext cx="990600" cy="494030"/>
            </a:xfrm>
            <a:custGeom>
              <a:avLst/>
              <a:gdLst/>
              <a:ahLst/>
              <a:cxnLst/>
              <a:rect l="l" t="t" r="r" b="b"/>
              <a:pathLst>
                <a:path w="990600" h="494029">
                  <a:moveTo>
                    <a:pt x="0" y="123444"/>
                  </a:moveTo>
                  <a:lnTo>
                    <a:pt x="741680" y="123444"/>
                  </a:lnTo>
                  <a:lnTo>
                    <a:pt x="741680" y="0"/>
                  </a:lnTo>
                  <a:lnTo>
                    <a:pt x="990600" y="246888"/>
                  </a:lnTo>
                  <a:lnTo>
                    <a:pt x="741680" y="493776"/>
                  </a:lnTo>
                  <a:lnTo>
                    <a:pt x="741680" y="370332"/>
                  </a:lnTo>
                  <a:lnTo>
                    <a:pt x="0" y="370332"/>
                  </a:lnTo>
                  <a:lnTo>
                    <a:pt x="0" y="123444"/>
                  </a:lnTo>
                  <a:close/>
                </a:path>
              </a:pathLst>
            </a:custGeom>
            <a:solidFill>
              <a:srgbClr val="002060"/>
            </a:solidFill>
            <a:ln w="9144">
              <a:solidFill>
                <a:srgbClr val="000000"/>
              </a:solidFill>
            </a:ln>
          </p:spPr>
          <p:txBody>
            <a:bodyPr wrap="square" lIns="0" tIns="0" rIns="0" bIns="0" rtlCol="0"/>
            <a:lstStyle/>
            <a:p>
              <a:endParaRPr>
                <a:solidFill>
                  <a:schemeClr val="bg1"/>
                </a:solidFill>
              </a:endParaRPr>
            </a:p>
          </p:txBody>
        </p:sp>
      </p:grpSp>
      <p:sp>
        <p:nvSpPr>
          <p:cNvPr id="23" name="object 23"/>
          <p:cNvSpPr txBox="1"/>
          <p:nvPr/>
        </p:nvSpPr>
        <p:spPr>
          <a:xfrm>
            <a:off x="8422646" y="1810767"/>
            <a:ext cx="1651000" cy="412750"/>
          </a:xfrm>
          <a:prstGeom prst="rect">
            <a:avLst/>
          </a:prstGeom>
        </p:spPr>
        <p:txBody>
          <a:bodyPr vert="horz" wrap="square" lIns="0" tIns="17780" rIns="0" bIns="0" rtlCol="0">
            <a:spAutoFit/>
          </a:bodyPr>
          <a:lstStyle/>
          <a:p>
            <a:pPr marL="38100">
              <a:lnSpc>
                <a:spcPct val="100000"/>
              </a:lnSpc>
              <a:spcBef>
                <a:spcPts val="140"/>
              </a:spcBef>
            </a:pPr>
            <a:r>
              <a:rPr sz="2500" i="1" spc="114" dirty="0">
                <a:latin typeface="Times New Roman"/>
                <a:cs typeface="Times New Roman"/>
              </a:rPr>
              <a:t>M</a:t>
            </a:r>
            <a:r>
              <a:rPr sz="2175" spc="172" baseline="-24904" dirty="0">
                <a:latin typeface="Times New Roman"/>
                <a:cs typeface="Times New Roman"/>
              </a:rPr>
              <a:t>20</a:t>
            </a:r>
            <a:r>
              <a:rPr sz="2175" spc="502" baseline="-24904" dirty="0">
                <a:latin typeface="Times New Roman"/>
                <a:cs typeface="Times New Roman"/>
              </a:rPr>
              <a:t> </a:t>
            </a:r>
            <a:r>
              <a:rPr sz="2500" spc="145" dirty="0">
                <a:latin typeface="Symbol"/>
                <a:cs typeface="Symbol"/>
              </a:rPr>
              <a:t></a:t>
            </a:r>
            <a:r>
              <a:rPr sz="2500" spc="-65" dirty="0">
                <a:latin typeface="Times New Roman"/>
                <a:cs typeface="Times New Roman"/>
              </a:rPr>
              <a:t> </a:t>
            </a:r>
            <a:r>
              <a:rPr sz="2500" i="1" spc="125" dirty="0">
                <a:latin typeface="Times New Roman"/>
                <a:cs typeface="Times New Roman"/>
              </a:rPr>
              <a:t>M</a:t>
            </a:r>
            <a:r>
              <a:rPr sz="2500" i="1" spc="-90" dirty="0">
                <a:latin typeface="Times New Roman"/>
                <a:cs typeface="Times New Roman"/>
              </a:rPr>
              <a:t> </a:t>
            </a:r>
            <a:r>
              <a:rPr sz="2500" spc="-25" dirty="0">
                <a:latin typeface="Times New Roman"/>
                <a:cs typeface="Times New Roman"/>
              </a:rPr>
              <a:t>'</a:t>
            </a:r>
            <a:r>
              <a:rPr sz="2175" spc="-37" baseline="-24904" dirty="0">
                <a:latin typeface="Times New Roman"/>
                <a:cs typeface="Times New Roman"/>
              </a:rPr>
              <a:t>14</a:t>
            </a:r>
            <a:endParaRPr sz="2175" baseline="-24904">
              <a:latin typeface="Times New Roman"/>
              <a:cs typeface="Times New Roman"/>
            </a:endParaRPr>
          </a:p>
        </p:txBody>
      </p:sp>
      <p:sp>
        <p:nvSpPr>
          <p:cNvPr id="24" name="object 24"/>
          <p:cNvSpPr txBox="1"/>
          <p:nvPr/>
        </p:nvSpPr>
        <p:spPr>
          <a:xfrm>
            <a:off x="8416702" y="3849887"/>
            <a:ext cx="1381760" cy="415290"/>
          </a:xfrm>
          <a:prstGeom prst="rect">
            <a:avLst/>
          </a:prstGeom>
        </p:spPr>
        <p:txBody>
          <a:bodyPr vert="horz" wrap="square" lIns="0" tIns="13335" rIns="0" bIns="0" rtlCol="0">
            <a:spAutoFit/>
          </a:bodyPr>
          <a:lstStyle/>
          <a:p>
            <a:pPr marL="38100">
              <a:lnSpc>
                <a:spcPct val="100000"/>
              </a:lnSpc>
              <a:spcBef>
                <a:spcPts val="105"/>
              </a:spcBef>
            </a:pPr>
            <a:r>
              <a:rPr sz="2550" i="1" spc="-470" dirty="0">
                <a:latin typeface="Times New Roman"/>
                <a:cs typeface="Times New Roman"/>
              </a:rPr>
              <a:t>M</a:t>
            </a:r>
            <a:r>
              <a:rPr sz="2550" i="1" spc="-250" dirty="0">
                <a:latin typeface="Times New Roman"/>
                <a:cs typeface="Times New Roman"/>
              </a:rPr>
              <a:t> </a:t>
            </a:r>
            <a:r>
              <a:rPr sz="2550" spc="-140" dirty="0">
                <a:latin typeface="Times New Roman"/>
                <a:cs typeface="Times New Roman"/>
              </a:rPr>
              <a:t>'</a:t>
            </a:r>
            <a:r>
              <a:rPr sz="2175" spc="-209" baseline="-24904" dirty="0">
                <a:latin typeface="Times New Roman"/>
                <a:cs typeface="Times New Roman"/>
              </a:rPr>
              <a:t>14</a:t>
            </a:r>
            <a:r>
              <a:rPr sz="2175" spc="104" baseline="-24904" dirty="0">
                <a:latin typeface="Times New Roman"/>
                <a:cs typeface="Times New Roman"/>
              </a:rPr>
              <a:t> </a:t>
            </a:r>
            <a:r>
              <a:rPr sz="2550" spc="-555" dirty="0">
                <a:latin typeface="Symbol"/>
                <a:cs typeface="Symbol"/>
              </a:rPr>
              <a:t></a:t>
            </a:r>
            <a:r>
              <a:rPr sz="2550" spc="-220" dirty="0">
                <a:latin typeface="Times New Roman"/>
                <a:cs typeface="Times New Roman"/>
              </a:rPr>
              <a:t> </a:t>
            </a:r>
            <a:r>
              <a:rPr sz="2550" i="1" spc="-470" dirty="0">
                <a:latin typeface="Times New Roman"/>
                <a:cs typeface="Times New Roman"/>
              </a:rPr>
              <a:t>M</a:t>
            </a:r>
            <a:r>
              <a:rPr sz="2550" i="1" spc="-250" dirty="0">
                <a:latin typeface="Times New Roman"/>
                <a:cs typeface="Times New Roman"/>
              </a:rPr>
              <a:t> </a:t>
            </a:r>
            <a:r>
              <a:rPr sz="2550" spc="-65" dirty="0">
                <a:latin typeface="Times New Roman"/>
                <a:cs typeface="Times New Roman"/>
              </a:rPr>
              <a:t>''</a:t>
            </a:r>
            <a:r>
              <a:rPr sz="2175" spc="-97" baseline="-24904" dirty="0">
                <a:latin typeface="Times New Roman"/>
                <a:cs typeface="Times New Roman"/>
              </a:rPr>
              <a:t>20</a:t>
            </a:r>
            <a:endParaRPr sz="2175" baseline="-24904" dirty="0">
              <a:latin typeface="Times New Roman"/>
              <a:cs typeface="Times New Roman"/>
            </a:endParaRPr>
          </a:p>
        </p:txBody>
      </p:sp>
      <p:sp>
        <p:nvSpPr>
          <p:cNvPr id="25" name="object 25"/>
          <p:cNvSpPr txBox="1"/>
          <p:nvPr/>
        </p:nvSpPr>
        <p:spPr>
          <a:xfrm>
            <a:off x="5007355" y="2249246"/>
            <a:ext cx="292735" cy="340360"/>
          </a:xfrm>
          <a:prstGeom prst="rect">
            <a:avLst/>
          </a:prstGeom>
        </p:spPr>
        <p:txBody>
          <a:bodyPr vert="horz" wrap="square" lIns="0" tIns="14604" rIns="0" bIns="0" rtlCol="0">
            <a:spAutoFit/>
          </a:bodyPr>
          <a:lstStyle/>
          <a:p>
            <a:pPr marL="12700">
              <a:lnSpc>
                <a:spcPct val="100000"/>
              </a:lnSpc>
              <a:spcBef>
                <a:spcPts val="114"/>
              </a:spcBef>
            </a:pPr>
            <a:r>
              <a:rPr sz="2050" spc="-25" dirty="0">
                <a:latin typeface="Verdana"/>
                <a:cs typeface="Verdana"/>
              </a:rPr>
              <a:t>IP</a:t>
            </a:r>
            <a:endParaRPr sz="2050">
              <a:latin typeface="Verdana"/>
              <a:cs typeface="Verdana"/>
            </a:endParaRPr>
          </a:p>
        </p:txBody>
      </p:sp>
      <p:sp>
        <p:nvSpPr>
          <p:cNvPr id="26" name="object 26"/>
          <p:cNvSpPr txBox="1"/>
          <p:nvPr/>
        </p:nvSpPr>
        <p:spPr>
          <a:xfrm>
            <a:off x="4974917" y="4198517"/>
            <a:ext cx="502284" cy="285115"/>
          </a:xfrm>
          <a:prstGeom prst="rect">
            <a:avLst/>
          </a:prstGeom>
        </p:spPr>
        <p:txBody>
          <a:bodyPr vert="horz" wrap="square" lIns="0" tIns="12700" rIns="0" bIns="0" rtlCol="0">
            <a:spAutoFit/>
          </a:bodyPr>
          <a:lstStyle/>
          <a:p>
            <a:pPr marL="38100">
              <a:lnSpc>
                <a:spcPct val="100000"/>
              </a:lnSpc>
              <a:spcBef>
                <a:spcPts val="100"/>
              </a:spcBef>
            </a:pPr>
            <a:r>
              <a:rPr sz="2550" spc="-15" baseline="-16339" dirty="0">
                <a:solidFill>
                  <a:schemeClr val="bg1"/>
                </a:solidFill>
                <a:latin typeface="Comic Sans MS"/>
                <a:cs typeface="Comic Sans MS"/>
              </a:rPr>
              <a:t>IP</a:t>
            </a:r>
            <a:r>
              <a:rPr sz="1150" spc="-10" dirty="0">
                <a:solidFill>
                  <a:schemeClr val="bg1"/>
                </a:solidFill>
                <a:latin typeface="Comic Sans MS"/>
                <a:cs typeface="Comic Sans MS"/>
              </a:rPr>
              <a:t>—</a:t>
            </a:r>
            <a:r>
              <a:rPr sz="1150" spc="-50" dirty="0">
                <a:solidFill>
                  <a:schemeClr val="bg1"/>
                </a:solidFill>
                <a:latin typeface="Comic Sans MS"/>
                <a:cs typeface="Comic Sans MS"/>
              </a:rPr>
              <a:t>1</a:t>
            </a:r>
            <a:endParaRPr sz="1150" dirty="0">
              <a:solidFill>
                <a:schemeClr val="bg1"/>
              </a:solidFill>
              <a:latin typeface="Comic Sans MS"/>
              <a:cs typeface="Comic Sans MS"/>
            </a:endParaRPr>
          </a:p>
        </p:txBody>
      </p:sp>
      <p:sp>
        <p:nvSpPr>
          <p:cNvPr id="27" name="object 27"/>
          <p:cNvSpPr/>
          <p:nvPr/>
        </p:nvSpPr>
        <p:spPr>
          <a:xfrm>
            <a:off x="3194431" y="1812670"/>
            <a:ext cx="4081145" cy="2631440"/>
          </a:xfrm>
          <a:custGeom>
            <a:avLst/>
            <a:gdLst/>
            <a:ahLst/>
            <a:cxnLst/>
            <a:rect l="l" t="t" r="r" b="b"/>
            <a:pathLst>
              <a:path w="4081145" h="2631440">
                <a:moveTo>
                  <a:pt x="3366389" y="2257933"/>
                </a:moveTo>
                <a:lnTo>
                  <a:pt x="3349345" y="2251583"/>
                </a:lnTo>
                <a:lnTo>
                  <a:pt x="3280156" y="2225802"/>
                </a:lnTo>
                <a:lnTo>
                  <a:pt x="3283064" y="2253056"/>
                </a:lnTo>
                <a:lnTo>
                  <a:pt x="0" y="2604008"/>
                </a:lnTo>
                <a:lnTo>
                  <a:pt x="2794" y="2631186"/>
                </a:lnTo>
                <a:lnTo>
                  <a:pt x="3285998" y="2280361"/>
                </a:lnTo>
                <a:lnTo>
                  <a:pt x="3288919" y="2307590"/>
                </a:lnTo>
                <a:lnTo>
                  <a:pt x="3366389" y="2257933"/>
                </a:lnTo>
                <a:close/>
              </a:path>
              <a:path w="4081145" h="2631440">
                <a:moveTo>
                  <a:pt x="4080891" y="23114"/>
                </a:moveTo>
                <a:lnTo>
                  <a:pt x="4066159" y="0"/>
                </a:lnTo>
                <a:lnTo>
                  <a:pt x="188061" y="2497518"/>
                </a:lnTo>
                <a:lnTo>
                  <a:pt x="173228" y="2474468"/>
                </a:lnTo>
                <a:lnTo>
                  <a:pt x="126365" y="2553589"/>
                </a:lnTo>
                <a:lnTo>
                  <a:pt x="217805" y="2543683"/>
                </a:lnTo>
                <a:lnTo>
                  <a:pt x="207657" y="2527935"/>
                </a:lnTo>
                <a:lnTo>
                  <a:pt x="202882" y="2520531"/>
                </a:lnTo>
                <a:lnTo>
                  <a:pt x="4080891" y="23114"/>
                </a:lnTo>
                <a:close/>
              </a:path>
            </a:pathLst>
          </a:custGeom>
          <a:solidFill>
            <a:srgbClr val="0000FF"/>
          </a:solidFill>
        </p:spPr>
        <p:txBody>
          <a:bodyPr wrap="square" lIns="0" tIns="0" rIns="0" bIns="0" rtlCol="0"/>
          <a:lstStyle/>
          <a:p>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defRPr/>
            </a:pPr>
            <a:r>
              <a:rPr lang="zh-CN" altLang="en-US" dirty="0">
                <a:effectLst>
                  <a:outerShdw blurRad="38100" dist="38100" dir="2700000" algn="tl">
                    <a:srgbClr val="C0C0C0"/>
                  </a:outerShdw>
                </a:effectLst>
                <a:ea typeface="宋体" pitchFamily="2" charset="-122"/>
              </a:rPr>
              <a:t>加密算法的</a:t>
            </a:r>
            <a:r>
              <a:rPr lang="en-US" altLang="zh-CN" dirty="0">
                <a:effectLst>
                  <a:outerShdw blurRad="38100" dist="38100" dir="2700000" algn="tl">
                    <a:srgbClr val="C0C0C0"/>
                  </a:outerShdw>
                </a:effectLst>
                <a:ea typeface="宋体" pitchFamily="2" charset="-122"/>
              </a:rPr>
              <a:t>3</a:t>
            </a:r>
            <a:r>
              <a:rPr lang="zh-CN" altLang="en-US" dirty="0">
                <a:effectLst>
                  <a:outerShdw blurRad="38100" dist="38100" dir="2700000" algn="tl">
                    <a:srgbClr val="C0C0C0"/>
                  </a:outerShdw>
                </a:effectLst>
                <a:ea typeface="宋体" pitchFamily="2" charset="-122"/>
              </a:rPr>
              <a:t>个基本函数</a:t>
            </a:r>
          </a:p>
        </p:txBody>
      </p:sp>
      <p:sp>
        <p:nvSpPr>
          <p:cNvPr id="40963" name="Rectangle 3"/>
          <p:cNvSpPr>
            <a:spLocks noGrp="1" noChangeArrowheads="1"/>
          </p:cNvSpPr>
          <p:nvPr>
            <p:ph type="body" sz="half" idx="1"/>
          </p:nvPr>
        </p:nvSpPr>
        <p:spPr>
          <a:xfrm>
            <a:off x="796413" y="1266825"/>
            <a:ext cx="8229600" cy="2444750"/>
          </a:xfrm>
        </p:spPr>
        <p:txBody>
          <a:bodyPr/>
          <a:lstStyle/>
          <a:p>
            <a:pPr eaLnBrk="1" hangingPunct="1"/>
            <a:r>
              <a:rPr lang="en-US" altLang="zh-CN" sz="2400" dirty="0">
                <a:ea typeface="宋体" panose="02010600030101010101" pitchFamily="2" charset="-122"/>
              </a:rPr>
              <a:t>F</a:t>
            </a:r>
            <a:r>
              <a:rPr lang="zh-CN" altLang="en-US" sz="2400" dirty="0">
                <a:ea typeface="宋体" panose="02010600030101010101" pitchFamily="2" charset="-122"/>
              </a:rPr>
              <a:t>函数</a:t>
            </a:r>
          </a:p>
          <a:p>
            <a:pPr lvl="1" eaLnBrk="1" hangingPunct="1"/>
            <a:r>
              <a:rPr lang="zh-CN" altLang="en-US" dirty="0">
                <a:ea typeface="宋体" panose="02010600030101010101" pitchFamily="2" charset="-122"/>
              </a:rPr>
              <a:t>多个置换函数和替代函数的组合函数</a:t>
            </a:r>
          </a:p>
          <a:p>
            <a:pPr eaLnBrk="1" hangingPunct="1"/>
            <a:r>
              <a:rPr lang="en-US" altLang="zh-CN" sz="2400" dirty="0">
                <a:ea typeface="宋体" panose="02010600030101010101" pitchFamily="2" charset="-122"/>
              </a:rPr>
              <a:t>L</a:t>
            </a:r>
            <a:r>
              <a:rPr lang="en-US" altLang="zh-CN" sz="2400" baseline="-25000" dirty="0">
                <a:ea typeface="宋体" panose="02010600030101010101" pitchFamily="2" charset="-122"/>
              </a:rPr>
              <a:t>i</a:t>
            </a:r>
            <a:r>
              <a:rPr lang="en-US" altLang="zh-CN" sz="2400" dirty="0">
                <a:ea typeface="宋体" panose="02010600030101010101" pitchFamily="2" charset="-122"/>
              </a:rPr>
              <a:t>=R</a:t>
            </a:r>
            <a:r>
              <a:rPr lang="en-US" altLang="zh-CN" sz="2400" baseline="-25000" dirty="0">
                <a:ea typeface="宋体" panose="02010600030101010101" pitchFamily="2" charset="-122"/>
              </a:rPr>
              <a:t>i-1</a:t>
            </a:r>
          </a:p>
          <a:p>
            <a:pPr eaLnBrk="1" hangingPunct="1"/>
            <a:r>
              <a:rPr lang="en-US" altLang="zh-CN" sz="2400" dirty="0">
                <a:ea typeface="宋体" panose="02010600030101010101" pitchFamily="2" charset="-122"/>
              </a:rPr>
              <a:t>R</a:t>
            </a:r>
            <a:r>
              <a:rPr lang="en-US" altLang="zh-CN" sz="2400" baseline="-25000" dirty="0">
                <a:ea typeface="宋体" panose="02010600030101010101" pitchFamily="2" charset="-122"/>
              </a:rPr>
              <a:t>i</a:t>
            </a:r>
            <a:r>
              <a:rPr lang="en-US" altLang="zh-CN" sz="2400" dirty="0">
                <a:ea typeface="宋体" panose="02010600030101010101" pitchFamily="2" charset="-122"/>
              </a:rPr>
              <a:t>=L</a:t>
            </a:r>
            <a:r>
              <a:rPr lang="en-US" altLang="zh-CN" sz="2400" baseline="-25000" dirty="0">
                <a:ea typeface="宋体" panose="02010600030101010101" pitchFamily="2" charset="-122"/>
              </a:rPr>
              <a:t>i-1</a:t>
            </a:r>
            <a:r>
              <a:rPr lang="en-US" altLang="zh-CN" sz="2400" dirty="0">
                <a:ea typeface="宋体" panose="02010600030101010101" pitchFamily="2" charset="-122"/>
              </a:rPr>
              <a:t>⊕F(R</a:t>
            </a:r>
            <a:r>
              <a:rPr lang="en-US" altLang="zh-CN" sz="2400" baseline="-25000" dirty="0">
                <a:ea typeface="宋体" panose="02010600030101010101" pitchFamily="2" charset="-122"/>
              </a:rPr>
              <a:t>i-1</a:t>
            </a:r>
            <a:r>
              <a:rPr lang="en-US" altLang="zh-CN" sz="2400" dirty="0">
                <a:ea typeface="宋体" panose="02010600030101010101" pitchFamily="2" charset="-122"/>
              </a:rPr>
              <a:t>,K</a:t>
            </a:r>
            <a:r>
              <a:rPr lang="en-US" altLang="zh-CN" sz="2400" baseline="-25000" dirty="0">
                <a:ea typeface="宋体" panose="02010600030101010101" pitchFamily="2" charset="-122"/>
              </a:rPr>
              <a:t>i</a:t>
            </a:r>
            <a:r>
              <a:rPr lang="en-US" altLang="zh-CN" sz="2400" dirty="0">
                <a:ea typeface="宋体" panose="02010600030101010101" pitchFamily="2" charset="-122"/>
              </a:rPr>
              <a:t>)</a:t>
            </a:r>
          </a:p>
          <a:p>
            <a:pPr eaLnBrk="1" hangingPunct="1"/>
            <a:endParaRPr lang="en-US" altLang="zh-CN" sz="2400" dirty="0">
              <a:ea typeface="宋体" panose="02010600030101010101" pitchFamily="2" charset="-122"/>
            </a:endParaRPr>
          </a:p>
        </p:txBody>
      </p:sp>
      <p:pic>
        <p:nvPicPr>
          <p:cNvPr id="40964" name="Picture 4" descr="280px-DES_InfoBox_Diagram"/>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216400" y="2489200"/>
            <a:ext cx="4114800" cy="3625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5" name="日期占位符 4"/>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23D04628-5432-48A8-99BB-56EFBDB2DD31}"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a:latin typeface="Arial" panose="020B0604020202020204" pitchFamily="34" charset="0"/>
              <a:ea typeface="宋体" panose="02010600030101010101" pitchFamily="2" charset="-122"/>
            </a:endParaRPr>
          </a:p>
        </p:txBody>
      </p:sp>
      <p:sp>
        <p:nvSpPr>
          <p:cNvPr id="40966" name="灯片编号占位符 6"/>
          <p:cNvSpPr>
            <a:spLocks noGrp="1"/>
          </p:cNvSpPr>
          <p:nvPr>
            <p:ph type="sldNum" sz="quarter" idx="12"/>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213D3BFA-7C92-4485-BC5E-9B7820D17601}"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66</a:t>
            </a:fld>
            <a:endParaRPr lang="en-US" altLang="zh-CN" sz="1000" b="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日期占位符 3"/>
          <p:cNvSpPr>
            <a:spLocks noGrp="1"/>
          </p:cNvSpPr>
          <p:nvPr>
            <p:ph type="dt" sz="quarter" idx="10"/>
          </p:nvPr>
        </p:nvSpPr>
        <p:spPr>
          <a:xfrm>
            <a:off x="5640634" y="6575201"/>
            <a:ext cx="2157165" cy="176436"/>
          </a:xfrm>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C4A6BC9A-3CF2-43C2-A831-24948CBE79A7}"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a:latin typeface="Arial" panose="020B0604020202020204" pitchFamily="34" charset="0"/>
              <a:ea typeface="宋体" panose="02010600030101010101" pitchFamily="2" charset="-122"/>
            </a:endParaRPr>
          </a:p>
        </p:txBody>
      </p:sp>
      <p:sp>
        <p:nvSpPr>
          <p:cNvPr id="43011" name="灯片编号占位符 5"/>
          <p:cNvSpPr>
            <a:spLocks noGrp="1"/>
          </p:cNvSpPr>
          <p:nvPr>
            <p:ph type="sldNum" sz="quarter" idx="11"/>
          </p:nvPr>
        </p:nvSpPr>
        <p:spPr>
          <a:xfrm>
            <a:off x="44908" y="6575201"/>
            <a:ext cx="539291" cy="176436"/>
          </a:xfrm>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E2A3BED4-B1C1-4C88-A7DC-29418F5F4336}"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67</a:t>
            </a:fld>
            <a:endParaRPr lang="en-US" altLang="zh-CN" sz="1000" b="0">
              <a:latin typeface="Arial" panose="020B0604020202020204" pitchFamily="34" charset="0"/>
              <a:ea typeface="宋体" panose="02010600030101010101" pitchFamily="2" charset="-122"/>
            </a:endParaRPr>
          </a:p>
        </p:txBody>
      </p:sp>
      <p:pic>
        <p:nvPicPr>
          <p:cNvPr id="64" name="object 2">
            <a:extLst>
              <a:ext uri="{FF2B5EF4-FFF2-40B4-BE49-F238E27FC236}">
                <a16:creationId xmlns:a16="http://schemas.microsoft.com/office/drawing/2014/main" id="{EE5DCFD4-259B-4D31-B476-7CEFC86F886C}"/>
              </a:ext>
            </a:extLst>
          </p:cNvPr>
          <p:cNvPicPr/>
          <p:nvPr/>
        </p:nvPicPr>
        <p:blipFill>
          <a:blip r:embed="rId2" cstate="print"/>
          <a:stretch>
            <a:fillRect/>
          </a:stretch>
        </p:blipFill>
        <p:spPr>
          <a:xfrm>
            <a:off x="44908" y="2209800"/>
            <a:ext cx="6182588" cy="3629532"/>
          </a:xfrm>
          <a:prstGeom prst="rect">
            <a:avLst/>
          </a:prstGeom>
        </p:spPr>
      </p:pic>
      <p:sp>
        <p:nvSpPr>
          <p:cNvPr id="65" name="Rectangle 2">
            <a:extLst>
              <a:ext uri="{FF2B5EF4-FFF2-40B4-BE49-F238E27FC236}">
                <a16:creationId xmlns:a16="http://schemas.microsoft.com/office/drawing/2014/main" id="{55515807-70EF-4E9B-B4E8-0ED80EA84715}"/>
              </a:ext>
            </a:extLst>
          </p:cNvPr>
          <p:cNvSpPr>
            <a:spLocks noGrp="1" noChangeArrowheads="1"/>
          </p:cNvSpPr>
          <p:nvPr>
            <p:ph type="title"/>
          </p:nvPr>
        </p:nvSpPr>
        <p:spPr>
          <a:xfrm>
            <a:off x="609600" y="303214"/>
            <a:ext cx="11074400" cy="687387"/>
          </a:xfrm>
        </p:spPr>
        <p:txBody>
          <a:bodyPr/>
          <a:lstStyle/>
          <a:p>
            <a:pPr eaLnBrk="1" hangingPunct="1">
              <a:defRPr/>
            </a:pPr>
            <a:r>
              <a:rPr lang="zh-CN" altLang="en-US" dirty="0">
                <a:effectLst>
                  <a:outerShdw blurRad="38100" dist="38100" dir="2700000" algn="tl">
                    <a:srgbClr val="C0C0C0"/>
                  </a:outerShdw>
                </a:effectLst>
                <a:ea typeface="宋体" pitchFamily="2" charset="-122"/>
              </a:rPr>
              <a:t>轮迭代的流程以及每一轮的加密构成</a:t>
            </a:r>
          </a:p>
        </p:txBody>
      </p:sp>
      <p:sp>
        <p:nvSpPr>
          <p:cNvPr id="2" name="矩形 1">
            <a:extLst>
              <a:ext uri="{FF2B5EF4-FFF2-40B4-BE49-F238E27FC236}">
                <a16:creationId xmlns:a16="http://schemas.microsoft.com/office/drawing/2014/main" id="{B96EC9C1-4CD6-4F82-99E4-8A1EAC03EC42}"/>
              </a:ext>
            </a:extLst>
          </p:cNvPr>
          <p:cNvSpPr/>
          <p:nvPr/>
        </p:nvSpPr>
        <p:spPr bwMode="auto">
          <a:xfrm>
            <a:off x="3636696" y="2098841"/>
            <a:ext cx="2676354" cy="3816279"/>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黑体" pitchFamily="49" charset="-122"/>
            </a:endParaRPr>
          </a:p>
        </p:txBody>
      </p:sp>
      <p:pic>
        <p:nvPicPr>
          <p:cNvPr id="4" name="图片 3">
            <a:extLst>
              <a:ext uri="{FF2B5EF4-FFF2-40B4-BE49-F238E27FC236}">
                <a16:creationId xmlns:a16="http://schemas.microsoft.com/office/drawing/2014/main" id="{7494F0F9-6928-43BE-9B1A-41FAB647F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6257" y="1219200"/>
            <a:ext cx="5495743" cy="3429000"/>
          </a:xfrm>
          <a:prstGeom prst="rect">
            <a:avLst/>
          </a:prstGeom>
        </p:spPr>
      </p:pic>
      <p:sp>
        <p:nvSpPr>
          <p:cNvPr id="5" name="箭头: 右 4">
            <a:extLst>
              <a:ext uri="{FF2B5EF4-FFF2-40B4-BE49-F238E27FC236}">
                <a16:creationId xmlns:a16="http://schemas.microsoft.com/office/drawing/2014/main" id="{148A9077-0A51-4C0C-9B02-FE6B9FD38530}"/>
              </a:ext>
            </a:extLst>
          </p:cNvPr>
          <p:cNvSpPr/>
          <p:nvPr/>
        </p:nvSpPr>
        <p:spPr bwMode="auto">
          <a:xfrm>
            <a:off x="6477000" y="2590800"/>
            <a:ext cx="914400" cy="529487"/>
          </a:xfrm>
          <a:prstGeom prst="rightArrow">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黑体" pitchFamily="49" charset="-122"/>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a:ea typeface="宋体" panose="02010600030101010101" pitchFamily="2" charset="-122"/>
              </a:rPr>
              <a:t>DES </a:t>
            </a:r>
            <a:r>
              <a:rPr lang="zh-CN" altLang="en-US">
                <a:ea typeface="宋体" panose="02010600030101010101" pitchFamily="2" charset="-122"/>
              </a:rPr>
              <a:t>扩展排列</a:t>
            </a:r>
          </a:p>
        </p:txBody>
      </p:sp>
      <p:sp>
        <p:nvSpPr>
          <p:cNvPr id="44035" name="Rectangle 3"/>
          <p:cNvSpPr>
            <a:spLocks noGrp="1" noChangeArrowheads="1"/>
          </p:cNvSpPr>
          <p:nvPr>
            <p:ph idx="1"/>
          </p:nvPr>
        </p:nvSpPr>
        <p:spPr/>
        <p:txBody>
          <a:bodyPr/>
          <a:lstStyle/>
          <a:p>
            <a:pPr eaLnBrk="1" hangingPunct="1"/>
            <a:r>
              <a:rPr lang="zh-CN" altLang="en-US" sz="3600" dirty="0">
                <a:ea typeface="宋体" panose="02010600030101010101" pitchFamily="2" charset="-122"/>
              </a:rPr>
              <a:t>输入 </a:t>
            </a:r>
            <a:r>
              <a:rPr lang="en-US" altLang="zh-CN" sz="3600" dirty="0">
                <a:ea typeface="宋体" panose="02010600030101010101" pitchFamily="2" charset="-122"/>
              </a:rPr>
              <a:t>32 bits</a:t>
            </a:r>
          </a:p>
          <a:p>
            <a:pPr eaLnBrk="1" hangingPunct="1">
              <a:buFont typeface="Wingdings" panose="05000000000000000000" pitchFamily="2" charset="2"/>
              <a:buNone/>
            </a:pPr>
            <a:r>
              <a:rPr lang="en-US" altLang="zh-CN" sz="2400" dirty="0">
                <a:solidFill>
                  <a:schemeClr val="tx2"/>
                </a:solidFill>
                <a:latin typeface="Courier" charset="0"/>
                <a:ea typeface="宋体" panose="02010600030101010101" pitchFamily="2" charset="-122"/>
              </a:rPr>
              <a:t>	 1  2  3  4  5  6  7  8</a:t>
            </a:r>
          </a:p>
          <a:p>
            <a:pPr eaLnBrk="1" hangingPunct="1">
              <a:buFont typeface="Wingdings" panose="05000000000000000000" pitchFamily="2" charset="2"/>
              <a:buNone/>
            </a:pPr>
            <a:r>
              <a:rPr lang="en-US" altLang="zh-CN" sz="2400" dirty="0">
                <a:solidFill>
                  <a:schemeClr val="tx2"/>
                </a:solidFill>
                <a:latin typeface="Courier" charset="0"/>
                <a:ea typeface="宋体" panose="02010600030101010101" pitchFamily="2" charset="-122"/>
              </a:rPr>
              <a:t>   9 10 11 12 13 14 15 16 </a:t>
            </a:r>
          </a:p>
          <a:p>
            <a:pPr eaLnBrk="1" hangingPunct="1">
              <a:buFont typeface="Wingdings" panose="05000000000000000000" pitchFamily="2" charset="2"/>
              <a:buNone/>
            </a:pPr>
            <a:r>
              <a:rPr lang="en-US" altLang="zh-CN" sz="2400" dirty="0">
                <a:solidFill>
                  <a:schemeClr val="tx2"/>
                </a:solidFill>
                <a:latin typeface="Courier" charset="0"/>
                <a:ea typeface="宋体" panose="02010600030101010101" pitchFamily="2" charset="-122"/>
              </a:rPr>
              <a:t>   17 18 19 20 21 22 23 24 </a:t>
            </a:r>
          </a:p>
          <a:p>
            <a:pPr eaLnBrk="1" hangingPunct="1">
              <a:buFont typeface="Wingdings" panose="05000000000000000000" pitchFamily="2" charset="2"/>
              <a:buNone/>
            </a:pPr>
            <a:r>
              <a:rPr lang="en-US" altLang="zh-CN" sz="2400" dirty="0">
                <a:solidFill>
                  <a:schemeClr val="tx2"/>
                </a:solidFill>
                <a:latin typeface="Courier" charset="0"/>
                <a:ea typeface="宋体" panose="02010600030101010101" pitchFamily="2" charset="-122"/>
              </a:rPr>
              <a:t>   25 26 27 28 29 30 31 32</a:t>
            </a:r>
          </a:p>
          <a:p>
            <a:pPr eaLnBrk="1" hangingPunct="1"/>
            <a:r>
              <a:rPr lang="zh-CN" altLang="en-US" sz="3600" dirty="0">
                <a:ea typeface="宋体" panose="02010600030101010101" pitchFamily="2" charset="-122"/>
              </a:rPr>
              <a:t>输出 </a:t>
            </a:r>
            <a:r>
              <a:rPr lang="en-US" altLang="zh-CN" sz="3600" dirty="0">
                <a:ea typeface="宋体" panose="02010600030101010101" pitchFamily="2" charset="-122"/>
              </a:rPr>
              <a:t>48 bits</a:t>
            </a:r>
          </a:p>
          <a:p>
            <a:pPr eaLnBrk="1" hangingPunct="1">
              <a:buFont typeface="Wingdings" panose="05000000000000000000" pitchFamily="2" charset="2"/>
              <a:buNone/>
            </a:pPr>
            <a:r>
              <a:rPr lang="en-US" altLang="zh-CN" sz="2400" dirty="0">
                <a:solidFill>
                  <a:schemeClr val="tx2"/>
                </a:solidFill>
                <a:latin typeface="Courier" charset="0"/>
                <a:ea typeface="宋体" panose="02010600030101010101" pitchFamily="2" charset="-122"/>
              </a:rPr>
              <a:t>	32  1  2  3  4  3  4  5  6  7  8  9</a:t>
            </a:r>
          </a:p>
          <a:p>
            <a:pPr eaLnBrk="1" hangingPunct="1">
              <a:buFont typeface="Wingdings" panose="05000000000000000000" pitchFamily="2" charset="2"/>
              <a:buNone/>
            </a:pPr>
            <a:r>
              <a:rPr lang="en-US" altLang="zh-CN" sz="2400" dirty="0">
                <a:solidFill>
                  <a:schemeClr val="tx2"/>
                </a:solidFill>
                <a:latin typeface="Courier" charset="0"/>
                <a:ea typeface="宋体" panose="02010600030101010101" pitchFamily="2" charset="-122"/>
              </a:rPr>
              <a:t>  8  9 10 11 12 13 12 13 14 15 16 17</a:t>
            </a:r>
          </a:p>
          <a:p>
            <a:pPr eaLnBrk="1" hangingPunct="1">
              <a:buFont typeface="Wingdings" panose="05000000000000000000" pitchFamily="2" charset="2"/>
              <a:buNone/>
            </a:pPr>
            <a:r>
              <a:rPr lang="en-US" altLang="zh-CN" sz="2400" dirty="0">
                <a:solidFill>
                  <a:schemeClr val="tx2"/>
                </a:solidFill>
                <a:latin typeface="Courier" charset="0"/>
                <a:ea typeface="宋体" panose="02010600030101010101" pitchFamily="2" charset="-122"/>
              </a:rPr>
              <a:t>	16 17 18 19 20 21 20 21 22 23 24 25</a:t>
            </a:r>
          </a:p>
          <a:p>
            <a:pPr eaLnBrk="1" hangingPunct="1">
              <a:buFont typeface="Wingdings" panose="05000000000000000000" pitchFamily="2" charset="2"/>
              <a:buNone/>
            </a:pPr>
            <a:r>
              <a:rPr lang="en-US" altLang="zh-CN" sz="2400" dirty="0">
                <a:solidFill>
                  <a:schemeClr val="tx2"/>
                </a:solidFill>
                <a:latin typeface="Courier" charset="0"/>
                <a:ea typeface="宋体" panose="02010600030101010101" pitchFamily="2" charset="-122"/>
              </a:rPr>
              <a:t>	24 25 26 27 28 29 28 29 30 31 32 1</a:t>
            </a:r>
          </a:p>
        </p:txBody>
      </p:sp>
      <p:sp>
        <p:nvSpPr>
          <p:cNvPr id="44036"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FE28E109-A9C6-4527-8D3F-C8E4409D0971}"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a:latin typeface="Arial" panose="020B0604020202020204" pitchFamily="34" charset="0"/>
              <a:ea typeface="宋体" panose="02010600030101010101" pitchFamily="2" charset="-122"/>
            </a:endParaRPr>
          </a:p>
        </p:txBody>
      </p:sp>
      <p:sp>
        <p:nvSpPr>
          <p:cNvPr id="44037"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FF0DD724-EECC-447C-9A10-1B0596664E5C}"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68</a:t>
            </a:fld>
            <a:endParaRPr lang="en-US" altLang="zh-CN" sz="1000" b="0">
              <a:latin typeface="Arial" panose="020B0604020202020204" pitchFamily="34" charset="0"/>
              <a:ea typeface="宋体" panose="02010600030101010101" pitchFamily="2" charset="-122"/>
            </a:endParaRPr>
          </a:p>
        </p:txBody>
      </p:sp>
      <p:pic>
        <p:nvPicPr>
          <p:cNvPr id="3" name="图片 2">
            <a:extLst>
              <a:ext uri="{FF2B5EF4-FFF2-40B4-BE49-F238E27FC236}">
                <a16:creationId xmlns:a16="http://schemas.microsoft.com/office/drawing/2014/main" id="{319FFFBC-A05F-4CDD-99FE-2D8A9CE0C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800" y="1289255"/>
            <a:ext cx="5153744" cy="2700715"/>
          </a:xfrm>
          <a:prstGeom prst="rect">
            <a:avLst/>
          </a:prstGeom>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a:ea typeface="宋体" panose="02010600030101010101" pitchFamily="2" charset="-122"/>
              </a:rPr>
              <a:t>DES S</a:t>
            </a:r>
            <a:r>
              <a:rPr lang="zh-CN" altLang="en-US">
                <a:ea typeface="宋体" panose="02010600030101010101" pitchFamily="2" charset="-122"/>
              </a:rPr>
              <a:t>盒子</a:t>
            </a:r>
          </a:p>
        </p:txBody>
      </p:sp>
      <p:sp>
        <p:nvSpPr>
          <p:cNvPr id="45059" name="Rectangle 3"/>
          <p:cNvSpPr>
            <a:spLocks noGrp="1" noChangeArrowheads="1"/>
          </p:cNvSpPr>
          <p:nvPr>
            <p:ph idx="1"/>
          </p:nvPr>
        </p:nvSpPr>
        <p:spPr>
          <a:xfrm>
            <a:off x="914400" y="1295400"/>
            <a:ext cx="8763000" cy="3276600"/>
          </a:xfrm>
        </p:spPr>
        <p:txBody>
          <a:bodyPr/>
          <a:lstStyle/>
          <a:p>
            <a:pPr eaLnBrk="1" hangingPunct="1">
              <a:lnSpc>
                <a:spcPct val="90000"/>
              </a:lnSpc>
            </a:pPr>
            <a:r>
              <a:rPr lang="zh-CN" altLang="en-US" sz="3600" dirty="0">
                <a:ea typeface="宋体" panose="02010600030101010101" pitchFamily="2" charset="-122"/>
              </a:rPr>
              <a:t>每个</a:t>
            </a:r>
            <a:r>
              <a:rPr lang="en-US" altLang="zh-CN" sz="3600" dirty="0">
                <a:ea typeface="宋体" panose="02010600030101010101" pitchFamily="2" charset="-122"/>
              </a:rPr>
              <a:t>S-box </a:t>
            </a:r>
            <a:r>
              <a:rPr lang="zh-CN" altLang="en-US" sz="3600" dirty="0">
                <a:ea typeface="宋体" panose="02010600030101010101" pitchFamily="2" charset="-122"/>
              </a:rPr>
              <a:t>将</a:t>
            </a:r>
            <a:r>
              <a:rPr lang="en-US" altLang="zh-CN" sz="3600" dirty="0">
                <a:solidFill>
                  <a:srgbClr val="C00000"/>
                </a:solidFill>
                <a:ea typeface="宋体" panose="02010600030101010101" pitchFamily="2" charset="-122"/>
              </a:rPr>
              <a:t>6 bits</a:t>
            </a:r>
            <a:r>
              <a:rPr lang="zh-CN" altLang="en-US" sz="3600" dirty="0">
                <a:ea typeface="宋体" panose="02010600030101010101" pitchFamily="2" charset="-122"/>
              </a:rPr>
              <a:t>映射为</a:t>
            </a:r>
            <a:r>
              <a:rPr lang="en-US" altLang="zh-CN" sz="3600" dirty="0">
                <a:solidFill>
                  <a:srgbClr val="C00000"/>
                </a:solidFill>
                <a:ea typeface="宋体" panose="02010600030101010101" pitchFamily="2" charset="-122"/>
              </a:rPr>
              <a:t>4bits</a:t>
            </a:r>
          </a:p>
          <a:p>
            <a:pPr eaLnBrk="1" hangingPunct="1">
              <a:lnSpc>
                <a:spcPct val="90000"/>
              </a:lnSpc>
            </a:pPr>
            <a:r>
              <a:rPr lang="zh-CN" altLang="en-US" sz="3600" dirty="0">
                <a:ea typeface="宋体" panose="02010600030101010101" pitchFamily="2" charset="-122"/>
              </a:rPr>
              <a:t>第</a:t>
            </a:r>
            <a:r>
              <a:rPr lang="en-US" altLang="zh-CN" sz="3600" dirty="0">
                <a:ea typeface="宋体" panose="02010600030101010101" pitchFamily="2" charset="-122"/>
              </a:rPr>
              <a:t>1</a:t>
            </a:r>
            <a:r>
              <a:rPr lang="zh-CN" altLang="en-US" sz="3600" dirty="0">
                <a:ea typeface="宋体" panose="02010600030101010101" pitchFamily="2" charset="-122"/>
              </a:rPr>
              <a:t>个 </a:t>
            </a:r>
            <a:r>
              <a:rPr lang="en-US" altLang="zh-CN" sz="3600" dirty="0">
                <a:ea typeface="宋体" panose="02010600030101010101" pitchFamily="2" charset="-122"/>
              </a:rPr>
              <a:t>S-box</a:t>
            </a:r>
          </a:p>
          <a:p>
            <a:pPr eaLnBrk="1" hangingPunct="1">
              <a:lnSpc>
                <a:spcPct val="90000"/>
              </a:lnSpc>
              <a:buFont typeface="Wingdings" panose="05000000000000000000" pitchFamily="2" charset="2"/>
              <a:buNone/>
            </a:pPr>
            <a:r>
              <a:rPr lang="en-US" altLang="zh-CN" sz="2400" dirty="0">
                <a:ea typeface="宋体" panose="02010600030101010101" pitchFamily="2" charset="-122"/>
              </a:rPr>
              <a:t>input bits (0,5)	</a:t>
            </a:r>
          </a:p>
          <a:p>
            <a:pPr eaLnBrk="1" hangingPunct="1">
              <a:lnSpc>
                <a:spcPct val="90000"/>
              </a:lnSpc>
              <a:buFont typeface="Wingdings" panose="05000000000000000000" pitchFamily="2" charset="2"/>
              <a:buNone/>
            </a:pPr>
            <a:r>
              <a:rPr lang="en-US" altLang="zh-CN" sz="2400" dirty="0">
                <a:ea typeface="宋体" panose="02010600030101010101" pitchFamily="2" charset="-122"/>
                <a:sym typeface="Symbol" panose="05050102010706020507" pitchFamily="18" charset="2"/>
              </a:rPr>
              <a:t></a:t>
            </a:r>
            <a:r>
              <a:rPr lang="en-US" altLang="zh-CN" sz="2400" dirty="0">
                <a:ea typeface="宋体" panose="02010600030101010101" pitchFamily="2" charset="-122"/>
              </a:rPr>
              <a:t>			            input bits (1,2,3,4)</a:t>
            </a:r>
            <a:endParaRPr lang="en-US" altLang="zh-CN" sz="3600" dirty="0">
              <a:ea typeface="宋体" panose="02010600030101010101" pitchFamily="2" charset="-122"/>
            </a:endParaRPr>
          </a:p>
          <a:p>
            <a:pPr eaLnBrk="1" hangingPunct="1">
              <a:lnSpc>
                <a:spcPct val="90000"/>
              </a:lnSpc>
              <a:buFont typeface="Wingdings" panose="05000000000000000000" pitchFamily="2" charset="2"/>
              <a:buNone/>
            </a:pPr>
            <a:r>
              <a:rPr lang="en-US" altLang="zh-CN" sz="1200" dirty="0">
                <a:latin typeface="Courier" charset="0"/>
                <a:ea typeface="宋体" panose="02010600030101010101" pitchFamily="2" charset="-122"/>
              </a:rPr>
              <a:t>   | 0000 0001 0010 0011 0100 0101 0110 0111 1000 1001 1010 1011 1100 1101 1110 1111</a:t>
            </a:r>
          </a:p>
          <a:p>
            <a:pPr eaLnBrk="1" hangingPunct="1">
              <a:lnSpc>
                <a:spcPct val="90000"/>
              </a:lnSpc>
              <a:buFont typeface="Wingdings" panose="05000000000000000000" pitchFamily="2" charset="2"/>
              <a:buNone/>
            </a:pPr>
            <a:r>
              <a:rPr lang="en-US" altLang="zh-CN" sz="1200" dirty="0">
                <a:latin typeface="Courier" charset="0"/>
                <a:ea typeface="宋体" panose="02010600030101010101" pitchFamily="2" charset="-122"/>
              </a:rPr>
              <a:t>---------------------------------------------------------------------------------------------</a:t>
            </a:r>
          </a:p>
          <a:p>
            <a:pPr eaLnBrk="1" hangingPunct="1">
              <a:lnSpc>
                <a:spcPct val="90000"/>
              </a:lnSpc>
              <a:buFont typeface="Wingdings" panose="05000000000000000000" pitchFamily="2" charset="2"/>
              <a:buNone/>
            </a:pPr>
            <a:r>
              <a:rPr lang="en-US" altLang="zh-CN" sz="1200" dirty="0">
                <a:latin typeface="Courier" charset="0"/>
                <a:ea typeface="宋体" panose="02010600030101010101" pitchFamily="2" charset="-122"/>
              </a:rPr>
              <a:t>00 | 1110 0100 1101 0001 0010 1111 1011 1000 0011 1010 0110 1100 0101 1001 0000 0111</a:t>
            </a:r>
          </a:p>
          <a:p>
            <a:pPr eaLnBrk="1" hangingPunct="1">
              <a:lnSpc>
                <a:spcPct val="90000"/>
              </a:lnSpc>
              <a:buFont typeface="Wingdings" panose="05000000000000000000" pitchFamily="2" charset="2"/>
              <a:buNone/>
            </a:pPr>
            <a:r>
              <a:rPr lang="en-US" altLang="zh-CN" sz="1200" dirty="0">
                <a:latin typeface="Courier" charset="0"/>
                <a:ea typeface="宋体" panose="02010600030101010101" pitchFamily="2" charset="-122"/>
              </a:rPr>
              <a:t>01 | 0000 1111 0111 0100 1110 0010 1101 0001 1010 0110 1100 1011 1001 0101 0011 1000</a:t>
            </a:r>
          </a:p>
          <a:p>
            <a:pPr eaLnBrk="1" hangingPunct="1">
              <a:lnSpc>
                <a:spcPct val="90000"/>
              </a:lnSpc>
              <a:buFont typeface="Wingdings" panose="05000000000000000000" pitchFamily="2" charset="2"/>
              <a:buNone/>
            </a:pPr>
            <a:r>
              <a:rPr lang="en-US" altLang="zh-CN" sz="1200" dirty="0">
                <a:latin typeface="Courier" charset="0"/>
                <a:ea typeface="宋体" panose="02010600030101010101" pitchFamily="2" charset="-122"/>
              </a:rPr>
              <a:t>10 | 0100 0001 1110 1000 1101 0110 0010 1011 1111 1100 1001 0111 0011 1010 0101 0000</a:t>
            </a:r>
          </a:p>
          <a:p>
            <a:pPr eaLnBrk="1" hangingPunct="1">
              <a:lnSpc>
                <a:spcPct val="90000"/>
              </a:lnSpc>
              <a:buFont typeface="Wingdings" panose="05000000000000000000" pitchFamily="2" charset="2"/>
              <a:buNone/>
            </a:pPr>
            <a:r>
              <a:rPr lang="en-US" altLang="zh-CN" sz="1200" dirty="0">
                <a:latin typeface="Courier" charset="0"/>
                <a:ea typeface="宋体" panose="02010600030101010101" pitchFamily="2" charset="-122"/>
              </a:rPr>
              <a:t>11 | 1111 1100 1000 0010 0100 1001 0001 0111 0101 1011 0011 1110 1010 0000 0110 1101</a:t>
            </a:r>
            <a:endParaRPr lang="en-US" altLang="zh-CN" sz="1200" dirty="0">
              <a:ea typeface="宋体" panose="02010600030101010101" pitchFamily="2" charset="-122"/>
            </a:endParaRPr>
          </a:p>
        </p:txBody>
      </p:sp>
      <p:sp>
        <p:nvSpPr>
          <p:cNvPr id="45060"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1BCA1131-79A8-4DE4-954E-B4BC57EBD10A}"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dirty="0">
              <a:latin typeface="Arial" panose="020B0604020202020204" pitchFamily="34" charset="0"/>
              <a:ea typeface="宋体" panose="02010600030101010101" pitchFamily="2" charset="-122"/>
            </a:endParaRPr>
          </a:p>
        </p:txBody>
      </p:sp>
      <p:sp>
        <p:nvSpPr>
          <p:cNvPr id="45061"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41F351A7-FCC7-4298-BBCF-DC4D20620A68}"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69</a:t>
            </a:fld>
            <a:endParaRPr lang="en-US" altLang="zh-CN" sz="1000" b="0">
              <a:latin typeface="Arial" panose="020B0604020202020204" pitchFamily="34" charset="0"/>
              <a:ea typeface="宋体" panose="02010600030101010101" pitchFamily="2" charset="-122"/>
            </a:endParaRPr>
          </a:p>
        </p:txBody>
      </p:sp>
      <p:pic>
        <p:nvPicPr>
          <p:cNvPr id="3" name="图片 2">
            <a:extLst>
              <a:ext uri="{FF2B5EF4-FFF2-40B4-BE49-F238E27FC236}">
                <a16:creationId xmlns:a16="http://schemas.microsoft.com/office/drawing/2014/main" id="{AD65D874-1729-49C0-82AC-B25851A2D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635" y="4541836"/>
            <a:ext cx="6830378" cy="1965326"/>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7FB54-A800-45A0-9E24-7B53CC10A83F}"/>
              </a:ext>
            </a:extLst>
          </p:cNvPr>
          <p:cNvSpPr>
            <a:spLocks noGrp="1"/>
          </p:cNvSpPr>
          <p:nvPr>
            <p:ph type="title"/>
          </p:nvPr>
        </p:nvSpPr>
        <p:spPr/>
        <p:txBody>
          <a:bodyPr/>
          <a:lstStyle/>
          <a:p>
            <a:r>
              <a:rPr lang="zh-CN" altLang="en-US" sz="3600" dirty="0">
                <a:latin typeface="+mn-ea"/>
                <a:ea typeface="+mn-ea"/>
              </a:rPr>
              <a:t>线性反馈移位寄存器的一元多项式表示</a:t>
            </a:r>
            <a:endParaRPr lang="zh-CN" altLang="en-US" dirty="0"/>
          </a:p>
        </p:txBody>
      </p:sp>
      <p:sp>
        <p:nvSpPr>
          <p:cNvPr id="3" name="内容占位符 2">
            <a:extLst>
              <a:ext uri="{FF2B5EF4-FFF2-40B4-BE49-F238E27FC236}">
                <a16:creationId xmlns:a16="http://schemas.microsoft.com/office/drawing/2014/main" id="{1A0C926E-6F64-46B3-99FF-47C18C469BF4}"/>
              </a:ext>
            </a:extLst>
          </p:cNvPr>
          <p:cNvSpPr>
            <a:spLocks noGrp="1"/>
          </p:cNvSpPr>
          <p:nvPr>
            <p:ph idx="1"/>
          </p:nvPr>
        </p:nvSpPr>
        <p:spPr>
          <a:xfrm>
            <a:off x="7924800" y="1219200"/>
            <a:ext cx="3657600" cy="1066800"/>
          </a:xfrm>
        </p:spPr>
        <p:txBody>
          <a:bodyPr/>
          <a:lstStyle/>
          <a:p>
            <a:endParaRPr lang="zh-CN" altLang="en-US" dirty="0"/>
          </a:p>
        </p:txBody>
      </p:sp>
      <p:sp>
        <p:nvSpPr>
          <p:cNvPr id="4" name="日期占位符 3">
            <a:extLst>
              <a:ext uri="{FF2B5EF4-FFF2-40B4-BE49-F238E27FC236}">
                <a16:creationId xmlns:a16="http://schemas.microsoft.com/office/drawing/2014/main" id="{9F71B8AD-1554-4F8A-9EA9-9545C3D4C02E}"/>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E6EFA67E-C5DF-4EC0-BFC4-8DBA0709FA71}"/>
              </a:ext>
            </a:extLst>
          </p:cNvPr>
          <p:cNvSpPr>
            <a:spLocks noGrp="1"/>
          </p:cNvSpPr>
          <p:nvPr>
            <p:ph type="sldNum" sz="quarter" idx="11"/>
          </p:nvPr>
        </p:nvSpPr>
        <p:spPr/>
        <p:txBody>
          <a:bodyPr/>
          <a:lstStyle/>
          <a:p>
            <a:fld id="{A420A89F-6092-44FA-AA4D-72ED0B6A316D}" type="slidenum">
              <a:rPr lang="en-US" altLang="zh-CN" smtClean="0"/>
              <a:pPr/>
              <a:t>7</a:t>
            </a:fld>
            <a:endParaRPr lang="en-US" altLang="zh-CN"/>
          </a:p>
        </p:txBody>
      </p:sp>
      <p:sp>
        <p:nvSpPr>
          <p:cNvPr id="25" name="文本框 26">
            <a:extLst>
              <a:ext uri="{FF2B5EF4-FFF2-40B4-BE49-F238E27FC236}">
                <a16:creationId xmlns:a16="http://schemas.microsoft.com/office/drawing/2014/main" id="{210A6BFD-CCE6-48B4-82A3-4D9541EA77AA}"/>
              </a:ext>
            </a:extLst>
          </p:cNvPr>
          <p:cNvSpPr txBox="1">
            <a:spLocks noChangeArrowheads="1"/>
          </p:cNvSpPr>
          <p:nvPr/>
        </p:nvSpPr>
        <p:spPr bwMode="auto">
          <a:xfrm>
            <a:off x="819150" y="1868488"/>
            <a:ext cx="73136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        反之，若                       ，则对于多项式          ，存在序列                以             为生成函数。特别的 ，对于多项式            ，存在序列                 以        为生成函数。由于                         ，序列                      ，所以存在函数       ，使得</a:t>
            </a:r>
            <a:r>
              <a:rPr lang="en-US" altLang="zh-CN" sz="2400" dirty="0"/>
              <a:t>      </a:t>
            </a:r>
            <a:r>
              <a:rPr lang="zh-CN" altLang="en-US" sz="2400" dirty="0"/>
              <a:t>的生成函数也等于     ，从而             ，即                    ，所以             。</a:t>
            </a:r>
          </a:p>
        </p:txBody>
      </p:sp>
      <p:graphicFrame>
        <p:nvGraphicFramePr>
          <p:cNvPr id="26" name="对象 4">
            <a:extLst>
              <a:ext uri="{FF2B5EF4-FFF2-40B4-BE49-F238E27FC236}">
                <a16:creationId xmlns:a16="http://schemas.microsoft.com/office/drawing/2014/main" id="{E28FD5B0-2755-4D7C-8BEB-404B19A24047}"/>
              </a:ext>
            </a:extLst>
          </p:cNvPr>
          <p:cNvGraphicFramePr>
            <a:graphicFrameLocks noChangeAspect="1"/>
          </p:cNvGraphicFramePr>
          <p:nvPr/>
        </p:nvGraphicFramePr>
        <p:xfrm>
          <a:off x="2843213" y="1970088"/>
          <a:ext cx="1873250" cy="341312"/>
        </p:xfrm>
        <a:graphic>
          <a:graphicData uri="http://schemas.openxmlformats.org/presentationml/2006/ole">
            <mc:AlternateContent xmlns:mc="http://schemas.openxmlformats.org/markup-compatibility/2006">
              <mc:Choice xmlns:v="urn:schemas-microsoft-com:vml" Requires="v">
                <p:oleObj spid="_x0000_s148632" name="Equation" r:id="rId3" imgW="1167387" imgH="215713" progId="Equation.DSMT4">
                  <p:embed/>
                </p:oleObj>
              </mc:Choice>
              <mc:Fallback>
                <p:oleObj name="Equation" r:id="rId3" imgW="1167387" imgH="215713" progId="Equation.DSMT4">
                  <p:embed/>
                  <p:pic>
                    <p:nvPicPr>
                      <p:cNvPr id="35871" name="对象 4">
                        <a:extLst>
                          <a:ext uri="{FF2B5EF4-FFF2-40B4-BE49-F238E27FC236}">
                            <a16:creationId xmlns:a16="http://schemas.microsoft.com/office/drawing/2014/main" id="{2F47F853-E500-45DA-936D-EB5EF9833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1970088"/>
                        <a:ext cx="18732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对象 8">
            <a:extLst>
              <a:ext uri="{FF2B5EF4-FFF2-40B4-BE49-F238E27FC236}">
                <a16:creationId xmlns:a16="http://schemas.microsoft.com/office/drawing/2014/main" id="{C33553A3-54F7-477F-8BE5-485551978FD6}"/>
              </a:ext>
            </a:extLst>
          </p:cNvPr>
          <p:cNvGraphicFramePr>
            <a:graphicFrameLocks noChangeAspect="1"/>
          </p:cNvGraphicFramePr>
          <p:nvPr/>
        </p:nvGraphicFramePr>
        <p:xfrm>
          <a:off x="6943725" y="1922463"/>
          <a:ext cx="490538" cy="342900"/>
        </p:xfrm>
        <a:graphic>
          <a:graphicData uri="http://schemas.openxmlformats.org/presentationml/2006/ole">
            <mc:AlternateContent xmlns:mc="http://schemas.openxmlformats.org/markup-compatibility/2006">
              <mc:Choice xmlns:v="urn:schemas-microsoft-com:vml" Requires="v">
                <p:oleObj spid="_x0000_s148633" name="Equation" r:id="rId5" imgW="304800" imgH="215900" progId="Equation.DSMT4">
                  <p:embed/>
                </p:oleObj>
              </mc:Choice>
              <mc:Fallback>
                <p:oleObj name="Equation" r:id="rId5" imgW="304800" imgH="215900" progId="Equation.DSMT4">
                  <p:embed/>
                  <p:pic>
                    <p:nvPicPr>
                      <p:cNvPr id="35873" name="对象 8">
                        <a:extLst>
                          <a:ext uri="{FF2B5EF4-FFF2-40B4-BE49-F238E27FC236}">
                            <a16:creationId xmlns:a16="http://schemas.microsoft.com/office/drawing/2014/main" id="{9E8C0513-D64F-459C-94E4-E010812AE9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3725" y="1922463"/>
                        <a:ext cx="49053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对象 10">
            <a:extLst>
              <a:ext uri="{FF2B5EF4-FFF2-40B4-BE49-F238E27FC236}">
                <a16:creationId xmlns:a16="http://schemas.microsoft.com/office/drawing/2014/main" id="{43ED431C-31EF-439F-8E53-18AC8C9B5215}"/>
              </a:ext>
            </a:extLst>
          </p:cNvPr>
          <p:cNvGraphicFramePr>
            <a:graphicFrameLocks noChangeAspect="1"/>
          </p:cNvGraphicFramePr>
          <p:nvPr/>
        </p:nvGraphicFramePr>
        <p:xfrm>
          <a:off x="2124075" y="2311400"/>
          <a:ext cx="1316038" cy="338138"/>
        </p:xfrm>
        <a:graphic>
          <a:graphicData uri="http://schemas.openxmlformats.org/presentationml/2006/ole">
            <mc:AlternateContent xmlns:mc="http://schemas.openxmlformats.org/markup-compatibility/2006">
              <mc:Choice xmlns:v="urn:schemas-microsoft-com:vml" Requires="v">
                <p:oleObj spid="_x0000_s148634" name="Equation" r:id="rId7" imgW="889386" imgH="228699" progId="Equation.DSMT4">
                  <p:embed/>
                </p:oleObj>
              </mc:Choice>
              <mc:Fallback>
                <p:oleObj name="Equation" r:id="rId7" imgW="889386" imgH="228699" progId="Equation.DSMT4">
                  <p:embed/>
                  <p:pic>
                    <p:nvPicPr>
                      <p:cNvPr id="35875" name="对象 10">
                        <a:extLst>
                          <a:ext uri="{FF2B5EF4-FFF2-40B4-BE49-F238E27FC236}">
                            <a16:creationId xmlns:a16="http://schemas.microsoft.com/office/drawing/2014/main" id="{39B24E00-12CC-4D42-9006-DD3B687A45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4075" y="2311400"/>
                        <a:ext cx="13160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对象 13">
            <a:extLst>
              <a:ext uri="{FF2B5EF4-FFF2-40B4-BE49-F238E27FC236}">
                <a16:creationId xmlns:a16="http://schemas.microsoft.com/office/drawing/2014/main" id="{4CDFCFD2-BD96-4085-B32B-F5E0C031CCA6}"/>
              </a:ext>
            </a:extLst>
          </p:cNvPr>
          <p:cNvGraphicFramePr>
            <a:graphicFrameLocks noChangeAspect="1"/>
          </p:cNvGraphicFramePr>
          <p:nvPr/>
        </p:nvGraphicFramePr>
        <p:xfrm>
          <a:off x="3911600" y="2265363"/>
          <a:ext cx="784225" cy="419100"/>
        </p:xfrm>
        <a:graphic>
          <a:graphicData uri="http://schemas.openxmlformats.org/presentationml/2006/ole">
            <mc:AlternateContent xmlns:mc="http://schemas.openxmlformats.org/markup-compatibility/2006">
              <mc:Choice xmlns:v="urn:schemas-microsoft-com:vml" Requires="v">
                <p:oleObj spid="_x0000_s148635" name="Equation" r:id="rId9" imgW="787742" imgH="419282" progId="Equation.DSMT4">
                  <p:embed/>
                </p:oleObj>
              </mc:Choice>
              <mc:Fallback>
                <p:oleObj name="Equation" r:id="rId9" imgW="787742" imgH="419282" progId="Equation.DSMT4">
                  <p:embed/>
                  <p:pic>
                    <p:nvPicPr>
                      <p:cNvPr id="35877" name="对象 13">
                        <a:extLst>
                          <a:ext uri="{FF2B5EF4-FFF2-40B4-BE49-F238E27FC236}">
                            <a16:creationId xmlns:a16="http://schemas.microsoft.com/office/drawing/2014/main" id="{59F4A48F-D4A4-407E-94F7-F08CE01AD9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1600" y="2265363"/>
                        <a:ext cx="7842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对象 17">
            <a:extLst>
              <a:ext uri="{FF2B5EF4-FFF2-40B4-BE49-F238E27FC236}">
                <a16:creationId xmlns:a16="http://schemas.microsoft.com/office/drawing/2014/main" id="{792A985B-86BF-4160-B515-7D22DFADA2AE}"/>
              </a:ext>
            </a:extLst>
          </p:cNvPr>
          <p:cNvGraphicFramePr>
            <a:graphicFrameLocks noChangeAspect="1"/>
          </p:cNvGraphicFramePr>
          <p:nvPr/>
        </p:nvGraphicFramePr>
        <p:xfrm>
          <a:off x="2474913" y="2636838"/>
          <a:ext cx="903287" cy="376237"/>
        </p:xfrm>
        <a:graphic>
          <a:graphicData uri="http://schemas.openxmlformats.org/presentationml/2006/ole">
            <mc:AlternateContent xmlns:mc="http://schemas.openxmlformats.org/markup-compatibility/2006">
              <mc:Choice xmlns:v="urn:schemas-microsoft-com:vml" Requires="v">
                <p:oleObj spid="_x0000_s148636" name="Equation" r:id="rId11" imgW="507780" imgH="215806" progId="Equation.DSMT4">
                  <p:embed/>
                </p:oleObj>
              </mc:Choice>
              <mc:Fallback>
                <p:oleObj name="Equation" r:id="rId11" imgW="507780" imgH="215806" progId="Equation.DSMT4">
                  <p:embed/>
                  <p:pic>
                    <p:nvPicPr>
                      <p:cNvPr id="35879" name="对象 17">
                        <a:extLst>
                          <a:ext uri="{FF2B5EF4-FFF2-40B4-BE49-F238E27FC236}">
                            <a16:creationId xmlns:a16="http://schemas.microsoft.com/office/drawing/2014/main" id="{836B0CCA-80D2-4A2D-AF85-D4B40CBCE62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74913" y="2636838"/>
                        <a:ext cx="903287"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对象 20">
            <a:extLst>
              <a:ext uri="{FF2B5EF4-FFF2-40B4-BE49-F238E27FC236}">
                <a16:creationId xmlns:a16="http://schemas.microsoft.com/office/drawing/2014/main" id="{306126AF-9FA6-4966-BA58-EB365F390515}"/>
              </a:ext>
            </a:extLst>
          </p:cNvPr>
          <p:cNvGraphicFramePr>
            <a:graphicFrameLocks noChangeAspect="1"/>
          </p:cNvGraphicFramePr>
          <p:nvPr/>
        </p:nvGraphicFramePr>
        <p:xfrm>
          <a:off x="5027613" y="2671763"/>
          <a:ext cx="1336675" cy="342900"/>
        </p:xfrm>
        <a:graphic>
          <a:graphicData uri="http://schemas.openxmlformats.org/presentationml/2006/ole">
            <mc:AlternateContent xmlns:mc="http://schemas.openxmlformats.org/markup-compatibility/2006">
              <mc:Choice xmlns:v="urn:schemas-microsoft-com:vml" Requires="v">
                <p:oleObj spid="_x0000_s148637" name="Equation" r:id="rId13" imgW="889386" imgH="228699" progId="Equation.DSMT4">
                  <p:embed/>
                </p:oleObj>
              </mc:Choice>
              <mc:Fallback>
                <p:oleObj name="Equation" r:id="rId13" imgW="889386" imgH="228699" progId="Equation.DSMT4">
                  <p:embed/>
                  <p:pic>
                    <p:nvPicPr>
                      <p:cNvPr id="35881" name="对象 20">
                        <a:extLst>
                          <a:ext uri="{FF2B5EF4-FFF2-40B4-BE49-F238E27FC236}">
                            <a16:creationId xmlns:a16="http://schemas.microsoft.com/office/drawing/2014/main" id="{880C0B5A-8FD7-42BF-9136-D3B46A5252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7613" y="2671763"/>
                        <a:ext cx="13366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对象 24">
            <a:extLst>
              <a:ext uri="{FF2B5EF4-FFF2-40B4-BE49-F238E27FC236}">
                <a16:creationId xmlns:a16="http://schemas.microsoft.com/office/drawing/2014/main" id="{E6E54EE1-BE33-426B-9D13-A3E4C6557320}"/>
              </a:ext>
            </a:extLst>
          </p:cNvPr>
          <p:cNvGraphicFramePr>
            <a:graphicFrameLocks noChangeAspect="1"/>
          </p:cNvGraphicFramePr>
          <p:nvPr/>
        </p:nvGraphicFramePr>
        <p:xfrm>
          <a:off x="6865938" y="2589213"/>
          <a:ext cx="385762" cy="473075"/>
        </p:xfrm>
        <a:graphic>
          <a:graphicData uri="http://schemas.openxmlformats.org/presentationml/2006/ole">
            <mc:AlternateContent xmlns:mc="http://schemas.openxmlformats.org/markup-compatibility/2006">
              <mc:Choice xmlns:v="urn:schemas-microsoft-com:vml" Requires="v">
                <p:oleObj spid="_x0000_s148638" name="Equation" r:id="rId14" imgW="343049" imgH="419282" progId="Equation.DSMT4">
                  <p:embed/>
                </p:oleObj>
              </mc:Choice>
              <mc:Fallback>
                <p:oleObj name="Equation" r:id="rId14" imgW="343049" imgH="419282" progId="Equation.DSMT4">
                  <p:embed/>
                  <p:pic>
                    <p:nvPicPr>
                      <p:cNvPr id="35883" name="对象 24">
                        <a:extLst>
                          <a:ext uri="{FF2B5EF4-FFF2-40B4-BE49-F238E27FC236}">
                            <a16:creationId xmlns:a16="http://schemas.microsoft.com/office/drawing/2014/main" id="{EE210A88-5E07-4D76-8CA9-43A87688EC2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65938" y="2589213"/>
                        <a:ext cx="3857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对象 26">
            <a:extLst>
              <a:ext uri="{FF2B5EF4-FFF2-40B4-BE49-F238E27FC236}">
                <a16:creationId xmlns:a16="http://schemas.microsoft.com/office/drawing/2014/main" id="{98324134-1D13-4C97-9037-011F1389F55C}"/>
              </a:ext>
            </a:extLst>
          </p:cNvPr>
          <p:cNvGraphicFramePr>
            <a:graphicFrameLocks noChangeAspect="1"/>
          </p:cNvGraphicFramePr>
          <p:nvPr/>
        </p:nvGraphicFramePr>
        <p:xfrm>
          <a:off x="2767013" y="3030538"/>
          <a:ext cx="1876425" cy="342900"/>
        </p:xfrm>
        <a:graphic>
          <a:graphicData uri="http://schemas.openxmlformats.org/presentationml/2006/ole">
            <mc:AlternateContent xmlns:mc="http://schemas.openxmlformats.org/markup-compatibility/2006">
              <mc:Choice xmlns:v="urn:schemas-microsoft-com:vml" Requires="v">
                <p:oleObj spid="_x0000_s148639" name="Equation" r:id="rId16" imgW="1167387" imgH="215713" progId="Equation.DSMT4">
                  <p:embed/>
                </p:oleObj>
              </mc:Choice>
              <mc:Fallback>
                <p:oleObj name="Equation" r:id="rId16" imgW="1167387" imgH="215713" progId="Equation.DSMT4">
                  <p:embed/>
                  <p:pic>
                    <p:nvPicPr>
                      <p:cNvPr id="35885" name="对象 26">
                        <a:extLst>
                          <a:ext uri="{FF2B5EF4-FFF2-40B4-BE49-F238E27FC236}">
                            <a16:creationId xmlns:a16="http://schemas.microsoft.com/office/drawing/2014/main" id="{49B99525-7D6A-4D58-A86D-C75645398B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7013" y="3030538"/>
                        <a:ext cx="18764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对象 30">
            <a:extLst>
              <a:ext uri="{FF2B5EF4-FFF2-40B4-BE49-F238E27FC236}">
                <a16:creationId xmlns:a16="http://schemas.microsoft.com/office/drawing/2014/main" id="{7FAEF7B1-5E1D-421E-A97D-977092DA48B7}"/>
              </a:ext>
            </a:extLst>
          </p:cNvPr>
          <p:cNvGraphicFramePr>
            <a:graphicFrameLocks noChangeAspect="1"/>
          </p:cNvGraphicFramePr>
          <p:nvPr/>
        </p:nvGraphicFramePr>
        <p:xfrm>
          <a:off x="5835650" y="3048000"/>
          <a:ext cx="1511300" cy="334963"/>
        </p:xfrm>
        <a:graphic>
          <a:graphicData uri="http://schemas.openxmlformats.org/presentationml/2006/ole">
            <mc:AlternateContent xmlns:mc="http://schemas.openxmlformats.org/markup-compatibility/2006">
              <mc:Choice xmlns:v="urn:schemas-microsoft-com:vml" Requires="v">
                <p:oleObj spid="_x0000_s148640" name="Equation" r:id="rId17" imgW="863600" imgH="228600" progId="Equation.DSMT4">
                  <p:embed/>
                </p:oleObj>
              </mc:Choice>
              <mc:Fallback>
                <p:oleObj name="Equation" r:id="rId17" imgW="863600" imgH="228600" progId="Equation.DSMT4">
                  <p:embed/>
                  <p:pic>
                    <p:nvPicPr>
                      <p:cNvPr id="35887" name="对象 30">
                        <a:extLst>
                          <a:ext uri="{FF2B5EF4-FFF2-40B4-BE49-F238E27FC236}">
                            <a16:creationId xmlns:a16="http://schemas.microsoft.com/office/drawing/2014/main" id="{2A6345BC-B8BE-4B61-A565-09B62D1CFF3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35650" y="3048000"/>
                        <a:ext cx="15113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对象 34">
            <a:extLst>
              <a:ext uri="{FF2B5EF4-FFF2-40B4-BE49-F238E27FC236}">
                <a16:creationId xmlns:a16="http://schemas.microsoft.com/office/drawing/2014/main" id="{20F2670B-1362-40C9-91B4-23F82B9FF49A}"/>
              </a:ext>
            </a:extLst>
          </p:cNvPr>
          <p:cNvGraphicFramePr>
            <a:graphicFrameLocks noChangeAspect="1"/>
          </p:cNvGraphicFramePr>
          <p:nvPr/>
        </p:nvGraphicFramePr>
        <p:xfrm>
          <a:off x="2782888" y="3382963"/>
          <a:ext cx="450850" cy="333375"/>
        </p:xfrm>
        <a:graphic>
          <a:graphicData uri="http://schemas.openxmlformats.org/presentationml/2006/ole">
            <mc:AlternateContent xmlns:mc="http://schemas.openxmlformats.org/markup-compatibility/2006">
              <mc:Choice xmlns:v="urn:schemas-microsoft-com:vml" Requires="v">
                <p:oleObj spid="_x0000_s148641" name="Equation" r:id="rId19" imgW="292100" imgH="215900" progId="Equation.DSMT4">
                  <p:embed/>
                </p:oleObj>
              </mc:Choice>
              <mc:Fallback>
                <p:oleObj name="Equation" r:id="rId19" imgW="292100" imgH="215900" progId="Equation.DSMT4">
                  <p:embed/>
                  <p:pic>
                    <p:nvPicPr>
                      <p:cNvPr id="35889" name="对象 34">
                        <a:extLst>
                          <a:ext uri="{FF2B5EF4-FFF2-40B4-BE49-F238E27FC236}">
                            <a16:creationId xmlns:a16="http://schemas.microsoft.com/office/drawing/2014/main" id="{31F38335-A9C6-4099-8DB5-31F669A9E63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82888" y="3382963"/>
                        <a:ext cx="4508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对象 38">
            <a:extLst>
              <a:ext uri="{FF2B5EF4-FFF2-40B4-BE49-F238E27FC236}">
                <a16:creationId xmlns:a16="http://schemas.microsoft.com/office/drawing/2014/main" id="{999C2FF5-7133-40AF-92D9-23613977DDBD}"/>
              </a:ext>
            </a:extLst>
          </p:cNvPr>
          <p:cNvGraphicFramePr>
            <a:graphicFrameLocks noChangeAspect="1"/>
          </p:cNvGraphicFramePr>
          <p:nvPr/>
        </p:nvGraphicFramePr>
        <p:xfrm>
          <a:off x="4273550" y="3381375"/>
          <a:ext cx="442913" cy="401638"/>
        </p:xfrm>
        <a:graphic>
          <a:graphicData uri="http://schemas.openxmlformats.org/presentationml/2006/ole">
            <mc:AlternateContent xmlns:mc="http://schemas.openxmlformats.org/markup-compatibility/2006">
              <mc:Choice xmlns:v="urn:schemas-microsoft-com:vml" Requires="v">
                <p:oleObj spid="_x0000_s148642" name="Equation" r:id="rId21" imgW="254110" imgH="228699" progId="Equation.DSMT4">
                  <p:embed/>
                </p:oleObj>
              </mc:Choice>
              <mc:Fallback>
                <p:oleObj name="Equation" r:id="rId21" imgW="254110" imgH="228699" progId="Equation.DSMT4">
                  <p:embed/>
                  <p:pic>
                    <p:nvPicPr>
                      <p:cNvPr id="35891" name="对象 38">
                        <a:extLst>
                          <a:ext uri="{FF2B5EF4-FFF2-40B4-BE49-F238E27FC236}">
                            <a16:creationId xmlns:a16="http://schemas.microsoft.com/office/drawing/2014/main" id="{51D5D687-D68C-4043-B180-0BE8C71DD5B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73550" y="3381375"/>
                        <a:ext cx="44291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对象 42">
            <a:extLst>
              <a:ext uri="{FF2B5EF4-FFF2-40B4-BE49-F238E27FC236}">
                <a16:creationId xmlns:a16="http://schemas.microsoft.com/office/drawing/2014/main" id="{4B118754-9F0E-46B9-899B-18057AB0B426}"/>
              </a:ext>
            </a:extLst>
          </p:cNvPr>
          <p:cNvGraphicFramePr>
            <a:graphicFrameLocks noChangeAspect="1"/>
          </p:cNvGraphicFramePr>
          <p:nvPr/>
        </p:nvGraphicFramePr>
        <p:xfrm>
          <a:off x="7189788" y="3298825"/>
          <a:ext cx="395287" cy="506413"/>
        </p:xfrm>
        <a:graphic>
          <a:graphicData uri="http://schemas.openxmlformats.org/presentationml/2006/ole">
            <mc:AlternateContent xmlns:mc="http://schemas.openxmlformats.org/markup-compatibility/2006">
              <mc:Choice xmlns:v="urn:schemas-microsoft-com:vml" Requires="v">
                <p:oleObj spid="_x0000_s148643" name="Equation" r:id="rId23" imgW="330343" imgH="419282" progId="Equation.DSMT4">
                  <p:embed/>
                </p:oleObj>
              </mc:Choice>
              <mc:Fallback>
                <p:oleObj name="Equation" r:id="rId23" imgW="330343" imgH="419282" progId="Equation.DSMT4">
                  <p:embed/>
                  <p:pic>
                    <p:nvPicPr>
                      <p:cNvPr id="35893" name="对象 42">
                        <a:extLst>
                          <a:ext uri="{FF2B5EF4-FFF2-40B4-BE49-F238E27FC236}">
                            <a16:creationId xmlns:a16="http://schemas.microsoft.com/office/drawing/2014/main" id="{70181978-E214-4988-AB3C-0318C49FCA1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189788" y="3298825"/>
                        <a:ext cx="395287"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对象 46">
            <a:extLst>
              <a:ext uri="{FF2B5EF4-FFF2-40B4-BE49-F238E27FC236}">
                <a16:creationId xmlns:a16="http://schemas.microsoft.com/office/drawing/2014/main" id="{91F48468-6C7E-4E78-ACAF-62BF27223AC4}"/>
              </a:ext>
            </a:extLst>
          </p:cNvPr>
          <p:cNvGraphicFramePr>
            <a:graphicFrameLocks noChangeAspect="1"/>
          </p:cNvGraphicFramePr>
          <p:nvPr/>
        </p:nvGraphicFramePr>
        <p:xfrm>
          <a:off x="1570038" y="3708400"/>
          <a:ext cx="927100" cy="530225"/>
        </p:xfrm>
        <a:graphic>
          <a:graphicData uri="http://schemas.openxmlformats.org/presentationml/2006/ole">
            <mc:AlternateContent xmlns:mc="http://schemas.openxmlformats.org/markup-compatibility/2006">
              <mc:Choice xmlns:v="urn:schemas-microsoft-com:vml" Requires="v">
                <p:oleObj spid="_x0000_s148644" name="Equation" r:id="rId25" imgW="787742" imgH="419282" progId="Equation.DSMT4">
                  <p:embed/>
                </p:oleObj>
              </mc:Choice>
              <mc:Fallback>
                <p:oleObj name="Equation" r:id="rId25" imgW="787742" imgH="419282" progId="Equation.DSMT4">
                  <p:embed/>
                  <p:pic>
                    <p:nvPicPr>
                      <p:cNvPr id="35895" name="对象 46">
                        <a:extLst>
                          <a:ext uri="{FF2B5EF4-FFF2-40B4-BE49-F238E27FC236}">
                            <a16:creationId xmlns:a16="http://schemas.microsoft.com/office/drawing/2014/main" id="{5EAF5A7B-89E5-4D52-B736-6CF226C521C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70038" y="3708400"/>
                        <a:ext cx="9271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对象 50">
            <a:extLst>
              <a:ext uri="{FF2B5EF4-FFF2-40B4-BE49-F238E27FC236}">
                <a16:creationId xmlns:a16="http://schemas.microsoft.com/office/drawing/2014/main" id="{1106F7DC-B8AD-406E-8042-0EE24CAC6DC9}"/>
              </a:ext>
            </a:extLst>
          </p:cNvPr>
          <p:cNvGraphicFramePr>
            <a:graphicFrameLocks noChangeAspect="1"/>
          </p:cNvGraphicFramePr>
          <p:nvPr/>
        </p:nvGraphicFramePr>
        <p:xfrm>
          <a:off x="3297238" y="3779838"/>
          <a:ext cx="1576387" cy="333375"/>
        </p:xfrm>
        <a:graphic>
          <a:graphicData uri="http://schemas.openxmlformats.org/presentationml/2006/ole">
            <mc:AlternateContent xmlns:mc="http://schemas.openxmlformats.org/markup-compatibility/2006">
              <mc:Choice xmlns:v="urn:schemas-microsoft-com:vml" Requires="v">
                <p:oleObj spid="_x0000_s148645" name="Equation" r:id="rId27" imgW="1002430" imgH="215713" progId="Equation.DSMT4">
                  <p:embed/>
                </p:oleObj>
              </mc:Choice>
              <mc:Fallback>
                <p:oleObj name="Equation" r:id="rId27" imgW="1002430" imgH="215713" progId="Equation.DSMT4">
                  <p:embed/>
                  <p:pic>
                    <p:nvPicPr>
                      <p:cNvPr id="35897" name="对象 50">
                        <a:extLst>
                          <a:ext uri="{FF2B5EF4-FFF2-40B4-BE49-F238E27FC236}">
                            <a16:creationId xmlns:a16="http://schemas.microsoft.com/office/drawing/2014/main" id="{CC3DCCD4-1021-42CD-B14B-F188F6781C6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297238" y="3779838"/>
                        <a:ext cx="15763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对象 54">
            <a:extLst>
              <a:ext uri="{FF2B5EF4-FFF2-40B4-BE49-F238E27FC236}">
                <a16:creationId xmlns:a16="http://schemas.microsoft.com/office/drawing/2014/main" id="{A9AC3E8C-508E-4E23-9E9E-172B1B5E6B9D}"/>
              </a:ext>
            </a:extLst>
          </p:cNvPr>
          <p:cNvGraphicFramePr>
            <a:graphicFrameLocks noChangeAspect="1"/>
          </p:cNvGraphicFramePr>
          <p:nvPr/>
        </p:nvGraphicFramePr>
        <p:xfrm>
          <a:off x="5865813" y="3727450"/>
          <a:ext cx="1000125" cy="411163"/>
        </p:xfrm>
        <a:graphic>
          <a:graphicData uri="http://schemas.openxmlformats.org/presentationml/2006/ole">
            <mc:AlternateContent xmlns:mc="http://schemas.openxmlformats.org/markup-compatibility/2006">
              <mc:Choice xmlns:v="urn:schemas-microsoft-com:vml" Requires="v">
                <p:oleObj spid="_x0000_s148646" name="Equation" r:id="rId29" imgW="609600" imgH="254000" progId="Equation.DSMT4">
                  <p:embed/>
                </p:oleObj>
              </mc:Choice>
              <mc:Fallback>
                <p:oleObj name="Equation" r:id="rId29" imgW="609600" imgH="254000" progId="Equation.DSMT4">
                  <p:embed/>
                  <p:pic>
                    <p:nvPicPr>
                      <p:cNvPr id="35899" name="对象 54">
                        <a:extLst>
                          <a:ext uri="{FF2B5EF4-FFF2-40B4-BE49-F238E27FC236}">
                            <a16:creationId xmlns:a16="http://schemas.microsoft.com/office/drawing/2014/main" id="{3B98B322-7FEF-4A6E-AD7C-8C4D3377E294}"/>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65813" y="3727450"/>
                        <a:ext cx="10001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 name="内容占位符 2">
            <a:extLst>
              <a:ext uri="{FF2B5EF4-FFF2-40B4-BE49-F238E27FC236}">
                <a16:creationId xmlns:a16="http://schemas.microsoft.com/office/drawing/2014/main" id="{627B9523-C746-49EE-A8B7-8495B2EE7F9E}"/>
              </a:ext>
            </a:extLst>
          </p:cNvPr>
          <p:cNvSpPr txBox="1">
            <a:spLocks/>
          </p:cNvSpPr>
          <p:nvPr/>
        </p:nvSpPr>
        <p:spPr bwMode="gray">
          <a:xfrm>
            <a:off x="538956" y="4728369"/>
            <a:ext cx="10593387" cy="894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zh-CN" altLang="en-US" kern="0">
                <a:latin typeface="Noto Sans SC"/>
                <a:cs typeface="Noto Sans SC"/>
              </a:rPr>
              <a:t>该定理说明：可用</a:t>
            </a:r>
            <a:r>
              <a:rPr lang="en-US" altLang="zh-CN" kern="0" spc="-25">
                <a:latin typeface="Times New Roman"/>
                <a:cs typeface="Times New Roman"/>
              </a:rPr>
              <a:t>n</a:t>
            </a:r>
            <a:r>
              <a:rPr lang="zh-CN" altLang="en-US" kern="0">
                <a:latin typeface="Noto Sans SC"/>
                <a:cs typeface="Noto Sans SC"/>
              </a:rPr>
              <a:t>级</a:t>
            </a:r>
            <a:r>
              <a:rPr lang="en-US" altLang="zh-CN" kern="0" spc="-20">
                <a:latin typeface="Times New Roman"/>
                <a:cs typeface="Times New Roman"/>
              </a:rPr>
              <a:t>LFSR</a:t>
            </a:r>
            <a:r>
              <a:rPr lang="zh-CN" altLang="en-US" kern="0">
                <a:latin typeface="Noto Sans SC"/>
                <a:cs typeface="Noto Sans SC"/>
              </a:rPr>
              <a:t>产生的序列，也可用</a:t>
            </a:r>
            <a:r>
              <a:rPr lang="zh-CN" altLang="en-US" kern="0">
                <a:solidFill>
                  <a:srgbClr val="FF0000"/>
                </a:solidFill>
                <a:latin typeface="Noto Sans SC"/>
                <a:cs typeface="Noto Sans SC"/>
              </a:rPr>
              <a:t>级数更多</a:t>
            </a:r>
            <a:r>
              <a:rPr lang="zh-CN" altLang="en-US" kern="0">
                <a:latin typeface="Noto Sans SC"/>
                <a:cs typeface="Noto Sans SC"/>
              </a:rPr>
              <a:t>的</a:t>
            </a:r>
            <a:r>
              <a:rPr lang="en-US" altLang="zh-CN" kern="0" spc="-10">
                <a:latin typeface="Times New Roman"/>
                <a:cs typeface="Times New Roman"/>
              </a:rPr>
              <a:t>LFSR</a:t>
            </a:r>
            <a:r>
              <a:rPr lang="zh-CN" altLang="en-US" kern="0" spc="-15">
                <a:latin typeface="Noto Sans SC"/>
                <a:cs typeface="Noto Sans SC"/>
              </a:rPr>
              <a:t>来产生</a:t>
            </a:r>
            <a:r>
              <a:rPr lang="en-US" altLang="zh-CN" kern="0" spc="-15">
                <a:latin typeface="Noto Sans SC"/>
                <a:cs typeface="Noto Sans SC"/>
              </a:rPr>
              <a:t>m </a:t>
            </a:r>
            <a:r>
              <a:rPr lang="zh-CN" altLang="en-US" kern="0" spc="-15">
                <a:latin typeface="Noto Sans SC"/>
                <a:cs typeface="Noto Sans SC"/>
              </a:rPr>
              <a:t>系列</a:t>
            </a:r>
            <a:endParaRPr lang="zh-CN" altLang="en-US" kern="0" dirty="0"/>
          </a:p>
        </p:txBody>
      </p:sp>
    </p:spTree>
    <p:extLst>
      <p:ext uri="{BB962C8B-B14F-4D97-AF65-F5344CB8AC3E}">
        <p14:creationId xmlns:p14="http://schemas.microsoft.com/office/powerpoint/2010/main" val="426555830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477EB6D5-56FC-4A04-8160-63EADE3C79C5}"/>
              </a:ext>
            </a:extLst>
          </p:cNvPr>
          <p:cNvSpPr/>
          <p:nvPr/>
        </p:nvSpPr>
        <p:spPr>
          <a:xfrm>
            <a:off x="1869430" y="1905000"/>
            <a:ext cx="915043" cy="42334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object 2"/>
          <p:cNvSpPr txBox="1">
            <a:spLocks noGrp="1"/>
          </p:cNvSpPr>
          <p:nvPr>
            <p:ph type="title"/>
          </p:nvPr>
        </p:nvSpPr>
        <p:spPr>
          <a:xfrm>
            <a:off x="1544573" y="383154"/>
            <a:ext cx="7352665" cy="565539"/>
          </a:xfrm>
          <a:prstGeom prst="rect">
            <a:avLst/>
          </a:prstGeom>
        </p:spPr>
        <p:txBody>
          <a:bodyPr vert="horz" wrap="square" lIns="0" tIns="11430" rIns="0" bIns="0" rtlCol="0">
            <a:spAutoFit/>
          </a:bodyPr>
          <a:lstStyle/>
          <a:p>
            <a:pPr marL="12700">
              <a:lnSpc>
                <a:spcPct val="100000"/>
              </a:lnSpc>
              <a:spcBef>
                <a:spcPts val="90"/>
              </a:spcBef>
            </a:pPr>
            <a:r>
              <a:rPr b="1" spc="-25" dirty="0">
                <a:latin typeface="Times New Roman"/>
                <a:cs typeface="Times New Roman"/>
              </a:rPr>
              <a:t>DES</a:t>
            </a:r>
            <a:r>
              <a:rPr dirty="0"/>
              <a:t>的</a:t>
            </a:r>
            <a:r>
              <a:rPr b="1" spc="-25" dirty="0">
                <a:latin typeface="Times New Roman"/>
                <a:cs typeface="Times New Roman"/>
              </a:rPr>
              <a:t>S-</a:t>
            </a:r>
            <a:r>
              <a:rPr spc="-30" dirty="0"/>
              <a:t>盒的输入和输出关系</a:t>
            </a:r>
          </a:p>
        </p:txBody>
      </p:sp>
      <p:sp>
        <p:nvSpPr>
          <p:cNvPr id="3" name="object 3"/>
          <p:cNvSpPr txBox="1"/>
          <p:nvPr/>
        </p:nvSpPr>
        <p:spPr>
          <a:xfrm>
            <a:off x="2022475" y="1364742"/>
            <a:ext cx="762000" cy="934719"/>
          </a:xfrm>
          <a:prstGeom prst="rect">
            <a:avLst/>
          </a:prstGeom>
        </p:spPr>
        <p:txBody>
          <a:bodyPr vert="horz" wrap="square" lIns="0" tIns="100965" rIns="0" bIns="0" rtlCol="0">
            <a:spAutoFit/>
          </a:bodyPr>
          <a:lstStyle/>
          <a:p>
            <a:pPr marL="50800">
              <a:lnSpc>
                <a:spcPct val="100000"/>
              </a:lnSpc>
              <a:spcBef>
                <a:spcPts val="795"/>
              </a:spcBef>
              <a:tabLst>
                <a:tab pos="455930" algn="l"/>
              </a:tabLst>
            </a:pPr>
            <a:r>
              <a:rPr sz="2400" b="1" i="1" spc="-25" dirty="0">
                <a:latin typeface="Times New Roman"/>
                <a:cs typeface="Times New Roman"/>
              </a:rPr>
              <a:t>x</a:t>
            </a:r>
            <a:r>
              <a:rPr sz="2400" b="1" spc="-37" baseline="-20833" dirty="0">
                <a:latin typeface="Times New Roman"/>
                <a:cs typeface="Times New Roman"/>
              </a:rPr>
              <a:t>5</a:t>
            </a:r>
            <a:r>
              <a:rPr sz="2400" b="1" baseline="-20833" dirty="0">
                <a:latin typeface="Times New Roman"/>
                <a:cs typeface="Times New Roman"/>
              </a:rPr>
              <a:t>	</a:t>
            </a:r>
            <a:r>
              <a:rPr sz="2400" b="1" i="1" spc="-25" dirty="0">
                <a:latin typeface="Times New Roman"/>
                <a:cs typeface="Times New Roman"/>
              </a:rPr>
              <a:t>x</a:t>
            </a:r>
            <a:r>
              <a:rPr sz="2400" b="1" spc="-37" baseline="-20833" dirty="0">
                <a:latin typeface="Times New Roman"/>
                <a:cs typeface="Times New Roman"/>
              </a:rPr>
              <a:t>0</a:t>
            </a:r>
            <a:endParaRPr sz="2400" baseline="-20833" dirty="0">
              <a:latin typeface="Times New Roman"/>
              <a:cs typeface="Times New Roman"/>
            </a:endParaRPr>
          </a:p>
          <a:p>
            <a:pPr marL="50800">
              <a:lnSpc>
                <a:spcPct val="100000"/>
              </a:lnSpc>
              <a:spcBef>
                <a:spcPts val="700"/>
              </a:spcBef>
              <a:tabLst>
                <a:tab pos="431165" algn="l"/>
              </a:tabLst>
            </a:pPr>
            <a:r>
              <a:rPr sz="2400" b="1" spc="-50" dirty="0">
                <a:solidFill>
                  <a:schemeClr val="bg1"/>
                </a:solidFill>
                <a:latin typeface="Times New Roman"/>
                <a:cs typeface="Times New Roman"/>
              </a:rPr>
              <a:t>1</a:t>
            </a:r>
            <a:r>
              <a:rPr sz="2400" b="1" dirty="0">
                <a:solidFill>
                  <a:schemeClr val="bg1"/>
                </a:solidFill>
                <a:latin typeface="Times New Roman"/>
                <a:cs typeface="Times New Roman"/>
              </a:rPr>
              <a:t>	</a:t>
            </a:r>
            <a:r>
              <a:rPr sz="2400" b="1" spc="-50" dirty="0">
                <a:solidFill>
                  <a:schemeClr val="bg1"/>
                </a:solidFill>
                <a:latin typeface="Times New Roman"/>
                <a:cs typeface="Times New Roman"/>
              </a:rPr>
              <a:t>0</a:t>
            </a:r>
            <a:endParaRPr sz="2400" dirty="0">
              <a:solidFill>
                <a:schemeClr val="bg1"/>
              </a:solidFill>
              <a:latin typeface="Times New Roman"/>
              <a:cs typeface="Times New Roman"/>
            </a:endParaRPr>
          </a:p>
        </p:txBody>
      </p:sp>
      <p:sp>
        <p:nvSpPr>
          <p:cNvPr id="4" name="object 4"/>
          <p:cNvSpPr txBox="1"/>
          <p:nvPr/>
        </p:nvSpPr>
        <p:spPr>
          <a:xfrm>
            <a:off x="2360231" y="1352586"/>
            <a:ext cx="7352665" cy="1852295"/>
          </a:xfrm>
          <a:prstGeom prst="rect">
            <a:avLst/>
          </a:prstGeom>
        </p:spPr>
        <p:txBody>
          <a:bodyPr vert="horz" wrap="square" lIns="0" tIns="100965" rIns="0" bIns="0" rtlCol="0">
            <a:spAutoFit/>
          </a:bodyPr>
          <a:lstStyle/>
          <a:p>
            <a:pPr marL="2044064">
              <a:lnSpc>
                <a:spcPct val="100000"/>
              </a:lnSpc>
              <a:spcBef>
                <a:spcPts val="795"/>
              </a:spcBef>
              <a:tabLst>
                <a:tab pos="2501265" algn="l"/>
                <a:tab pos="3009900" algn="l"/>
                <a:tab pos="3519170" algn="l"/>
                <a:tab pos="4077335" algn="l"/>
                <a:tab pos="4586605" algn="l"/>
              </a:tabLst>
            </a:pPr>
            <a:r>
              <a:rPr sz="2400" b="1" i="1" spc="-25" dirty="0">
                <a:latin typeface="Times New Roman"/>
                <a:cs typeface="Times New Roman"/>
              </a:rPr>
              <a:t>x</a:t>
            </a:r>
            <a:r>
              <a:rPr sz="2400" b="1" spc="-37" baseline="-20833" dirty="0">
                <a:latin typeface="Times New Roman"/>
                <a:cs typeface="Times New Roman"/>
              </a:rPr>
              <a:t>5</a:t>
            </a:r>
            <a:r>
              <a:rPr sz="2400" b="1" baseline="-20833" dirty="0">
                <a:latin typeface="Times New Roman"/>
                <a:cs typeface="Times New Roman"/>
              </a:rPr>
              <a:t>	</a:t>
            </a:r>
            <a:r>
              <a:rPr sz="2400" b="1" i="1" spc="-25" dirty="0">
                <a:latin typeface="Times New Roman"/>
                <a:cs typeface="Times New Roman"/>
              </a:rPr>
              <a:t>x</a:t>
            </a:r>
            <a:r>
              <a:rPr sz="2400" b="1" spc="-37" baseline="-20833" dirty="0">
                <a:latin typeface="Times New Roman"/>
                <a:cs typeface="Times New Roman"/>
              </a:rPr>
              <a:t>4</a:t>
            </a:r>
            <a:r>
              <a:rPr sz="2400" b="1" baseline="-20833" dirty="0">
                <a:latin typeface="Times New Roman"/>
                <a:cs typeface="Times New Roman"/>
              </a:rPr>
              <a:t>	</a:t>
            </a:r>
            <a:r>
              <a:rPr sz="2400" b="1" i="1" spc="-25" dirty="0">
                <a:latin typeface="Times New Roman"/>
                <a:cs typeface="Times New Roman"/>
              </a:rPr>
              <a:t>x</a:t>
            </a:r>
            <a:r>
              <a:rPr sz="2400" b="1" spc="-37" baseline="-20833" dirty="0">
                <a:latin typeface="Times New Roman"/>
                <a:cs typeface="Times New Roman"/>
              </a:rPr>
              <a:t>3</a:t>
            </a:r>
            <a:r>
              <a:rPr sz="2400" b="1" baseline="-20833" dirty="0">
                <a:latin typeface="Times New Roman"/>
                <a:cs typeface="Times New Roman"/>
              </a:rPr>
              <a:t>	</a:t>
            </a:r>
            <a:r>
              <a:rPr sz="2400" b="1" i="1" spc="-25" dirty="0">
                <a:latin typeface="Times New Roman"/>
                <a:cs typeface="Times New Roman"/>
              </a:rPr>
              <a:t>x</a:t>
            </a:r>
            <a:r>
              <a:rPr sz="2400" b="1" spc="-37" baseline="-20833" dirty="0">
                <a:latin typeface="Times New Roman"/>
                <a:cs typeface="Times New Roman"/>
              </a:rPr>
              <a:t>2</a:t>
            </a:r>
            <a:r>
              <a:rPr sz="2400" b="1" baseline="-20833" dirty="0">
                <a:latin typeface="Times New Roman"/>
                <a:cs typeface="Times New Roman"/>
              </a:rPr>
              <a:t>	</a:t>
            </a:r>
            <a:r>
              <a:rPr sz="2400" b="1" i="1" spc="-25" dirty="0">
                <a:latin typeface="Times New Roman"/>
                <a:cs typeface="Times New Roman"/>
              </a:rPr>
              <a:t>x</a:t>
            </a:r>
            <a:r>
              <a:rPr sz="2400" b="1" spc="-37" baseline="-20833" dirty="0">
                <a:latin typeface="Times New Roman"/>
                <a:cs typeface="Times New Roman"/>
              </a:rPr>
              <a:t>1</a:t>
            </a:r>
            <a:r>
              <a:rPr sz="2400" b="1" baseline="-20833" dirty="0">
                <a:latin typeface="Times New Roman"/>
                <a:cs typeface="Times New Roman"/>
              </a:rPr>
              <a:t>	</a:t>
            </a:r>
            <a:r>
              <a:rPr sz="2400" b="1" i="1" spc="-25" dirty="0">
                <a:latin typeface="Times New Roman"/>
                <a:cs typeface="Times New Roman"/>
              </a:rPr>
              <a:t>x</a:t>
            </a:r>
            <a:r>
              <a:rPr sz="2400" b="1" spc="-37" baseline="-20833" dirty="0">
                <a:latin typeface="Times New Roman"/>
                <a:cs typeface="Times New Roman"/>
              </a:rPr>
              <a:t>0</a:t>
            </a:r>
            <a:endParaRPr sz="2400" baseline="-20833" dirty="0">
              <a:latin typeface="Times New Roman"/>
              <a:cs typeface="Times New Roman"/>
            </a:endParaRPr>
          </a:p>
          <a:p>
            <a:pPr marL="1943100">
              <a:lnSpc>
                <a:spcPct val="100000"/>
              </a:lnSpc>
              <a:spcBef>
                <a:spcPts val="700"/>
              </a:spcBef>
              <a:tabLst>
                <a:tab pos="2399665" algn="l"/>
                <a:tab pos="2933065" algn="l"/>
                <a:tab pos="3390265" algn="l"/>
                <a:tab pos="3923665" algn="l"/>
                <a:tab pos="4457065" algn="l"/>
              </a:tabLst>
            </a:pPr>
            <a:r>
              <a:rPr sz="2400" b="1" spc="-50" dirty="0">
                <a:latin typeface="Times New Roman"/>
                <a:cs typeface="Times New Roman"/>
              </a:rPr>
              <a:t>1</a:t>
            </a:r>
            <a:r>
              <a:rPr sz="2400" b="1" dirty="0">
                <a:latin typeface="Times New Roman"/>
                <a:cs typeface="Times New Roman"/>
              </a:rPr>
              <a:t>	</a:t>
            </a:r>
            <a:r>
              <a:rPr sz="2400" b="1" spc="-50" dirty="0">
                <a:latin typeface="Times New Roman"/>
                <a:cs typeface="Times New Roman"/>
              </a:rPr>
              <a:t>0</a:t>
            </a:r>
            <a:r>
              <a:rPr sz="2400" b="1" dirty="0">
                <a:latin typeface="Times New Roman"/>
                <a:cs typeface="Times New Roman"/>
              </a:rPr>
              <a:t>	</a:t>
            </a:r>
            <a:r>
              <a:rPr sz="2400" b="1" spc="-50" dirty="0">
                <a:latin typeface="Times New Roman"/>
                <a:cs typeface="Times New Roman"/>
              </a:rPr>
              <a:t>1</a:t>
            </a:r>
            <a:r>
              <a:rPr sz="2400" b="1" dirty="0">
                <a:latin typeface="Times New Roman"/>
                <a:cs typeface="Times New Roman"/>
              </a:rPr>
              <a:t>	</a:t>
            </a:r>
            <a:r>
              <a:rPr sz="2400" b="1" spc="-50" dirty="0">
                <a:latin typeface="Times New Roman"/>
                <a:cs typeface="Times New Roman"/>
              </a:rPr>
              <a:t>1</a:t>
            </a:r>
            <a:r>
              <a:rPr sz="2400" b="1" dirty="0">
                <a:latin typeface="Times New Roman"/>
                <a:cs typeface="Times New Roman"/>
              </a:rPr>
              <a:t>	</a:t>
            </a:r>
            <a:r>
              <a:rPr sz="2400" b="1" spc="-50" dirty="0">
                <a:latin typeface="Times New Roman"/>
                <a:cs typeface="Times New Roman"/>
              </a:rPr>
              <a:t>0</a:t>
            </a:r>
            <a:r>
              <a:rPr sz="2400" b="1" dirty="0">
                <a:latin typeface="Times New Roman"/>
                <a:cs typeface="Times New Roman"/>
              </a:rPr>
              <a:t>	</a:t>
            </a:r>
            <a:r>
              <a:rPr sz="2400" b="1" spc="-50" dirty="0">
                <a:latin typeface="Times New Roman"/>
                <a:cs typeface="Times New Roman"/>
              </a:rPr>
              <a:t>0</a:t>
            </a:r>
            <a:endParaRPr sz="2400" dirty="0">
              <a:latin typeface="Times New Roman"/>
              <a:cs typeface="Times New Roman"/>
            </a:endParaRPr>
          </a:p>
          <a:p>
            <a:pPr>
              <a:lnSpc>
                <a:spcPct val="100000"/>
              </a:lnSpc>
              <a:spcBef>
                <a:spcPts val="35"/>
              </a:spcBef>
            </a:pPr>
            <a:endParaRPr sz="3750" dirty="0">
              <a:latin typeface="Times New Roman"/>
              <a:cs typeface="Times New Roman"/>
            </a:endParaRPr>
          </a:p>
          <a:p>
            <a:pPr marL="38100">
              <a:lnSpc>
                <a:spcPct val="100000"/>
              </a:lnSpc>
              <a:tabLst>
                <a:tab pos="955675" algn="l"/>
                <a:tab pos="1336040" algn="l"/>
                <a:tab pos="1717039" algn="l"/>
                <a:tab pos="2098040" algn="l"/>
                <a:tab pos="2478405" algn="l"/>
                <a:tab pos="2860040" algn="l"/>
                <a:tab pos="3240405" algn="l"/>
                <a:tab pos="3621404" algn="l"/>
                <a:tab pos="4002404" algn="l"/>
                <a:tab pos="4383405" algn="l"/>
                <a:tab pos="4688205" algn="l"/>
                <a:tab pos="5145405" algn="l"/>
                <a:tab pos="5587365" algn="l"/>
                <a:tab pos="6043930" algn="l"/>
                <a:tab pos="6501130" algn="l"/>
                <a:tab pos="6958330" algn="l"/>
              </a:tabLst>
            </a:pPr>
            <a:r>
              <a:rPr sz="2400" b="1" dirty="0">
                <a:latin typeface="微软雅黑 Heavy"/>
                <a:cs typeface="微软雅黑 Heavy"/>
              </a:rPr>
              <a:t>列</a:t>
            </a:r>
            <a:r>
              <a:rPr sz="2400" b="1" spc="-50" dirty="0">
                <a:latin typeface="微软雅黑 Heavy"/>
                <a:cs typeface="微软雅黑 Heavy"/>
              </a:rPr>
              <a:t>号</a:t>
            </a:r>
            <a:r>
              <a:rPr sz="2400" b="1" dirty="0">
                <a:latin typeface="微软雅黑 Heavy"/>
                <a:cs typeface="微软雅黑 Heavy"/>
              </a:rPr>
              <a:t>	</a:t>
            </a:r>
            <a:r>
              <a:rPr sz="2400" b="1" spc="-50" dirty="0">
                <a:latin typeface="Times New Roman"/>
                <a:cs typeface="Times New Roman"/>
              </a:rPr>
              <a:t>0</a:t>
            </a:r>
            <a:r>
              <a:rPr sz="2400" b="1" dirty="0">
                <a:latin typeface="Times New Roman"/>
                <a:cs typeface="Times New Roman"/>
              </a:rPr>
              <a:t>	</a:t>
            </a:r>
            <a:r>
              <a:rPr sz="2400" b="1" spc="-50" dirty="0">
                <a:latin typeface="Times New Roman"/>
                <a:cs typeface="Times New Roman"/>
              </a:rPr>
              <a:t>1</a:t>
            </a:r>
            <a:r>
              <a:rPr sz="2400" b="1" dirty="0">
                <a:latin typeface="Times New Roman"/>
                <a:cs typeface="Times New Roman"/>
              </a:rPr>
              <a:t>	</a:t>
            </a:r>
            <a:r>
              <a:rPr sz="2400" b="1" spc="-50" dirty="0">
                <a:latin typeface="Times New Roman"/>
                <a:cs typeface="Times New Roman"/>
              </a:rPr>
              <a:t>2</a:t>
            </a:r>
            <a:r>
              <a:rPr sz="2400" b="1" dirty="0">
                <a:latin typeface="Times New Roman"/>
                <a:cs typeface="Times New Roman"/>
              </a:rPr>
              <a:t>	</a:t>
            </a:r>
            <a:r>
              <a:rPr sz="2400" b="1" spc="-50" dirty="0">
                <a:latin typeface="Times New Roman"/>
                <a:cs typeface="Times New Roman"/>
              </a:rPr>
              <a:t>3</a:t>
            </a:r>
            <a:r>
              <a:rPr sz="2400" b="1" dirty="0">
                <a:latin typeface="Times New Roman"/>
                <a:cs typeface="Times New Roman"/>
              </a:rPr>
              <a:t>	</a:t>
            </a:r>
            <a:r>
              <a:rPr sz="2400" b="1" spc="-50" dirty="0">
                <a:latin typeface="Times New Roman"/>
                <a:cs typeface="Times New Roman"/>
              </a:rPr>
              <a:t>4</a:t>
            </a:r>
            <a:r>
              <a:rPr sz="2400" b="1" dirty="0">
                <a:latin typeface="Times New Roman"/>
                <a:cs typeface="Times New Roman"/>
              </a:rPr>
              <a:t>	</a:t>
            </a:r>
            <a:r>
              <a:rPr sz="2400" b="1" spc="-50" dirty="0">
                <a:latin typeface="Times New Roman"/>
                <a:cs typeface="Times New Roman"/>
              </a:rPr>
              <a:t>5</a:t>
            </a:r>
            <a:r>
              <a:rPr sz="2400" b="1" dirty="0">
                <a:latin typeface="Times New Roman"/>
                <a:cs typeface="Times New Roman"/>
              </a:rPr>
              <a:t>	</a:t>
            </a:r>
            <a:r>
              <a:rPr sz="2400" b="1" spc="-50" dirty="0">
                <a:latin typeface="Times New Roman"/>
                <a:cs typeface="Times New Roman"/>
              </a:rPr>
              <a:t>6</a:t>
            </a:r>
            <a:r>
              <a:rPr sz="2400" b="1" dirty="0">
                <a:latin typeface="Times New Roman"/>
                <a:cs typeface="Times New Roman"/>
              </a:rPr>
              <a:t>	</a:t>
            </a:r>
            <a:r>
              <a:rPr sz="2400" b="1" spc="-50" dirty="0">
                <a:latin typeface="Times New Roman"/>
                <a:cs typeface="Times New Roman"/>
              </a:rPr>
              <a:t>7</a:t>
            </a:r>
            <a:r>
              <a:rPr sz="2400" b="1" dirty="0">
                <a:latin typeface="Times New Roman"/>
                <a:cs typeface="Times New Roman"/>
              </a:rPr>
              <a:t>	</a:t>
            </a:r>
            <a:r>
              <a:rPr sz="2400" b="1" spc="-50" dirty="0">
                <a:latin typeface="Times New Roman"/>
                <a:cs typeface="Times New Roman"/>
              </a:rPr>
              <a:t>8</a:t>
            </a:r>
            <a:r>
              <a:rPr sz="2400" b="1" dirty="0">
                <a:latin typeface="Times New Roman"/>
                <a:cs typeface="Times New Roman"/>
              </a:rPr>
              <a:t>	</a:t>
            </a:r>
            <a:r>
              <a:rPr sz="2400" b="1" spc="-50" dirty="0">
                <a:latin typeface="Times New Roman"/>
                <a:cs typeface="Times New Roman"/>
              </a:rPr>
              <a:t>9</a:t>
            </a:r>
            <a:r>
              <a:rPr sz="2400" b="1" dirty="0">
                <a:latin typeface="Times New Roman"/>
                <a:cs typeface="Times New Roman"/>
              </a:rPr>
              <a:t>	</a:t>
            </a:r>
            <a:r>
              <a:rPr sz="2400" b="1" spc="-25" dirty="0">
                <a:latin typeface="Times New Roman"/>
                <a:cs typeface="Times New Roman"/>
              </a:rPr>
              <a:t>10</a:t>
            </a:r>
            <a:r>
              <a:rPr sz="2400" b="1" dirty="0">
                <a:latin typeface="Times New Roman"/>
                <a:cs typeface="Times New Roman"/>
              </a:rPr>
              <a:t>	</a:t>
            </a:r>
            <a:r>
              <a:rPr sz="2400" b="1" spc="-25" dirty="0">
                <a:latin typeface="Times New Roman"/>
                <a:cs typeface="Times New Roman"/>
              </a:rPr>
              <a:t>11</a:t>
            </a:r>
            <a:r>
              <a:rPr sz="2400" b="1" dirty="0">
                <a:latin typeface="Times New Roman"/>
                <a:cs typeface="Times New Roman"/>
              </a:rPr>
              <a:t>	</a:t>
            </a:r>
            <a:r>
              <a:rPr sz="2400" b="1" spc="-25" dirty="0">
                <a:latin typeface="Times New Roman"/>
                <a:cs typeface="Times New Roman"/>
              </a:rPr>
              <a:t>12</a:t>
            </a:r>
            <a:r>
              <a:rPr sz="2400" b="1" dirty="0">
                <a:latin typeface="Times New Roman"/>
                <a:cs typeface="Times New Roman"/>
              </a:rPr>
              <a:t>	</a:t>
            </a:r>
            <a:r>
              <a:rPr sz="2400" b="1" spc="-25" dirty="0">
                <a:latin typeface="Times New Roman"/>
                <a:cs typeface="Times New Roman"/>
              </a:rPr>
              <a:t>13</a:t>
            </a:r>
            <a:r>
              <a:rPr sz="2400" b="1" dirty="0">
                <a:latin typeface="Times New Roman"/>
                <a:cs typeface="Times New Roman"/>
              </a:rPr>
              <a:t>	</a:t>
            </a:r>
            <a:r>
              <a:rPr sz="2400" b="1" spc="-25" dirty="0">
                <a:latin typeface="Times New Roman"/>
                <a:cs typeface="Times New Roman"/>
              </a:rPr>
              <a:t>14</a:t>
            </a:r>
            <a:r>
              <a:rPr sz="2400" b="1" dirty="0">
                <a:latin typeface="Times New Roman"/>
                <a:cs typeface="Times New Roman"/>
              </a:rPr>
              <a:t>	</a:t>
            </a:r>
            <a:r>
              <a:rPr sz="2400" b="1" spc="-25" dirty="0">
                <a:latin typeface="Times New Roman"/>
                <a:cs typeface="Times New Roman"/>
              </a:rPr>
              <a:t>15</a:t>
            </a:r>
            <a:endParaRPr sz="2400" dirty="0">
              <a:latin typeface="Times New Roman"/>
              <a:cs typeface="Times New Roman"/>
            </a:endParaRPr>
          </a:p>
        </p:txBody>
      </p:sp>
      <p:graphicFrame>
        <p:nvGraphicFramePr>
          <p:cNvPr id="5" name="object 5"/>
          <p:cNvGraphicFramePr>
            <a:graphicFrameLocks noGrp="1"/>
          </p:cNvGraphicFramePr>
          <p:nvPr/>
        </p:nvGraphicFramePr>
        <p:xfrm>
          <a:off x="1874520" y="3310455"/>
          <a:ext cx="8026390" cy="2606040"/>
        </p:xfrm>
        <a:graphic>
          <a:graphicData uri="http://schemas.openxmlformats.org/drawingml/2006/table">
            <a:tbl>
              <a:tblPr firstRow="1" bandRow="1">
                <a:tableStyleId>{2D5ABB26-0587-4C30-8999-92F81FD0307C}</a:tableStyleId>
              </a:tblPr>
              <a:tblGrid>
                <a:gridCol w="1167130">
                  <a:extLst>
                    <a:ext uri="{9D8B030D-6E8A-4147-A177-3AD203B41FA5}">
                      <a16:colId xmlns:a16="http://schemas.microsoft.com/office/drawing/2014/main" val="20000"/>
                    </a:ext>
                  </a:extLst>
                </a:gridCol>
                <a:gridCol w="496569">
                  <a:extLst>
                    <a:ext uri="{9D8B030D-6E8A-4147-A177-3AD203B41FA5}">
                      <a16:colId xmlns:a16="http://schemas.microsoft.com/office/drawing/2014/main" val="20001"/>
                    </a:ext>
                  </a:extLst>
                </a:gridCol>
                <a:gridCol w="418464">
                  <a:extLst>
                    <a:ext uri="{9D8B030D-6E8A-4147-A177-3AD203B41FA5}">
                      <a16:colId xmlns:a16="http://schemas.microsoft.com/office/drawing/2014/main" val="20002"/>
                    </a:ext>
                  </a:extLst>
                </a:gridCol>
                <a:gridCol w="456564">
                  <a:extLst>
                    <a:ext uri="{9D8B030D-6E8A-4147-A177-3AD203B41FA5}">
                      <a16:colId xmlns:a16="http://schemas.microsoft.com/office/drawing/2014/main" val="20003"/>
                    </a:ext>
                  </a:extLst>
                </a:gridCol>
                <a:gridCol w="304164">
                  <a:extLst>
                    <a:ext uri="{9D8B030D-6E8A-4147-A177-3AD203B41FA5}">
                      <a16:colId xmlns:a16="http://schemas.microsoft.com/office/drawing/2014/main" val="20004"/>
                    </a:ext>
                  </a:extLst>
                </a:gridCol>
                <a:gridCol w="456564">
                  <a:extLst>
                    <a:ext uri="{9D8B030D-6E8A-4147-A177-3AD203B41FA5}">
                      <a16:colId xmlns:a16="http://schemas.microsoft.com/office/drawing/2014/main" val="20005"/>
                    </a:ext>
                  </a:extLst>
                </a:gridCol>
                <a:gridCol w="456564">
                  <a:extLst>
                    <a:ext uri="{9D8B030D-6E8A-4147-A177-3AD203B41FA5}">
                      <a16:colId xmlns:a16="http://schemas.microsoft.com/office/drawing/2014/main" val="20006"/>
                    </a:ext>
                  </a:extLst>
                </a:gridCol>
                <a:gridCol w="417829">
                  <a:extLst>
                    <a:ext uri="{9D8B030D-6E8A-4147-A177-3AD203B41FA5}">
                      <a16:colId xmlns:a16="http://schemas.microsoft.com/office/drawing/2014/main" val="20007"/>
                    </a:ext>
                  </a:extLst>
                </a:gridCol>
                <a:gridCol w="371475">
                  <a:extLst>
                    <a:ext uri="{9D8B030D-6E8A-4147-A177-3AD203B41FA5}">
                      <a16:colId xmlns:a16="http://schemas.microsoft.com/office/drawing/2014/main" val="20008"/>
                    </a:ext>
                  </a:extLst>
                </a:gridCol>
                <a:gridCol w="448310">
                  <a:extLst>
                    <a:ext uri="{9D8B030D-6E8A-4147-A177-3AD203B41FA5}">
                      <a16:colId xmlns:a16="http://schemas.microsoft.com/office/drawing/2014/main" val="20009"/>
                    </a:ext>
                  </a:extLst>
                </a:gridCol>
                <a:gridCol w="838200">
                  <a:extLst>
                    <a:ext uri="{9D8B030D-6E8A-4147-A177-3AD203B41FA5}">
                      <a16:colId xmlns:a16="http://schemas.microsoft.com/office/drawing/2014/main" val="20010"/>
                    </a:ext>
                  </a:extLst>
                </a:gridCol>
                <a:gridCol w="456564">
                  <a:extLst>
                    <a:ext uri="{9D8B030D-6E8A-4147-A177-3AD203B41FA5}">
                      <a16:colId xmlns:a16="http://schemas.microsoft.com/office/drawing/2014/main" val="20011"/>
                    </a:ext>
                  </a:extLst>
                </a:gridCol>
                <a:gridCol w="381635">
                  <a:extLst>
                    <a:ext uri="{9D8B030D-6E8A-4147-A177-3AD203B41FA5}">
                      <a16:colId xmlns:a16="http://schemas.microsoft.com/office/drawing/2014/main" val="20012"/>
                    </a:ext>
                  </a:extLst>
                </a:gridCol>
                <a:gridCol w="381634">
                  <a:extLst>
                    <a:ext uri="{9D8B030D-6E8A-4147-A177-3AD203B41FA5}">
                      <a16:colId xmlns:a16="http://schemas.microsoft.com/office/drawing/2014/main" val="20013"/>
                    </a:ext>
                  </a:extLst>
                </a:gridCol>
                <a:gridCol w="343534">
                  <a:extLst>
                    <a:ext uri="{9D8B030D-6E8A-4147-A177-3AD203B41FA5}">
                      <a16:colId xmlns:a16="http://schemas.microsoft.com/office/drawing/2014/main" val="20014"/>
                    </a:ext>
                  </a:extLst>
                </a:gridCol>
                <a:gridCol w="631190">
                  <a:extLst>
                    <a:ext uri="{9D8B030D-6E8A-4147-A177-3AD203B41FA5}">
                      <a16:colId xmlns:a16="http://schemas.microsoft.com/office/drawing/2014/main" val="20015"/>
                    </a:ext>
                  </a:extLst>
                </a:gridCol>
              </a:tblGrid>
              <a:tr h="405765">
                <a:tc>
                  <a:txBody>
                    <a:bodyPr/>
                    <a:lstStyle/>
                    <a:p>
                      <a:pPr marR="338455" algn="ctr">
                        <a:lnSpc>
                          <a:spcPts val="2495"/>
                        </a:lnSpc>
                        <a:spcBef>
                          <a:spcPts val="459"/>
                        </a:spcBef>
                      </a:pPr>
                      <a:r>
                        <a:rPr sz="2400" b="1" spc="-25" dirty="0">
                          <a:latin typeface="微软雅黑 Heavy"/>
                          <a:cs typeface="微软雅黑 Heavy"/>
                        </a:rPr>
                        <a:t>行号</a:t>
                      </a:r>
                      <a:endParaRPr sz="2400">
                        <a:latin typeface="微软雅黑 Heavy"/>
                        <a:cs typeface="微软雅黑 Heavy"/>
                      </a:endParaRPr>
                    </a:p>
                  </a:txBody>
                  <a:tcPr marL="0" marR="0" marT="58419" marB="0">
                    <a:lnL w="57150">
                      <a:solidFill>
                        <a:srgbClr val="CC3300"/>
                      </a:solidFill>
                      <a:prstDash val="solid"/>
                    </a:lnL>
                    <a:lnR w="57150">
                      <a:solidFill>
                        <a:srgbClr val="CC3300"/>
                      </a:solidFill>
                      <a:prstDash val="solid"/>
                    </a:lnR>
                    <a:lnB w="57150">
                      <a:solidFill>
                        <a:srgbClr val="CC3300"/>
                      </a:solidFill>
                      <a:prstDash val="solid"/>
                    </a:lnB>
                  </a:tcPr>
                </a:tc>
                <a:tc>
                  <a:txBody>
                    <a:bodyPr/>
                    <a:lstStyle/>
                    <a:p>
                      <a:pPr>
                        <a:lnSpc>
                          <a:spcPct val="100000"/>
                        </a:lnSpc>
                      </a:pPr>
                      <a:endParaRPr sz="2400">
                        <a:latin typeface="Times New Roman"/>
                        <a:cs typeface="Times New Roman"/>
                      </a:endParaRPr>
                    </a:p>
                  </a:txBody>
                  <a:tcPr marL="0" marR="0" marT="0" marB="0">
                    <a:lnL w="57150">
                      <a:solidFill>
                        <a:srgbClr val="CC3300"/>
                      </a:solidFill>
                      <a:prstDash val="solid"/>
                    </a:lnL>
                    <a:lnB w="57150">
                      <a:solidFill>
                        <a:srgbClr val="CC3300"/>
                      </a:solidFill>
                      <a:prstDash val="solid"/>
                    </a:lnB>
                  </a:tcPr>
                </a:tc>
                <a:tc gridSpan="14">
                  <a:txBody>
                    <a:bodyPr/>
                    <a:lstStyle/>
                    <a:p>
                      <a:pPr>
                        <a:lnSpc>
                          <a:spcPct val="100000"/>
                        </a:lnSpc>
                      </a:pPr>
                      <a:endParaRPr sz="2400" dirty="0">
                        <a:latin typeface="Times New Roman"/>
                        <a:cs typeface="Times New Roman"/>
                      </a:endParaRPr>
                    </a:p>
                  </a:txBody>
                  <a:tcPr marL="0" marR="0" marT="0" marB="0">
                    <a:lnR w="57150">
                      <a:solidFill>
                        <a:srgbClr val="CC3300"/>
                      </a:solidFill>
                      <a:prstDash val="solid"/>
                    </a:lnR>
                    <a:lnB w="57150">
                      <a:solidFill>
                        <a:srgbClr val="CC33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651510">
                <a:tc>
                  <a:txBody>
                    <a:bodyPr/>
                    <a:lstStyle/>
                    <a:p>
                      <a:pPr marR="344170" algn="ctr">
                        <a:lnSpc>
                          <a:spcPct val="100000"/>
                        </a:lnSpc>
                        <a:spcBef>
                          <a:spcPts val="1580"/>
                        </a:spcBef>
                      </a:pPr>
                      <a:r>
                        <a:rPr sz="2400" b="1" dirty="0">
                          <a:latin typeface="Times New Roman"/>
                          <a:cs typeface="Times New Roman"/>
                        </a:rPr>
                        <a:t>0</a:t>
                      </a:r>
                      <a:endParaRPr sz="2400" dirty="0">
                        <a:latin typeface="Times New Roman"/>
                        <a:cs typeface="Times New Roman"/>
                      </a:endParaRPr>
                    </a:p>
                  </a:txBody>
                  <a:tcPr marL="0" marR="0" marT="200660" marB="0">
                    <a:lnL w="57150">
                      <a:solidFill>
                        <a:srgbClr val="CC3300"/>
                      </a:solidFill>
                      <a:prstDash val="solid"/>
                    </a:lnL>
                    <a:lnR w="57150">
                      <a:solidFill>
                        <a:srgbClr val="CC3300"/>
                      </a:solidFill>
                      <a:prstDash val="solid"/>
                    </a:lnR>
                    <a:lnT w="57150">
                      <a:solidFill>
                        <a:srgbClr val="CC3300"/>
                      </a:solidFill>
                      <a:prstDash val="solid"/>
                    </a:lnT>
                  </a:tcPr>
                </a:tc>
                <a:tc>
                  <a:txBody>
                    <a:bodyPr/>
                    <a:lstStyle/>
                    <a:p>
                      <a:pPr marL="116839" algn="ctr">
                        <a:lnSpc>
                          <a:spcPct val="100000"/>
                        </a:lnSpc>
                        <a:spcBef>
                          <a:spcPts val="1580"/>
                        </a:spcBef>
                      </a:pPr>
                      <a:r>
                        <a:rPr sz="2400" b="1" spc="-25" dirty="0">
                          <a:latin typeface="Times New Roman"/>
                          <a:cs typeface="Times New Roman"/>
                        </a:rPr>
                        <a:t>14</a:t>
                      </a:r>
                      <a:endParaRPr sz="2400" dirty="0">
                        <a:latin typeface="Times New Roman"/>
                        <a:cs typeface="Times New Roman"/>
                      </a:endParaRPr>
                    </a:p>
                  </a:txBody>
                  <a:tcPr marL="0" marR="0" marT="200660" marB="0">
                    <a:lnL w="57150">
                      <a:solidFill>
                        <a:srgbClr val="CC3300"/>
                      </a:solidFill>
                      <a:prstDash val="solid"/>
                    </a:lnL>
                    <a:lnT w="57150">
                      <a:solidFill>
                        <a:srgbClr val="CC3300"/>
                      </a:solidFill>
                      <a:prstDash val="solid"/>
                    </a:lnT>
                  </a:tcPr>
                </a:tc>
                <a:tc>
                  <a:txBody>
                    <a:bodyPr/>
                    <a:lstStyle/>
                    <a:p>
                      <a:pPr marR="29209" algn="ctr">
                        <a:lnSpc>
                          <a:spcPct val="100000"/>
                        </a:lnSpc>
                        <a:spcBef>
                          <a:spcPts val="1580"/>
                        </a:spcBef>
                      </a:pPr>
                      <a:r>
                        <a:rPr sz="2400" b="1" dirty="0">
                          <a:latin typeface="Times New Roman"/>
                          <a:cs typeface="Times New Roman"/>
                        </a:rPr>
                        <a:t>4</a:t>
                      </a:r>
                      <a:endParaRPr sz="2400" dirty="0">
                        <a:latin typeface="Times New Roman"/>
                        <a:cs typeface="Times New Roman"/>
                      </a:endParaRPr>
                    </a:p>
                  </a:txBody>
                  <a:tcPr marL="0" marR="0" marT="200660" marB="0">
                    <a:lnT w="57150">
                      <a:solidFill>
                        <a:srgbClr val="CC3300"/>
                      </a:solidFill>
                      <a:prstDash val="solid"/>
                    </a:lnT>
                  </a:tcPr>
                </a:tc>
                <a:tc>
                  <a:txBody>
                    <a:bodyPr/>
                    <a:lstStyle/>
                    <a:p>
                      <a:pPr marL="635" algn="ctr">
                        <a:lnSpc>
                          <a:spcPct val="100000"/>
                        </a:lnSpc>
                        <a:spcBef>
                          <a:spcPts val="1580"/>
                        </a:spcBef>
                      </a:pPr>
                      <a:r>
                        <a:rPr sz="2400" b="1" spc="-25" dirty="0">
                          <a:latin typeface="Times New Roman"/>
                          <a:cs typeface="Times New Roman"/>
                        </a:rPr>
                        <a:t>13</a:t>
                      </a:r>
                      <a:endParaRPr sz="2400">
                        <a:latin typeface="Times New Roman"/>
                        <a:cs typeface="Times New Roman"/>
                      </a:endParaRPr>
                    </a:p>
                  </a:txBody>
                  <a:tcPr marL="0" marR="0" marT="200660" marB="0">
                    <a:lnT w="57150">
                      <a:solidFill>
                        <a:srgbClr val="CC3300"/>
                      </a:solidFill>
                      <a:prstDash val="solid"/>
                    </a:lnT>
                  </a:tcPr>
                </a:tc>
                <a:tc>
                  <a:txBody>
                    <a:bodyPr/>
                    <a:lstStyle/>
                    <a:p>
                      <a:pPr marR="67945" algn="r">
                        <a:lnSpc>
                          <a:spcPct val="100000"/>
                        </a:lnSpc>
                        <a:spcBef>
                          <a:spcPts val="1580"/>
                        </a:spcBef>
                      </a:pPr>
                      <a:r>
                        <a:rPr sz="2400" b="1" dirty="0">
                          <a:latin typeface="Times New Roman"/>
                          <a:cs typeface="Times New Roman"/>
                        </a:rPr>
                        <a:t>1</a:t>
                      </a:r>
                      <a:endParaRPr sz="2400">
                        <a:latin typeface="Times New Roman"/>
                        <a:cs typeface="Times New Roman"/>
                      </a:endParaRPr>
                    </a:p>
                  </a:txBody>
                  <a:tcPr marL="0" marR="0" marT="200660" marB="0">
                    <a:lnT w="57150">
                      <a:solidFill>
                        <a:srgbClr val="CC3300"/>
                      </a:solidFill>
                      <a:prstDash val="solid"/>
                    </a:lnT>
                  </a:tcPr>
                </a:tc>
                <a:tc>
                  <a:txBody>
                    <a:bodyPr/>
                    <a:lstStyle/>
                    <a:p>
                      <a:pPr marL="152400">
                        <a:lnSpc>
                          <a:spcPct val="100000"/>
                        </a:lnSpc>
                        <a:spcBef>
                          <a:spcPts val="1580"/>
                        </a:spcBef>
                      </a:pPr>
                      <a:r>
                        <a:rPr sz="2400" b="1" dirty="0">
                          <a:latin typeface="Times New Roman"/>
                          <a:cs typeface="Times New Roman"/>
                        </a:rPr>
                        <a:t>2</a:t>
                      </a:r>
                      <a:endParaRPr sz="2400">
                        <a:latin typeface="Times New Roman"/>
                        <a:cs typeface="Times New Roman"/>
                      </a:endParaRPr>
                    </a:p>
                  </a:txBody>
                  <a:tcPr marL="0" marR="0" marT="200660" marB="0">
                    <a:lnT w="57150">
                      <a:solidFill>
                        <a:srgbClr val="CC3300"/>
                      </a:solidFill>
                      <a:prstDash val="solid"/>
                    </a:lnT>
                  </a:tcPr>
                </a:tc>
                <a:tc>
                  <a:txBody>
                    <a:bodyPr/>
                    <a:lstStyle/>
                    <a:p>
                      <a:pPr marL="635" algn="ctr">
                        <a:lnSpc>
                          <a:spcPct val="100000"/>
                        </a:lnSpc>
                        <a:spcBef>
                          <a:spcPts val="1580"/>
                        </a:spcBef>
                      </a:pPr>
                      <a:r>
                        <a:rPr sz="2400" b="1" spc="-25" dirty="0">
                          <a:latin typeface="Times New Roman"/>
                          <a:cs typeface="Times New Roman"/>
                        </a:rPr>
                        <a:t>15</a:t>
                      </a:r>
                      <a:endParaRPr sz="2400">
                        <a:latin typeface="Times New Roman"/>
                        <a:cs typeface="Times New Roman"/>
                      </a:endParaRPr>
                    </a:p>
                  </a:txBody>
                  <a:tcPr marL="0" marR="0" marT="200660" marB="0">
                    <a:lnT w="57150">
                      <a:solidFill>
                        <a:srgbClr val="CC3300"/>
                      </a:solidFill>
                      <a:prstDash val="solid"/>
                    </a:lnT>
                  </a:tcPr>
                </a:tc>
                <a:tc>
                  <a:txBody>
                    <a:bodyPr/>
                    <a:lstStyle/>
                    <a:p>
                      <a:pPr marL="20955" algn="ctr">
                        <a:lnSpc>
                          <a:spcPct val="100000"/>
                        </a:lnSpc>
                        <a:spcBef>
                          <a:spcPts val="1580"/>
                        </a:spcBef>
                      </a:pPr>
                      <a:r>
                        <a:rPr sz="2400" b="1" spc="-25" dirty="0">
                          <a:latin typeface="Times New Roman"/>
                          <a:cs typeface="Times New Roman"/>
                        </a:rPr>
                        <a:t>11</a:t>
                      </a:r>
                      <a:endParaRPr sz="2400">
                        <a:latin typeface="Times New Roman"/>
                        <a:cs typeface="Times New Roman"/>
                      </a:endParaRPr>
                    </a:p>
                  </a:txBody>
                  <a:tcPr marL="0" marR="0" marT="200660" marB="0">
                    <a:lnT w="57150">
                      <a:solidFill>
                        <a:srgbClr val="CC3300"/>
                      </a:solidFill>
                      <a:prstDash val="solid"/>
                    </a:lnT>
                  </a:tcPr>
                </a:tc>
                <a:tc>
                  <a:txBody>
                    <a:bodyPr/>
                    <a:lstStyle/>
                    <a:p>
                      <a:pPr marR="17780" algn="ctr">
                        <a:lnSpc>
                          <a:spcPct val="100000"/>
                        </a:lnSpc>
                        <a:spcBef>
                          <a:spcPts val="1580"/>
                        </a:spcBef>
                      </a:pPr>
                      <a:r>
                        <a:rPr sz="2400" b="1" dirty="0">
                          <a:latin typeface="Times New Roman"/>
                          <a:cs typeface="Times New Roman"/>
                        </a:rPr>
                        <a:t>8</a:t>
                      </a:r>
                      <a:endParaRPr sz="2400">
                        <a:latin typeface="Times New Roman"/>
                        <a:cs typeface="Times New Roman"/>
                      </a:endParaRPr>
                    </a:p>
                  </a:txBody>
                  <a:tcPr marL="0" marR="0" marT="200660" marB="0">
                    <a:lnT w="57150">
                      <a:solidFill>
                        <a:srgbClr val="CC3300"/>
                      </a:solidFill>
                      <a:prstDash val="solid"/>
                    </a:lnT>
                  </a:tcPr>
                </a:tc>
                <a:tc>
                  <a:txBody>
                    <a:bodyPr/>
                    <a:lstStyle/>
                    <a:p>
                      <a:pPr marL="106045">
                        <a:lnSpc>
                          <a:spcPct val="100000"/>
                        </a:lnSpc>
                        <a:spcBef>
                          <a:spcPts val="1580"/>
                        </a:spcBef>
                      </a:pPr>
                      <a:r>
                        <a:rPr sz="2400" b="1" dirty="0">
                          <a:latin typeface="Times New Roman"/>
                          <a:cs typeface="Times New Roman"/>
                        </a:rPr>
                        <a:t>3</a:t>
                      </a:r>
                      <a:endParaRPr sz="2400">
                        <a:latin typeface="Times New Roman"/>
                        <a:cs typeface="Times New Roman"/>
                      </a:endParaRPr>
                    </a:p>
                  </a:txBody>
                  <a:tcPr marL="0" marR="0" marT="200660" marB="0">
                    <a:lnT w="57150">
                      <a:solidFill>
                        <a:srgbClr val="CC3300"/>
                      </a:solidFill>
                      <a:prstDash val="solid"/>
                    </a:lnT>
                  </a:tcPr>
                </a:tc>
                <a:tc>
                  <a:txBody>
                    <a:bodyPr/>
                    <a:lstStyle/>
                    <a:p>
                      <a:pPr marL="38100">
                        <a:lnSpc>
                          <a:spcPct val="100000"/>
                        </a:lnSpc>
                        <a:spcBef>
                          <a:spcPts val="1580"/>
                        </a:spcBef>
                        <a:tabLst>
                          <a:tab pos="495300" algn="l"/>
                        </a:tabLst>
                      </a:pPr>
                      <a:r>
                        <a:rPr sz="2400" b="1" spc="-25" dirty="0">
                          <a:latin typeface="Times New Roman"/>
                          <a:cs typeface="Times New Roman"/>
                        </a:rPr>
                        <a:t>10</a:t>
                      </a:r>
                      <a:r>
                        <a:rPr sz="2400" b="1" dirty="0">
                          <a:latin typeface="Times New Roman"/>
                          <a:cs typeface="Times New Roman"/>
                        </a:rPr>
                        <a:t>	</a:t>
                      </a:r>
                      <a:r>
                        <a:rPr sz="2400" b="1" spc="-50" dirty="0">
                          <a:latin typeface="Times New Roman"/>
                          <a:cs typeface="Times New Roman"/>
                        </a:rPr>
                        <a:t>6</a:t>
                      </a:r>
                      <a:endParaRPr sz="2400">
                        <a:latin typeface="Times New Roman"/>
                        <a:cs typeface="Times New Roman"/>
                      </a:endParaRPr>
                    </a:p>
                  </a:txBody>
                  <a:tcPr marL="0" marR="0" marT="200660" marB="0">
                    <a:lnT w="57150">
                      <a:solidFill>
                        <a:srgbClr val="CC3300"/>
                      </a:solidFill>
                      <a:prstDash val="solid"/>
                    </a:lnT>
                  </a:tcPr>
                </a:tc>
                <a:tc>
                  <a:txBody>
                    <a:bodyPr/>
                    <a:lstStyle/>
                    <a:p>
                      <a:pPr marL="38100">
                        <a:lnSpc>
                          <a:spcPct val="100000"/>
                        </a:lnSpc>
                        <a:spcBef>
                          <a:spcPts val="1580"/>
                        </a:spcBef>
                      </a:pPr>
                      <a:r>
                        <a:rPr sz="2400" b="1" spc="-25" dirty="0">
                          <a:latin typeface="Times New Roman"/>
                          <a:cs typeface="Times New Roman"/>
                        </a:rPr>
                        <a:t>12</a:t>
                      </a:r>
                      <a:endParaRPr sz="2400">
                        <a:latin typeface="Times New Roman"/>
                        <a:cs typeface="Times New Roman"/>
                      </a:endParaRPr>
                    </a:p>
                  </a:txBody>
                  <a:tcPr marL="0" marR="0" marT="200660" marB="0">
                    <a:lnT w="57150">
                      <a:solidFill>
                        <a:srgbClr val="CC3300"/>
                      </a:solidFill>
                      <a:prstDash val="solid"/>
                    </a:lnT>
                  </a:tcPr>
                </a:tc>
                <a:tc>
                  <a:txBody>
                    <a:bodyPr/>
                    <a:lstStyle/>
                    <a:p>
                      <a:pPr marL="39370">
                        <a:lnSpc>
                          <a:spcPct val="100000"/>
                        </a:lnSpc>
                        <a:spcBef>
                          <a:spcPts val="1580"/>
                        </a:spcBef>
                      </a:pPr>
                      <a:r>
                        <a:rPr sz="2400" b="1" dirty="0">
                          <a:latin typeface="Times New Roman"/>
                          <a:cs typeface="Times New Roman"/>
                        </a:rPr>
                        <a:t>5</a:t>
                      </a:r>
                      <a:endParaRPr sz="2400">
                        <a:latin typeface="Times New Roman"/>
                        <a:cs typeface="Times New Roman"/>
                      </a:endParaRPr>
                    </a:p>
                  </a:txBody>
                  <a:tcPr marL="0" marR="0" marT="200660" marB="0">
                    <a:lnT w="57150">
                      <a:solidFill>
                        <a:srgbClr val="CC3300"/>
                      </a:solidFill>
                      <a:prstDash val="solid"/>
                    </a:lnT>
                  </a:tcPr>
                </a:tc>
                <a:tc>
                  <a:txBody>
                    <a:bodyPr/>
                    <a:lstStyle/>
                    <a:p>
                      <a:pPr marL="39370">
                        <a:lnSpc>
                          <a:spcPct val="100000"/>
                        </a:lnSpc>
                        <a:spcBef>
                          <a:spcPts val="1580"/>
                        </a:spcBef>
                      </a:pPr>
                      <a:r>
                        <a:rPr sz="2400" b="1" dirty="0">
                          <a:latin typeface="Times New Roman"/>
                          <a:cs typeface="Times New Roman"/>
                        </a:rPr>
                        <a:t>9</a:t>
                      </a:r>
                      <a:endParaRPr sz="2400">
                        <a:latin typeface="Times New Roman"/>
                        <a:cs typeface="Times New Roman"/>
                      </a:endParaRPr>
                    </a:p>
                  </a:txBody>
                  <a:tcPr marL="0" marR="0" marT="200660" marB="0">
                    <a:lnT w="57150">
                      <a:solidFill>
                        <a:srgbClr val="CC3300"/>
                      </a:solidFill>
                      <a:prstDash val="solid"/>
                    </a:lnT>
                  </a:tcPr>
                </a:tc>
                <a:tc>
                  <a:txBody>
                    <a:bodyPr/>
                    <a:lstStyle/>
                    <a:p>
                      <a:pPr marL="39370">
                        <a:lnSpc>
                          <a:spcPct val="100000"/>
                        </a:lnSpc>
                        <a:spcBef>
                          <a:spcPts val="1580"/>
                        </a:spcBef>
                      </a:pPr>
                      <a:r>
                        <a:rPr sz="2400" b="1" dirty="0">
                          <a:latin typeface="Times New Roman"/>
                          <a:cs typeface="Times New Roman"/>
                        </a:rPr>
                        <a:t>0</a:t>
                      </a:r>
                      <a:endParaRPr sz="2400">
                        <a:latin typeface="Times New Roman"/>
                        <a:cs typeface="Times New Roman"/>
                      </a:endParaRPr>
                    </a:p>
                  </a:txBody>
                  <a:tcPr marL="0" marR="0" marT="200660" marB="0">
                    <a:lnT w="57150">
                      <a:solidFill>
                        <a:srgbClr val="CC3300"/>
                      </a:solidFill>
                      <a:prstDash val="solid"/>
                    </a:lnT>
                  </a:tcPr>
                </a:tc>
                <a:tc>
                  <a:txBody>
                    <a:bodyPr/>
                    <a:lstStyle/>
                    <a:p>
                      <a:pPr marL="77470">
                        <a:lnSpc>
                          <a:spcPct val="100000"/>
                        </a:lnSpc>
                        <a:spcBef>
                          <a:spcPts val="1580"/>
                        </a:spcBef>
                      </a:pPr>
                      <a:r>
                        <a:rPr sz="2400" b="1" dirty="0">
                          <a:latin typeface="Times New Roman"/>
                          <a:cs typeface="Times New Roman"/>
                        </a:rPr>
                        <a:t>7</a:t>
                      </a:r>
                      <a:endParaRPr sz="2400" dirty="0">
                        <a:latin typeface="Times New Roman"/>
                        <a:cs typeface="Times New Roman"/>
                      </a:endParaRPr>
                    </a:p>
                  </a:txBody>
                  <a:tcPr marL="0" marR="0" marT="200660" marB="0">
                    <a:lnR w="57150">
                      <a:solidFill>
                        <a:srgbClr val="CC3300"/>
                      </a:solidFill>
                      <a:prstDash val="solid"/>
                    </a:lnR>
                    <a:lnT w="57150">
                      <a:solidFill>
                        <a:srgbClr val="CC3300"/>
                      </a:solidFill>
                      <a:prstDash val="solid"/>
                    </a:lnT>
                  </a:tcPr>
                </a:tc>
                <a:extLst>
                  <a:ext uri="{0D108BD9-81ED-4DB2-BD59-A6C34878D82A}">
                    <a16:rowId xmlns:a16="http://schemas.microsoft.com/office/drawing/2014/main" val="10001"/>
                  </a:ext>
                </a:extLst>
              </a:tr>
              <a:tr h="531495">
                <a:tc>
                  <a:txBody>
                    <a:bodyPr/>
                    <a:lstStyle/>
                    <a:p>
                      <a:pPr marR="344170" algn="ctr">
                        <a:lnSpc>
                          <a:spcPct val="100000"/>
                        </a:lnSpc>
                        <a:spcBef>
                          <a:spcPts val="509"/>
                        </a:spcBef>
                      </a:pPr>
                      <a:r>
                        <a:rPr sz="2400" b="1" dirty="0">
                          <a:latin typeface="Times New Roman"/>
                          <a:cs typeface="Times New Roman"/>
                        </a:rPr>
                        <a:t>1</a:t>
                      </a:r>
                      <a:endParaRPr sz="2400">
                        <a:latin typeface="Times New Roman"/>
                        <a:cs typeface="Times New Roman"/>
                      </a:endParaRPr>
                    </a:p>
                  </a:txBody>
                  <a:tcPr marL="0" marR="0" marT="64769" marB="0">
                    <a:lnL w="57150">
                      <a:solidFill>
                        <a:srgbClr val="CC3300"/>
                      </a:solidFill>
                      <a:prstDash val="solid"/>
                    </a:lnL>
                    <a:lnR w="57150">
                      <a:solidFill>
                        <a:srgbClr val="CC3300"/>
                      </a:solidFill>
                      <a:prstDash val="solid"/>
                    </a:lnR>
                  </a:tcPr>
                </a:tc>
                <a:tc>
                  <a:txBody>
                    <a:bodyPr/>
                    <a:lstStyle/>
                    <a:p>
                      <a:pPr marL="114935" algn="ctr">
                        <a:lnSpc>
                          <a:spcPct val="100000"/>
                        </a:lnSpc>
                        <a:spcBef>
                          <a:spcPts val="509"/>
                        </a:spcBef>
                      </a:pPr>
                      <a:r>
                        <a:rPr sz="2400" b="1" dirty="0">
                          <a:latin typeface="Times New Roman"/>
                          <a:cs typeface="Times New Roman"/>
                        </a:rPr>
                        <a:t>0</a:t>
                      </a:r>
                      <a:endParaRPr sz="2400">
                        <a:latin typeface="Times New Roman"/>
                        <a:cs typeface="Times New Roman"/>
                      </a:endParaRPr>
                    </a:p>
                  </a:txBody>
                  <a:tcPr marL="0" marR="0" marT="64769" marB="0">
                    <a:lnL w="57150">
                      <a:solidFill>
                        <a:srgbClr val="CC3300"/>
                      </a:solidFill>
                      <a:prstDash val="solid"/>
                    </a:lnL>
                  </a:tcPr>
                </a:tc>
                <a:tc>
                  <a:txBody>
                    <a:bodyPr/>
                    <a:lstStyle/>
                    <a:p>
                      <a:pPr marR="29845" algn="ctr">
                        <a:lnSpc>
                          <a:spcPct val="100000"/>
                        </a:lnSpc>
                        <a:spcBef>
                          <a:spcPts val="509"/>
                        </a:spcBef>
                      </a:pPr>
                      <a:r>
                        <a:rPr sz="2400" b="1" spc="-25" dirty="0">
                          <a:latin typeface="Times New Roman"/>
                          <a:cs typeface="Times New Roman"/>
                        </a:rPr>
                        <a:t>15</a:t>
                      </a:r>
                      <a:endParaRPr sz="2400">
                        <a:latin typeface="Times New Roman"/>
                        <a:cs typeface="Times New Roman"/>
                      </a:endParaRPr>
                    </a:p>
                  </a:txBody>
                  <a:tcPr marL="0" marR="0" marT="64769" marB="0"/>
                </a:tc>
                <a:tc>
                  <a:txBody>
                    <a:bodyPr/>
                    <a:lstStyle/>
                    <a:p>
                      <a:pPr algn="ctr">
                        <a:lnSpc>
                          <a:spcPct val="100000"/>
                        </a:lnSpc>
                        <a:spcBef>
                          <a:spcPts val="509"/>
                        </a:spcBef>
                      </a:pPr>
                      <a:r>
                        <a:rPr sz="2400" b="1" dirty="0">
                          <a:latin typeface="Times New Roman"/>
                          <a:cs typeface="Times New Roman"/>
                        </a:rPr>
                        <a:t>7</a:t>
                      </a:r>
                      <a:endParaRPr sz="2400">
                        <a:latin typeface="Times New Roman"/>
                        <a:cs typeface="Times New Roman"/>
                      </a:endParaRPr>
                    </a:p>
                  </a:txBody>
                  <a:tcPr marL="0" marR="0" marT="64769" marB="0"/>
                </a:tc>
                <a:tc>
                  <a:txBody>
                    <a:bodyPr/>
                    <a:lstStyle/>
                    <a:p>
                      <a:pPr marR="68580" algn="r">
                        <a:lnSpc>
                          <a:spcPct val="100000"/>
                        </a:lnSpc>
                        <a:spcBef>
                          <a:spcPts val="509"/>
                        </a:spcBef>
                      </a:pPr>
                      <a:r>
                        <a:rPr sz="2400" b="1" dirty="0">
                          <a:latin typeface="Times New Roman"/>
                          <a:cs typeface="Times New Roman"/>
                        </a:rPr>
                        <a:t>4</a:t>
                      </a:r>
                      <a:endParaRPr sz="2400">
                        <a:latin typeface="Times New Roman"/>
                        <a:cs typeface="Times New Roman"/>
                      </a:endParaRPr>
                    </a:p>
                  </a:txBody>
                  <a:tcPr marL="0" marR="0" marT="64769" marB="0"/>
                </a:tc>
                <a:tc>
                  <a:txBody>
                    <a:bodyPr/>
                    <a:lstStyle/>
                    <a:p>
                      <a:pPr marR="68580" algn="r">
                        <a:lnSpc>
                          <a:spcPct val="100000"/>
                        </a:lnSpc>
                        <a:spcBef>
                          <a:spcPts val="509"/>
                        </a:spcBef>
                      </a:pPr>
                      <a:r>
                        <a:rPr sz="2400" b="1" spc="-25" dirty="0">
                          <a:latin typeface="Times New Roman"/>
                          <a:cs typeface="Times New Roman"/>
                        </a:rPr>
                        <a:t>14</a:t>
                      </a:r>
                      <a:endParaRPr sz="2400" dirty="0">
                        <a:latin typeface="Times New Roman"/>
                        <a:cs typeface="Times New Roman"/>
                      </a:endParaRPr>
                    </a:p>
                  </a:txBody>
                  <a:tcPr marL="0" marR="0" marT="64769" marB="0"/>
                </a:tc>
                <a:tc>
                  <a:txBody>
                    <a:bodyPr/>
                    <a:lstStyle/>
                    <a:p>
                      <a:pPr algn="ctr">
                        <a:lnSpc>
                          <a:spcPct val="100000"/>
                        </a:lnSpc>
                        <a:spcBef>
                          <a:spcPts val="509"/>
                        </a:spcBef>
                      </a:pPr>
                      <a:r>
                        <a:rPr sz="2400" b="1" dirty="0">
                          <a:latin typeface="Times New Roman"/>
                          <a:cs typeface="Times New Roman"/>
                        </a:rPr>
                        <a:t>2</a:t>
                      </a:r>
                      <a:endParaRPr sz="2400">
                        <a:latin typeface="Times New Roman"/>
                        <a:cs typeface="Times New Roman"/>
                      </a:endParaRPr>
                    </a:p>
                  </a:txBody>
                  <a:tcPr marL="0" marR="0" marT="64769" marB="0"/>
                </a:tc>
                <a:tc>
                  <a:txBody>
                    <a:bodyPr/>
                    <a:lstStyle/>
                    <a:p>
                      <a:pPr marL="37465" algn="ctr">
                        <a:lnSpc>
                          <a:spcPct val="100000"/>
                        </a:lnSpc>
                        <a:spcBef>
                          <a:spcPts val="509"/>
                        </a:spcBef>
                      </a:pPr>
                      <a:r>
                        <a:rPr sz="2400" b="1" spc="-25" dirty="0">
                          <a:latin typeface="Times New Roman"/>
                          <a:cs typeface="Times New Roman"/>
                        </a:rPr>
                        <a:t>13</a:t>
                      </a:r>
                      <a:endParaRPr sz="2400" dirty="0">
                        <a:latin typeface="Times New Roman"/>
                        <a:cs typeface="Times New Roman"/>
                      </a:endParaRPr>
                    </a:p>
                  </a:txBody>
                  <a:tcPr marL="0" marR="0" marT="64769" marB="0"/>
                </a:tc>
                <a:tc>
                  <a:txBody>
                    <a:bodyPr/>
                    <a:lstStyle/>
                    <a:p>
                      <a:pPr marL="8890" algn="ctr">
                        <a:lnSpc>
                          <a:spcPct val="100000"/>
                        </a:lnSpc>
                        <a:spcBef>
                          <a:spcPts val="509"/>
                        </a:spcBef>
                      </a:pPr>
                      <a:r>
                        <a:rPr sz="2400" b="1" dirty="0">
                          <a:latin typeface="Times New Roman"/>
                          <a:cs typeface="Times New Roman"/>
                        </a:rPr>
                        <a:t>1</a:t>
                      </a:r>
                      <a:endParaRPr sz="2400" dirty="0">
                        <a:latin typeface="Times New Roman"/>
                        <a:cs typeface="Times New Roman"/>
                      </a:endParaRPr>
                    </a:p>
                  </a:txBody>
                  <a:tcPr marL="0" marR="0" marT="64769" marB="0"/>
                </a:tc>
                <a:tc>
                  <a:txBody>
                    <a:bodyPr/>
                    <a:lstStyle/>
                    <a:p>
                      <a:pPr marL="46355">
                        <a:lnSpc>
                          <a:spcPct val="100000"/>
                        </a:lnSpc>
                        <a:spcBef>
                          <a:spcPts val="509"/>
                        </a:spcBef>
                      </a:pPr>
                      <a:r>
                        <a:rPr sz="2400" b="1" spc="-25" dirty="0">
                          <a:latin typeface="Times New Roman"/>
                          <a:cs typeface="Times New Roman"/>
                        </a:rPr>
                        <a:t>10</a:t>
                      </a:r>
                      <a:endParaRPr sz="2400">
                        <a:latin typeface="Times New Roman"/>
                        <a:cs typeface="Times New Roman"/>
                      </a:endParaRPr>
                    </a:p>
                  </a:txBody>
                  <a:tcPr marL="0" marR="0" marT="64769" marB="0"/>
                </a:tc>
                <a:tc>
                  <a:txBody>
                    <a:bodyPr/>
                    <a:lstStyle/>
                    <a:p>
                      <a:pPr marL="131445">
                        <a:lnSpc>
                          <a:spcPct val="100000"/>
                        </a:lnSpc>
                        <a:spcBef>
                          <a:spcPts val="509"/>
                        </a:spcBef>
                        <a:tabLst>
                          <a:tab pos="435609" algn="l"/>
                        </a:tabLst>
                      </a:pPr>
                      <a:r>
                        <a:rPr sz="2400" b="1" spc="-50" dirty="0">
                          <a:latin typeface="Times New Roman"/>
                          <a:cs typeface="Times New Roman"/>
                        </a:rPr>
                        <a:t>6</a:t>
                      </a:r>
                      <a:r>
                        <a:rPr sz="2400" b="1" dirty="0">
                          <a:latin typeface="Times New Roman"/>
                          <a:cs typeface="Times New Roman"/>
                        </a:rPr>
                        <a:t>	</a:t>
                      </a:r>
                      <a:r>
                        <a:rPr sz="2400" b="1" spc="-25" dirty="0">
                          <a:latin typeface="Times New Roman"/>
                          <a:cs typeface="Times New Roman"/>
                        </a:rPr>
                        <a:t>12</a:t>
                      </a:r>
                      <a:endParaRPr sz="2400">
                        <a:latin typeface="Times New Roman"/>
                        <a:cs typeface="Times New Roman"/>
                      </a:endParaRPr>
                    </a:p>
                  </a:txBody>
                  <a:tcPr marL="0" marR="0" marT="64769" marB="0"/>
                </a:tc>
                <a:tc>
                  <a:txBody>
                    <a:bodyPr/>
                    <a:lstStyle/>
                    <a:p>
                      <a:pPr marL="55244">
                        <a:lnSpc>
                          <a:spcPct val="100000"/>
                        </a:lnSpc>
                        <a:spcBef>
                          <a:spcPts val="509"/>
                        </a:spcBef>
                      </a:pPr>
                      <a:r>
                        <a:rPr sz="2400" b="1" spc="-25" dirty="0">
                          <a:latin typeface="Times New Roman"/>
                          <a:cs typeface="Times New Roman"/>
                        </a:rPr>
                        <a:t>11</a:t>
                      </a:r>
                      <a:endParaRPr sz="2400">
                        <a:latin typeface="Times New Roman"/>
                        <a:cs typeface="Times New Roman"/>
                      </a:endParaRPr>
                    </a:p>
                  </a:txBody>
                  <a:tcPr marL="0" marR="0" marT="64769" marB="0"/>
                </a:tc>
                <a:tc>
                  <a:txBody>
                    <a:bodyPr/>
                    <a:lstStyle/>
                    <a:p>
                      <a:pPr marL="38100">
                        <a:lnSpc>
                          <a:spcPct val="100000"/>
                        </a:lnSpc>
                        <a:spcBef>
                          <a:spcPts val="509"/>
                        </a:spcBef>
                      </a:pPr>
                      <a:r>
                        <a:rPr sz="2400" b="1" dirty="0">
                          <a:latin typeface="Times New Roman"/>
                          <a:cs typeface="Times New Roman"/>
                        </a:rPr>
                        <a:t>9</a:t>
                      </a:r>
                      <a:endParaRPr sz="2400">
                        <a:latin typeface="Times New Roman"/>
                        <a:cs typeface="Times New Roman"/>
                      </a:endParaRPr>
                    </a:p>
                  </a:txBody>
                  <a:tcPr marL="0" marR="0" marT="64769" marB="0"/>
                </a:tc>
                <a:tc>
                  <a:txBody>
                    <a:bodyPr/>
                    <a:lstStyle/>
                    <a:p>
                      <a:pPr marL="38100">
                        <a:lnSpc>
                          <a:spcPct val="100000"/>
                        </a:lnSpc>
                        <a:spcBef>
                          <a:spcPts val="509"/>
                        </a:spcBef>
                      </a:pPr>
                      <a:r>
                        <a:rPr sz="2400" b="1" dirty="0">
                          <a:latin typeface="Times New Roman"/>
                          <a:cs typeface="Times New Roman"/>
                        </a:rPr>
                        <a:t>5</a:t>
                      </a:r>
                      <a:endParaRPr sz="2400">
                        <a:latin typeface="Times New Roman"/>
                        <a:cs typeface="Times New Roman"/>
                      </a:endParaRPr>
                    </a:p>
                  </a:txBody>
                  <a:tcPr marL="0" marR="0" marT="64769" marB="0"/>
                </a:tc>
                <a:tc>
                  <a:txBody>
                    <a:bodyPr/>
                    <a:lstStyle/>
                    <a:p>
                      <a:pPr marL="37465">
                        <a:lnSpc>
                          <a:spcPct val="100000"/>
                        </a:lnSpc>
                        <a:spcBef>
                          <a:spcPts val="509"/>
                        </a:spcBef>
                      </a:pPr>
                      <a:r>
                        <a:rPr sz="2400" b="1" dirty="0">
                          <a:latin typeface="Times New Roman"/>
                          <a:cs typeface="Times New Roman"/>
                        </a:rPr>
                        <a:t>3</a:t>
                      </a:r>
                      <a:endParaRPr sz="2400">
                        <a:latin typeface="Times New Roman"/>
                        <a:cs typeface="Times New Roman"/>
                      </a:endParaRPr>
                    </a:p>
                  </a:txBody>
                  <a:tcPr marL="0" marR="0" marT="64769" marB="0"/>
                </a:tc>
                <a:tc>
                  <a:txBody>
                    <a:bodyPr/>
                    <a:lstStyle/>
                    <a:p>
                      <a:pPr marL="75565">
                        <a:lnSpc>
                          <a:spcPct val="100000"/>
                        </a:lnSpc>
                        <a:spcBef>
                          <a:spcPts val="509"/>
                        </a:spcBef>
                      </a:pPr>
                      <a:r>
                        <a:rPr sz="2400" b="1" dirty="0">
                          <a:latin typeface="Times New Roman"/>
                          <a:cs typeface="Times New Roman"/>
                        </a:rPr>
                        <a:t>8</a:t>
                      </a:r>
                      <a:endParaRPr sz="2400">
                        <a:latin typeface="Times New Roman"/>
                        <a:cs typeface="Times New Roman"/>
                      </a:endParaRPr>
                    </a:p>
                  </a:txBody>
                  <a:tcPr marL="0" marR="0" marT="64769" marB="0">
                    <a:lnR w="57150">
                      <a:solidFill>
                        <a:srgbClr val="CC3300"/>
                      </a:solidFill>
                      <a:prstDash val="solid"/>
                    </a:lnR>
                  </a:tcPr>
                </a:tc>
                <a:extLst>
                  <a:ext uri="{0D108BD9-81ED-4DB2-BD59-A6C34878D82A}">
                    <a16:rowId xmlns:a16="http://schemas.microsoft.com/office/drawing/2014/main" val="10002"/>
                  </a:ext>
                </a:extLst>
              </a:tr>
              <a:tr h="532130">
                <a:tc>
                  <a:txBody>
                    <a:bodyPr/>
                    <a:lstStyle/>
                    <a:p>
                      <a:pPr marR="344170" algn="ctr">
                        <a:lnSpc>
                          <a:spcPct val="100000"/>
                        </a:lnSpc>
                        <a:spcBef>
                          <a:spcPts val="500"/>
                        </a:spcBef>
                      </a:pPr>
                      <a:r>
                        <a:rPr sz="2400" b="1" dirty="0">
                          <a:latin typeface="Times New Roman"/>
                          <a:cs typeface="Times New Roman"/>
                        </a:rPr>
                        <a:t>2</a:t>
                      </a:r>
                      <a:endParaRPr sz="2400">
                        <a:latin typeface="Times New Roman"/>
                        <a:cs typeface="Times New Roman"/>
                      </a:endParaRPr>
                    </a:p>
                  </a:txBody>
                  <a:tcPr marL="0" marR="0" marT="63500" marB="0">
                    <a:lnL w="57150">
                      <a:solidFill>
                        <a:srgbClr val="CC3300"/>
                      </a:solidFill>
                      <a:prstDash val="solid"/>
                    </a:lnL>
                    <a:lnR w="57150">
                      <a:solidFill>
                        <a:srgbClr val="CC3300"/>
                      </a:solidFill>
                      <a:prstDash val="solid"/>
                    </a:lnR>
                  </a:tcPr>
                </a:tc>
                <a:tc>
                  <a:txBody>
                    <a:bodyPr/>
                    <a:lstStyle/>
                    <a:p>
                      <a:pPr marL="114935" algn="ctr">
                        <a:lnSpc>
                          <a:spcPct val="100000"/>
                        </a:lnSpc>
                        <a:spcBef>
                          <a:spcPts val="500"/>
                        </a:spcBef>
                      </a:pPr>
                      <a:r>
                        <a:rPr sz="2400" b="1" dirty="0">
                          <a:latin typeface="Times New Roman"/>
                          <a:cs typeface="Times New Roman"/>
                        </a:rPr>
                        <a:t>4</a:t>
                      </a:r>
                      <a:endParaRPr sz="2400">
                        <a:latin typeface="Times New Roman"/>
                        <a:cs typeface="Times New Roman"/>
                      </a:endParaRPr>
                    </a:p>
                  </a:txBody>
                  <a:tcPr marL="0" marR="0" marT="63500" marB="0">
                    <a:lnL w="57150">
                      <a:solidFill>
                        <a:srgbClr val="CC3300"/>
                      </a:solidFill>
                      <a:prstDash val="solid"/>
                    </a:lnL>
                  </a:tcPr>
                </a:tc>
                <a:tc>
                  <a:txBody>
                    <a:bodyPr/>
                    <a:lstStyle/>
                    <a:p>
                      <a:pPr marR="29845" algn="ctr">
                        <a:lnSpc>
                          <a:spcPct val="100000"/>
                        </a:lnSpc>
                        <a:spcBef>
                          <a:spcPts val="500"/>
                        </a:spcBef>
                      </a:pPr>
                      <a:r>
                        <a:rPr sz="2400" b="1" dirty="0">
                          <a:latin typeface="Times New Roman"/>
                          <a:cs typeface="Times New Roman"/>
                        </a:rPr>
                        <a:t>1</a:t>
                      </a:r>
                      <a:endParaRPr sz="2400">
                        <a:latin typeface="Times New Roman"/>
                        <a:cs typeface="Times New Roman"/>
                      </a:endParaRPr>
                    </a:p>
                  </a:txBody>
                  <a:tcPr marL="0" marR="0" marT="63500" marB="0"/>
                </a:tc>
                <a:tc>
                  <a:txBody>
                    <a:bodyPr/>
                    <a:lstStyle/>
                    <a:p>
                      <a:pPr algn="ctr">
                        <a:lnSpc>
                          <a:spcPct val="100000"/>
                        </a:lnSpc>
                        <a:spcBef>
                          <a:spcPts val="500"/>
                        </a:spcBef>
                      </a:pPr>
                      <a:r>
                        <a:rPr sz="2400" b="1" spc="-25" dirty="0">
                          <a:latin typeface="Times New Roman"/>
                          <a:cs typeface="Times New Roman"/>
                        </a:rPr>
                        <a:t>14</a:t>
                      </a:r>
                      <a:endParaRPr sz="2400">
                        <a:latin typeface="Times New Roman"/>
                        <a:cs typeface="Times New Roman"/>
                      </a:endParaRPr>
                    </a:p>
                  </a:txBody>
                  <a:tcPr marL="0" marR="0" marT="63500" marB="0"/>
                </a:tc>
                <a:tc>
                  <a:txBody>
                    <a:bodyPr/>
                    <a:lstStyle/>
                    <a:p>
                      <a:pPr marR="68580" algn="r">
                        <a:lnSpc>
                          <a:spcPct val="100000"/>
                        </a:lnSpc>
                        <a:spcBef>
                          <a:spcPts val="500"/>
                        </a:spcBef>
                      </a:pPr>
                      <a:r>
                        <a:rPr sz="2400" b="1" dirty="0">
                          <a:latin typeface="Times New Roman"/>
                          <a:cs typeface="Times New Roman"/>
                        </a:rPr>
                        <a:t>8</a:t>
                      </a:r>
                      <a:endParaRPr sz="2400">
                        <a:latin typeface="Times New Roman"/>
                        <a:cs typeface="Times New Roman"/>
                      </a:endParaRPr>
                    </a:p>
                  </a:txBody>
                  <a:tcPr marL="0" marR="0" marT="63500" marB="0"/>
                </a:tc>
                <a:tc>
                  <a:txBody>
                    <a:bodyPr/>
                    <a:lstStyle/>
                    <a:p>
                      <a:pPr marR="68580" algn="r">
                        <a:lnSpc>
                          <a:spcPct val="100000"/>
                        </a:lnSpc>
                        <a:spcBef>
                          <a:spcPts val="500"/>
                        </a:spcBef>
                      </a:pPr>
                      <a:r>
                        <a:rPr sz="2400" b="1" spc="-25" dirty="0">
                          <a:latin typeface="Times New Roman"/>
                          <a:cs typeface="Times New Roman"/>
                        </a:rPr>
                        <a:t>13</a:t>
                      </a:r>
                      <a:endParaRPr sz="2400">
                        <a:latin typeface="Times New Roman"/>
                        <a:cs typeface="Times New Roman"/>
                      </a:endParaRPr>
                    </a:p>
                  </a:txBody>
                  <a:tcPr marL="0" marR="0" marT="63500" marB="0"/>
                </a:tc>
                <a:tc>
                  <a:txBody>
                    <a:bodyPr/>
                    <a:lstStyle/>
                    <a:p>
                      <a:pPr algn="ctr">
                        <a:lnSpc>
                          <a:spcPct val="100000"/>
                        </a:lnSpc>
                        <a:spcBef>
                          <a:spcPts val="500"/>
                        </a:spcBef>
                      </a:pPr>
                      <a:r>
                        <a:rPr sz="2400" b="1" dirty="0">
                          <a:latin typeface="Times New Roman"/>
                          <a:cs typeface="Times New Roman"/>
                        </a:rPr>
                        <a:t>6</a:t>
                      </a:r>
                      <a:endParaRPr sz="2400">
                        <a:latin typeface="Times New Roman"/>
                        <a:cs typeface="Times New Roman"/>
                      </a:endParaRPr>
                    </a:p>
                  </a:txBody>
                  <a:tcPr marL="0" marR="0" marT="63500" marB="0"/>
                </a:tc>
                <a:tc>
                  <a:txBody>
                    <a:bodyPr/>
                    <a:lstStyle/>
                    <a:p>
                      <a:pPr marL="37465" algn="ctr">
                        <a:lnSpc>
                          <a:spcPct val="100000"/>
                        </a:lnSpc>
                        <a:spcBef>
                          <a:spcPts val="500"/>
                        </a:spcBef>
                      </a:pPr>
                      <a:r>
                        <a:rPr sz="2400" b="1" dirty="0">
                          <a:latin typeface="Times New Roman"/>
                          <a:cs typeface="Times New Roman"/>
                        </a:rPr>
                        <a:t>2</a:t>
                      </a:r>
                      <a:endParaRPr sz="2400">
                        <a:latin typeface="Times New Roman"/>
                        <a:cs typeface="Times New Roman"/>
                      </a:endParaRPr>
                    </a:p>
                  </a:txBody>
                  <a:tcPr marL="0" marR="0" marT="63500" marB="0"/>
                </a:tc>
                <a:tc>
                  <a:txBody>
                    <a:bodyPr/>
                    <a:lstStyle/>
                    <a:p>
                      <a:pPr marR="1270" algn="ctr">
                        <a:lnSpc>
                          <a:spcPct val="100000"/>
                        </a:lnSpc>
                        <a:spcBef>
                          <a:spcPts val="500"/>
                        </a:spcBef>
                      </a:pPr>
                      <a:r>
                        <a:rPr sz="2400" b="1" spc="-25" dirty="0">
                          <a:latin typeface="Times New Roman"/>
                          <a:cs typeface="Times New Roman"/>
                        </a:rPr>
                        <a:t>11</a:t>
                      </a:r>
                      <a:endParaRPr sz="2400">
                        <a:latin typeface="Times New Roman"/>
                        <a:cs typeface="Times New Roman"/>
                      </a:endParaRPr>
                    </a:p>
                  </a:txBody>
                  <a:tcPr marL="0" marR="0" marT="63500" marB="0"/>
                </a:tc>
                <a:tc>
                  <a:txBody>
                    <a:bodyPr/>
                    <a:lstStyle/>
                    <a:p>
                      <a:pPr marL="104775">
                        <a:lnSpc>
                          <a:spcPct val="100000"/>
                        </a:lnSpc>
                        <a:spcBef>
                          <a:spcPts val="500"/>
                        </a:spcBef>
                      </a:pPr>
                      <a:r>
                        <a:rPr sz="2400" b="1" spc="-25" dirty="0">
                          <a:latin typeface="Times New Roman"/>
                          <a:cs typeface="Times New Roman"/>
                        </a:rPr>
                        <a:t>15</a:t>
                      </a:r>
                      <a:endParaRPr sz="2400">
                        <a:latin typeface="Times New Roman"/>
                        <a:cs typeface="Times New Roman"/>
                      </a:endParaRPr>
                    </a:p>
                  </a:txBody>
                  <a:tcPr marL="0" marR="0" marT="63500" marB="0"/>
                </a:tc>
                <a:tc>
                  <a:txBody>
                    <a:bodyPr/>
                    <a:lstStyle/>
                    <a:p>
                      <a:pPr marR="30480" algn="r">
                        <a:lnSpc>
                          <a:spcPct val="100000"/>
                        </a:lnSpc>
                        <a:spcBef>
                          <a:spcPts val="500"/>
                        </a:spcBef>
                        <a:tabLst>
                          <a:tab pos="532765" algn="l"/>
                        </a:tabLst>
                      </a:pPr>
                      <a:r>
                        <a:rPr sz="2400" b="1" spc="-25" dirty="0">
                          <a:latin typeface="Times New Roman"/>
                          <a:cs typeface="Times New Roman"/>
                        </a:rPr>
                        <a:t>12</a:t>
                      </a:r>
                      <a:r>
                        <a:rPr sz="2400" b="1" dirty="0">
                          <a:latin typeface="Times New Roman"/>
                          <a:cs typeface="Times New Roman"/>
                        </a:rPr>
                        <a:t>	</a:t>
                      </a:r>
                      <a:r>
                        <a:rPr sz="2400" b="1" spc="-50" dirty="0">
                          <a:latin typeface="Times New Roman"/>
                          <a:cs typeface="Times New Roman"/>
                        </a:rPr>
                        <a:t>9</a:t>
                      </a:r>
                      <a:endParaRPr sz="2400" dirty="0">
                        <a:latin typeface="Times New Roman"/>
                        <a:cs typeface="Times New Roman"/>
                      </a:endParaRPr>
                    </a:p>
                  </a:txBody>
                  <a:tcPr marL="0" marR="0" marT="63500" marB="0"/>
                </a:tc>
                <a:tc>
                  <a:txBody>
                    <a:bodyPr/>
                    <a:lstStyle/>
                    <a:p>
                      <a:pPr marL="189230">
                        <a:lnSpc>
                          <a:spcPct val="100000"/>
                        </a:lnSpc>
                        <a:spcBef>
                          <a:spcPts val="500"/>
                        </a:spcBef>
                      </a:pPr>
                      <a:r>
                        <a:rPr sz="2400" b="1" dirty="0">
                          <a:latin typeface="Times New Roman"/>
                          <a:cs typeface="Times New Roman"/>
                        </a:rPr>
                        <a:t>7</a:t>
                      </a:r>
                      <a:endParaRPr sz="2400">
                        <a:latin typeface="Times New Roman"/>
                        <a:cs typeface="Times New Roman"/>
                      </a:endParaRPr>
                    </a:p>
                  </a:txBody>
                  <a:tcPr marL="0" marR="0" marT="63500" marB="0"/>
                </a:tc>
                <a:tc>
                  <a:txBody>
                    <a:bodyPr/>
                    <a:lstStyle/>
                    <a:p>
                      <a:pPr marL="114300">
                        <a:lnSpc>
                          <a:spcPct val="100000"/>
                        </a:lnSpc>
                        <a:spcBef>
                          <a:spcPts val="500"/>
                        </a:spcBef>
                      </a:pPr>
                      <a:r>
                        <a:rPr sz="2400" b="1" dirty="0">
                          <a:latin typeface="Times New Roman"/>
                          <a:cs typeface="Times New Roman"/>
                        </a:rPr>
                        <a:t>3</a:t>
                      </a:r>
                      <a:endParaRPr sz="2400">
                        <a:latin typeface="Times New Roman"/>
                        <a:cs typeface="Times New Roman"/>
                      </a:endParaRPr>
                    </a:p>
                  </a:txBody>
                  <a:tcPr marL="0" marR="0" marT="63500" marB="0"/>
                </a:tc>
                <a:tc>
                  <a:txBody>
                    <a:bodyPr/>
                    <a:lstStyle/>
                    <a:p>
                      <a:pPr marL="38100">
                        <a:lnSpc>
                          <a:spcPct val="100000"/>
                        </a:lnSpc>
                        <a:spcBef>
                          <a:spcPts val="500"/>
                        </a:spcBef>
                      </a:pPr>
                      <a:r>
                        <a:rPr sz="2400" b="1" spc="-25" dirty="0">
                          <a:latin typeface="Times New Roman"/>
                          <a:cs typeface="Times New Roman"/>
                        </a:rPr>
                        <a:t>10</a:t>
                      </a:r>
                      <a:endParaRPr sz="2400">
                        <a:latin typeface="Times New Roman"/>
                        <a:cs typeface="Times New Roman"/>
                      </a:endParaRPr>
                    </a:p>
                  </a:txBody>
                  <a:tcPr marL="0" marR="0" marT="63500" marB="0"/>
                </a:tc>
                <a:tc>
                  <a:txBody>
                    <a:bodyPr/>
                    <a:lstStyle/>
                    <a:p>
                      <a:pPr marR="67945" algn="r">
                        <a:lnSpc>
                          <a:spcPct val="100000"/>
                        </a:lnSpc>
                        <a:spcBef>
                          <a:spcPts val="500"/>
                        </a:spcBef>
                      </a:pPr>
                      <a:r>
                        <a:rPr sz="2400" b="1" dirty="0">
                          <a:latin typeface="Times New Roman"/>
                          <a:cs typeface="Times New Roman"/>
                        </a:rPr>
                        <a:t>5</a:t>
                      </a:r>
                      <a:endParaRPr sz="2400">
                        <a:latin typeface="Times New Roman"/>
                        <a:cs typeface="Times New Roman"/>
                      </a:endParaRPr>
                    </a:p>
                  </a:txBody>
                  <a:tcPr marL="0" marR="0" marT="63500" marB="0"/>
                </a:tc>
                <a:tc>
                  <a:txBody>
                    <a:bodyPr/>
                    <a:lstStyle/>
                    <a:p>
                      <a:pPr marL="151765">
                        <a:lnSpc>
                          <a:spcPct val="100000"/>
                        </a:lnSpc>
                        <a:spcBef>
                          <a:spcPts val="500"/>
                        </a:spcBef>
                      </a:pPr>
                      <a:r>
                        <a:rPr sz="2400" b="1" dirty="0">
                          <a:latin typeface="Times New Roman"/>
                          <a:cs typeface="Times New Roman"/>
                        </a:rPr>
                        <a:t>0</a:t>
                      </a:r>
                      <a:endParaRPr sz="2400">
                        <a:latin typeface="Times New Roman"/>
                        <a:cs typeface="Times New Roman"/>
                      </a:endParaRPr>
                    </a:p>
                  </a:txBody>
                  <a:tcPr marL="0" marR="0" marT="63500" marB="0">
                    <a:lnR w="57150">
                      <a:solidFill>
                        <a:srgbClr val="CC3300"/>
                      </a:solidFill>
                      <a:prstDash val="solid"/>
                    </a:lnR>
                  </a:tcPr>
                </a:tc>
                <a:extLst>
                  <a:ext uri="{0D108BD9-81ED-4DB2-BD59-A6C34878D82A}">
                    <a16:rowId xmlns:a16="http://schemas.microsoft.com/office/drawing/2014/main" val="10003"/>
                  </a:ext>
                </a:extLst>
              </a:tr>
              <a:tr h="485140">
                <a:tc>
                  <a:txBody>
                    <a:bodyPr/>
                    <a:lstStyle/>
                    <a:p>
                      <a:pPr marR="344170" algn="ctr">
                        <a:lnSpc>
                          <a:spcPct val="100000"/>
                        </a:lnSpc>
                        <a:spcBef>
                          <a:spcPts val="509"/>
                        </a:spcBef>
                      </a:pPr>
                      <a:r>
                        <a:rPr sz="2400" b="1" dirty="0">
                          <a:latin typeface="Times New Roman"/>
                          <a:cs typeface="Times New Roman"/>
                        </a:rPr>
                        <a:t>3</a:t>
                      </a:r>
                      <a:endParaRPr sz="2400">
                        <a:latin typeface="Times New Roman"/>
                        <a:cs typeface="Times New Roman"/>
                      </a:endParaRPr>
                    </a:p>
                  </a:txBody>
                  <a:tcPr marL="0" marR="0" marT="64769" marB="0">
                    <a:lnL w="57150">
                      <a:solidFill>
                        <a:srgbClr val="CC3300"/>
                      </a:solidFill>
                      <a:prstDash val="solid"/>
                    </a:lnL>
                    <a:lnR w="57150">
                      <a:solidFill>
                        <a:srgbClr val="CC3300"/>
                      </a:solidFill>
                      <a:prstDash val="solid"/>
                    </a:lnR>
                    <a:lnB w="57150">
                      <a:solidFill>
                        <a:srgbClr val="CC3300"/>
                      </a:solidFill>
                      <a:prstDash val="solid"/>
                    </a:lnB>
                  </a:tcPr>
                </a:tc>
                <a:tc>
                  <a:txBody>
                    <a:bodyPr/>
                    <a:lstStyle/>
                    <a:p>
                      <a:pPr marL="114935" algn="ctr">
                        <a:lnSpc>
                          <a:spcPct val="100000"/>
                        </a:lnSpc>
                        <a:spcBef>
                          <a:spcPts val="509"/>
                        </a:spcBef>
                      </a:pPr>
                      <a:r>
                        <a:rPr sz="2400" b="1" spc="-25" dirty="0">
                          <a:latin typeface="Times New Roman"/>
                          <a:cs typeface="Times New Roman"/>
                        </a:rPr>
                        <a:t>15</a:t>
                      </a:r>
                      <a:endParaRPr sz="2400">
                        <a:latin typeface="Times New Roman"/>
                        <a:cs typeface="Times New Roman"/>
                      </a:endParaRPr>
                    </a:p>
                  </a:txBody>
                  <a:tcPr marL="0" marR="0" marT="64769" marB="0">
                    <a:lnL w="57150">
                      <a:solidFill>
                        <a:srgbClr val="CC3300"/>
                      </a:solidFill>
                      <a:prstDash val="solid"/>
                    </a:lnL>
                    <a:lnB w="57150">
                      <a:solidFill>
                        <a:srgbClr val="CC3300"/>
                      </a:solidFill>
                      <a:prstDash val="solid"/>
                    </a:lnB>
                  </a:tcPr>
                </a:tc>
                <a:tc>
                  <a:txBody>
                    <a:bodyPr/>
                    <a:lstStyle/>
                    <a:p>
                      <a:pPr marR="31115" algn="ctr">
                        <a:lnSpc>
                          <a:spcPct val="100000"/>
                        </a:lnSpc>
                        <a:spcBef>
                          <a:spcPts val="509"/>
                        </a:spcBef>
                      </a:pPr>
                      <a:r>
                        <a:rPr sz="2400" b="1" spc="-25" dirty="0">
                          <a:latin typeface="Times New Roman"/>
                          <a:cs typeface="Times New Roman"/>
                        </a:rPr>
                        <a:t>12</a:t>
                      </a:r>
                      <a:endParaRPr sz="2400">
                        <a:latin typeface="Times New Roman"/>
                        <a:cs typeface="Times New Roman"/>
                      </a:endParaRPr>
                    </a:p>
                  </a:txBody>
                  <a:tcPr marL="0" marR="0" marT="64769" marB="0">
                    <a:lnB w="57150">
                      <a:solidFill>
                        <a:srgbClr val="CC3300"/>
                      </a:solidFill>
                      <a:prstDash val="solid"/>
                    </a:lnB>
                  </a:tcPr>
                </a:tc>
                <a:tc>
                  <a:txBody>
                    <a:bodyPr/>
                    <a:lstStyle/>
                    <a:p>
                      <a:pPr algn="ctr">
                        <a:lnSpc>
                          <a:spcPct val="100000"/>
                        </a:lnSpc>
                        <a:spcBef>
                          <a:spcPts val="509"/>
                        </a:spcBef>
                      </a:pPr>
                      <a:r>
                        <a:rPr sz="2400" b="1" dirty="0">
                          <a:latin typeface="Times New Roman"/>
                          <a:cs typeface="Times New Roman"/>
                        </a:rPr>
                        <a:t>8</a:t>
                      </a:r>
                      <a:endParaRPr sz="2400">
                        <a:latin typeface="Times New Roman"/>
                        <a:cs typeface="Times New Roman"/>
                      </a:endParaRPr>
                    </a:p>
                  </a:txBody>
                  <a:tcPr marL="0" marR="0" marT="64769" marB="0">
                    <a:lnB w="57150">
                      <a:solidFill>
                        <a:srgbClr val="CC3300"/>
                      </a:solidFill>
                      <a:prstDash val="solid"/>
                    </a:lnB>
                  </a:tcPr>
                </a:tc>
                <a:tc>
                  <a:txBody>
                    <a:bodyPr/>
                    <a:lstStyle/>
                    <a:p>
                      <a:pPr marR="68580" algn="r">
                        <a:lnSpc>
                          <a:spcPct val="100000"/>
                        </a:lnSpc>
                        <a:spcBef>
                          <a:spcPts val="509"/>
                        </a:spcBef>
                      </a:pPr>
                      <a:r>
                        <a:rPr sz="2400" b="1" dirty="0">
                          <a:latin typeface="Times New Roman"/>
                          <a:cs typeface="Times New Roman"/>
                        </a:rPr>
                        <a:t>2</a:t>
                      </a:r>
                      <a:endParaRPr sz="2400">
                        <a:latin typeface="Times New Roman"/>
                        <a:cs typeface="Times New Roman"/>
                      </a:endParaRPr>
                    </a:p>
                  </a:txBody>
                  <a:tcPr marL="0" marR="0" marT="64769" marB="0">
                    <a:lnB w="57150">
                      <a:solidFill>
                        <a:srgbClr val="CC3300"/>
                      </a:solidFill>
                      <a:prstDash val="solid"/>
                    </a:lnB>
                  </a:tcPr>
                </a:tc>
                <a:tc>
                  <a:txBody>
                    <a:bodyPr/>
                    <a:lstStyle/>
                    <a:p>
                      <a:pPr marR="68580" algn="r">
                        <a:lnSpc>
                          <a:spcPct val="100000"/>
                        </a:lnSpc>
                        <a:spcBef>
                          <a:spcPts val="509"/>
                        </a:spcBef>
                      </a:pPr>
                      <a:r>
                        <a:rPr sz="2400" b="1" dirty="0">
                          <a:latin typeface="Times New Roman"/>
                          <a:cs typeface="Times New Roman"/>
                        </a:rPr>
                        <a:t>4</a:t>
                      </a:r>
                      <a:endParaRPr sz="2400">
                        <a:latin typeface="Times New Roman"/>
                        <a:cs typeface="Times New Roman"/>
                      </a:endParaRPr>
                    </a:p>
                  </a:txBody>
                  <a:tcPr marL="0" marR="0" marT="64769" marB="0">
                    <a:lnB w="57150">
                      <a:solidFill>
                        <a:srgbClr val="CC3300"/>
                      </a:solidFill>
                      <a:prstDash val="solid"/>
                    </a:lnB>
                  </a:tcPr>
                </a:tc>
                <a:tc>
                  <a:txBody>
                    <a:bodyPr/>
                    <a:lstStyle/>
                    <a:p>
                      <a:pPr algn="ctr">
                        <a:lnSpc>
                          <a:spcPct val="100000"/>
                        </a:lnSpc>
                        <a:spcBef>
                          <a:spcPts val="509"/>
                        </a:spcBef>
                      </a:pPr>
                      <a:r>
                        <a:rPr sz="2400" b="1" dirty="0">
                          <a:latin typeface="Times New Roman"/>
                          <a:cs typeface="Times New Roman"/>
                        </a:rPr>
                        <a:t>9</a:t>
                      </a:r>
                      <a:endParaRPr sz="2400">
                        <a:latin typeface="Times New Roman"/>
                        <a:cs typeface="Times New Roman"/>
                      </a:endParaRPr>
                    </a:p>
                  </a:txBody>
                  <a:tcPr marL="0" marR="0" marT="64769" marB="0">
                    <a:lnB w="57150">
                      <a:solidFill>
                        <a:srgbClr val="CC3300"/>
                      </a:solidFill>
                      <a:prstDash val="solid"/>
                    </a:lnB>
                  </a:tcPr>
                </a:tc>
                <a:tc>
                  <a:txBody>
                    <a:bodyPr/>
                    <a:lstStyle/>
                    <a:p>
                      <a:pPr marL="37465" algn="ctr">
                        <a:lnSpc>
                          <a:spcPct val="100000"/>
                        </a:lnSpc>
                        <a:spcBef>
                          <a:spcPts val="509"/>
                        </a:spcBef>
                      </a:pPr>
                      <a:r>
                        <a:rPr sz="2400" b="1" dirty="0">
                          <a:latin typeface="Times New Roman"/>
                          <a:cs typeface="Times New Roman"/>
                        </a:rPr>
                        <a:t>1</a:t>
                      </a:r>
                      <a:endParaRPr sz="2400">
                        <a:latin typeface="Times New Roman"/>
                        <a:cs typeface="Times New Roman"/>
                      </a:endParaRPr>
                    </a:p>
                  </a:txBody>
                  <a:tcPr marL="0" marR="0" marT="64769" marB="0">
                    <a:lnB w="57150">
                      <a:solidFill>
                        <a:srgbClr val="CC3300"/>
                      </a:solidFill>
                      <a:prstDash val="solid"/>
                    </a:lnB>
                  </a:tcPr>
                </a:tc>
                <a:tc>
                  <a:txBody>
                    <a:bodyPr/>
                    <a:lstStyle/>
                    <a:p>
                      <a:pPr marL="8255" algn="ctr">
                        <a:lnSpc>
                          <a:spcPct val="100000"/>
                        </a:lnSpc>
                        <a:spcBef>
                          <a:spcPts val="509"/>
                        </a:spcBef>
                      </a:pPr>
                      <a:r>
                        <a:rPr sz="2400" b="1" dirty="0">
                          <a:latin typeface="Times New Roman"/>
                          <a:cs typeface="Times New Roman"/>
                        </a:rPr>
                        <a:t>7</a:t>
                      </a:r>
                      <a:endParaRPr sz="2400">
                        <a:latin typeface="Times New Roman"/>
                        <a:cs typeface="Times New Roman"/>
                      </a:endParaRPr>
                    </a:p>
                  </a:txBody>
                  <a:tcPr marL="0" marR="0" marT="64769" marB="0">
                    <a:lnB w="57150">
                      <a:solidFill>
                        <a:srgbClr val="CC3300"/>
                      </a:solidFill>
                      <a:prstDash val="solid"/>
                    </a:lnB>
                  </a:tcPr>
                </a:tc>
                <a:tc>
                  <a:txBody>
                    <a:bodyPr/>
                    <a:lstStyle/>
                    <a:p>
                      <a:pPr marL="198755">
                        <a:lnSpc>
                          <a:spcPct val="100000"/>
                        </a:lnSpc>
                        <a:spcBef>
                          <a:spcPts val="509"/>
                        </a:spcBef>
                      </a:pPr>
                      <a:r>
                        <a:rPr sz="2400" b="1" dirty="0">
                          <a:latin typeface="Times New Roman"/>
                          <a:cs typeface="Times New Roman"/>
                        </a:rPr>
                        <a:t>5</a:t>
                      </a:r>
                      <a:endParaRPr sz="2400">
                        <a:latin typeface="Times New Roman"/>
                        <a:cs typeface="Times New Roman"/>
                      </a:endParaRPr>
                    </a:p>
                  </a:txBody>
                  <a:tcPr marL="0" marR="0" marT="64769" marB="0">
                    <a:lnB w="57150">
                      <a:solidFill>
                        <a:srgbClr val="CC3300"/>
                      </a:solidFill>
                      <a:prstDash val="solid"/>
                    </a:lnB>
                  </a:tcPr>
                </a:tc>
                <a:tc>
                  <a:txBody>
                    <a:bodyPr/>
                    <a:lstStyle/>
                    <a:p>
                      <a:pPr marR="30480" algn="r">
                        <a:lnSpc>
                          <a:spcPct val="100000"/>
                        </a:lnSpc>
                        <a:spcBef>
                          <a:spcPts val="509"/>
                        </a:spcBef>
                        <a:tabLst>
                          <a:tab pos="514350" algn="l"/>
                        </a:tabLst>
                      </a:pPr>
                      <a:r>
                        <a:rPr sz="2400" b="1" spc="-25" dirty="0">
                          <a:latin typeface="Times New Roman"/>
                          <a:cs typeface="Times New Roman"/>
                        </a:rPr>
                        <a:t>11</a:t>
                      </a:r>
                      <a:r>
                        <a:rPr sz="2400" b="1" dirty="0">
                          <a:latin typeface="Times New Roman"/>
                          <a:cs typeface="Times New Roman"/>
                        </a:rPr>
                        <a:t>	</a:t>
                      </a:r>
                      <a:r>
                        <a:rPr sz="2400" b="1" spc="-50" dirty="0">
                          <a:latin typeface="Times New Roman"/>
                          <a:cs typeface="Times New Roman"/>
                        </a:rPr>
                        <a:t>2</a:t>
                      </a:r>
                      <a:endParaRPr sz="2400">
                        <a:latin typeface="Times New Roman"/>
                        <a:cs typeface="Times New Roman"/>
                      </a:endParaRPr>
                    </a:p>
                  </a:txBody>
                  <a:tcPr marL="0" marR="0" marT="64769" marB="0">
                    <a:lnB w="57150">
                      <a:solidFill>
                        <a:srgbClr val="CC3300"/>
                      </a:solidFill>
                      <a:prstDash val="solid"/>
                    </a:lnB>
                  </a:tcPr>
                </a:tc>
                <a:tc>
                  <a:txBody>
                    <a:bodyPr/>
                    <a:lstStyle/>
                    <a:p>
                      <a:pPr marL="113030">
                        <a:lnSpc>
                          <a:spcPct val="100000"/>
                        </a:lnSpc>
                        <a:spcBef>
                          <a:spcPts val="509"/>
                        </a:spcBef>
                      </a:pPr>
                      <a:r>
                        <a:rPr sz="2400" b="1" spc="-25" dirty="0">
                          <a:latin typeface="Times New Roman"/>
                          <a:cs typeface="Times New Roman"/>
                        </a:rPr>
                        <a:t>14</a:t>
                      </a:r>
                      <a:endParaRPr sz="2400" dirty="0">
                        <a:latin typeface="Times New Roman"/>
                        <a:cs typeface="Times New Roman"/>
                      </a:endParaRPr>
                    </a:p>
                  </a:txBody>
                  <a:tcPr marL="0" marR="0" marT="64769" marB="0">
                    <a:lnB w="57150">
                      <a:solidFill>
                        <a:srgbClr val="CC3300"/>
                      </a:solidFill>
                      <a:prstDash val="solid"/>
                    </a:lnB>
                  </a:tcPr>
                </a:tc>
                <a:tc>
                  <a:txBody>
                    <a:bodyPr/>
                    <a:lstStyle/>
                    <a:p>
                      <a:pPr marL="37465">
                        <a:lnSpc>
                          <a:spcPct val="100000"/>
                        </a:lnSpc>
                        <a:spcBef>
                          <a:spcPts val="509"/>
                        </a:spcBef>
                      </a:pPr>
                      <a:r>
                        <a:rPr sz="2400" b="1" spc="-25" dirty="0">
                          <a:latin typeface="Times New Roman"/>
                          <a:cs typeface="Times New Roman"/>
                        </a:rPr>
                        <a:t>10</a:t>
                      </a:r>
                      <a:endParaRPr sz="2400" dirty="0">
                        <a:latin typeface="Times New Roman"/>
                        <a:cs typeface="Times New Roman"/>
                      </a:endParaRPr>
                    </a:p>
                  </a:txBody>
                  <a:tcPr marL="0" marR="0" marT="64769" marB="0">
                    <a:lnB w="57150">
                      <a:solidFill>
                        <a:srgbClr val="CC3300"/>
                      </a:solidFill>
                      <a:prstDash val="solid"/>
                    </a:lnB>
                  </a:tcPr>
                </a:tc>
                <a:tc>
                  <a:txBody>
                    <a:bodyPr/>
                    <a:lstStyle/>
                    <a:p>
                      <a:pPr marL="113664">
                        <a:lnSpc>
                          <a:spcPct val="100000"/>
                        </a:lnSpc>
                        <a:spcBef>
                          <a:spcPts val="509"/>
                        </a:spcBef>
                      </a:pPr>
                      <a:r>
                        <a:rPr sz="2400" b="1" dirty="0">
                          <a:latin typeface="Times New Roman"/>
                          <a:cs typeface="Times New Roman"/>
                        </a:rPr>
                        <a:t>0</a:t>
                      </a:r>
                      <a:endParaRPr sz="2400" dirty="0">
                        <a:latin typeface="Times New Roman"/>
                        <a:cs typeface="Times New Roman"/>
                      </a:endParaRPr>
                    </a:p>
                  </a:txBody>
                  <a:tcPr marL="0" marR="0" marT="64769" marB="0">
                    <a:lnB w="57150">
                      <a:solidFill>
                        <a:srgbClr val="CC3300"/>
                      </a:solidFill>
                      <a:prstDash val="solid"/>
                    </a:lnB>
                  </a:tcPr>
                </a:tc>
                <a:tc>
                  <a:txBody>
                    <a:bodyPr/>
                    <a:lstStyle/>
                    <a:p>
                      <a:pPr marR="68580" algn="r">
                        <a:lnSpc>
                          <a:spcPct val="100000"/>
                        </a:lnSpc>
                        <a:spcBef>
                          <a:spcPts val="509"/>
                        </a:spcBef>
                      </a:pPr>
                      <a:r>
                        <a:rPr sz="2400" b="1" dirty="0">
                          <a:latin typeface="Times New Roman"/>
                          <a:cs typeface="Times New Roman"/>
                        </a:rPr>
                        <a:t>6</a:t>
                      </a:r>
                      <a:endParaRPr sz="2400" dirty="0">
                        <a:latin typeface="Times New Roman"/>
                        <a:cs typeface="Times New Roman"/>
                      </a:endParaRPr>
                    </a:p>
                  </a:txBody>
                  <a:tcPr marL="0" marR="0" marT="64769" marB="0">
                    <a:lnB w="57150">
                      <a:solidFill>
                        <a:srgbClr val="CC3300"/>
                      </a:solidFill>
                      <a:prstDash val="solid"/>
                    </a:lnB>
                  </a:tcPr>
                </a:tc>
                <a:tc>
                  <a:txBody>
                    <a:bodyPr/>
                    <a:lstStyle/>
                    <a:p>
                      <a:pPr marL="76200">
                        <a:lnSpc>
                          <a:spcPct val="100000"/>
                        </a:lnSpc>
                        <a:spcBef>
                          <a:spcPts val="509"/>
                        </a:spcBef>
                      </a:pPr>
                      <a:r>
                        <a:rPr sz="2400" b="1" spc="-25" dirty="0">
                          <a:latin typeface="Times New Roman"/>
                          <a:cs typeface="Times New Roman"/>
                        </a:rPr>
                        <a:t>13</a:t>
                      </a:r>
                      <a:endParaRPr sz="2400" dirty="0">
                        <a:latin typeface="Times New Roman"/>
                        <a:cs typeface="Times New Roman"/>
                      </a:endParaRPr>
                    </a:p>
                  </a:txBody>
                  <a:tcPr marL="0" marR="0" marT="64769" marB="0">
                    <a:lnR w="57150">
                      <a:solidFill>
                        <a:srgbClr val="CC3300"/>
                      </a:solidFill>
                      <a:prstDash val="solid"/>
                    </a:lnR>
                    <a:lnB w="57150">
                      <a:solidFill>
                        <a:srgbClr val="CC3300"/>
                      </a:solidFill>
                      <a:prstDash val="solid"/>
                    </a:lnB>
                  </a:tcPr>
                </a:tc>
                <a:extLst>
                  <a:ext uri="{0D108BD9-81ED-4DB2-BD59-A6C34878D82A}">
                    <a16:rowId xmlns:a16="http://schemas.microsoft.com/office/drawing/2014/main" val="10004"/>
                  </a:ext>
                </a:extLst>
              </a:tr>
            </a:tbl>
          </a:graphicData>
        </a:graphic>
      </p:graphicFrame>
      <p:sp>
        <p:nvSpPr>
          <p:cNvPr id="6" name="object 6"/>
          <p:cNvSpPr/>
          <p:nvPr/>
        </p:nvSpPr>
        <p:spPr>
          <a:xfrm>
            <a:off x="1917510" y="2943352"/>
            <a:ext cx="1144587" cy="755777"/>
          </a:xfrm>
          <a:custGeom>
            <a:avLst/>
            <a:gdLst/>
            <a:ahLst/>
            <a:cxnLst/>
            <a:rect l="l" t="t" r="r" b="b"/>
            <a:pathLst>
              <a:path w="1167764" h="984885">
                <a:moveTo>
                  <a:pt x="0" y="0"/>
                </a:moveTo>
                <a:lnTo>
                  <a:pt x="1167384" y="984503"/>
                </a:lnTo>
              </a:path>
            </a:pathLst>
          </a:custGeom>
          <a:ln w="39624">
            <a:solidFill>
              <a:srgbClr val="CC3300"/>
            </a:solidFill>
          </a:ln>
        </p:spPr>
        <p:txBody>
          <a:bodyPr wrap="square" lIns="0" tIns="0" rIns="0" bIns="0" rtlCol="0"/>
          <a:lstStyle/>
          <a:p>
            <a:endParaRPr/>
          </a:p>
        </p:txBody>
      </p:sp>
      <p:grpSp>
        <p:nvGrpSpPr>
          <p:cNvPr id="7" name="object 7"/>
          <p:cNvGrpSpPr/>
          <p:nvPr/>
        </p:nvGrpSpPr>
        <p:grpSpPr>
          <a:xfrm>
            <a:off x="4754879" y="2261616"/>
            <a:ext cx="1945005" cy="681355"/>
            <a:chOff x="4754879" y="2261616"/>
            <a:chExt cx="1945005" cy="681355"/>
          </a:xfrm>
        </p:grpSpPr>
        <p:sp>
          <p:nvSpPr>
            <p:cNvPr id="8" name="object 8"/>
            <p:cNvSpPr/>
            <p:nvPr/>
          </p:nvSpPr>
          <p:spPr>
            <a:xfrm>
              <a:off x="4774691" y="2281428"/>
              <a:ext cx="1905000" cy="228600"/>
            </a:xfrm>
            <a:custGeom>
              <a:avLst/>
              <a:gdLst/>
              <a:ahLst/>
              <a:cxnLst/>
              <a:rect l="l" t="t" r="r" b="b"/>
              <a:pathLst>
                <a:path w="1905000" h="228600">
                  <a:moveTo>
                    <a:pt x="1905000" y="0"/>
                  </a:moveTo>
                  <a:lnTo>
                    <a:pt x="1874357" y="67501"/>
                  </a:lnTo>
                  <a:lnTo>
                    <a:pt x="1839986" y="92244"/>
                  </a:lnTo>
                  <a:lnTo>
                    <a:pt x="1796409" y="108472"/>
                  </a:lnTo>
                  <a:lnTo>
                    <a:pt x="1746250" y="114300"/>
                  </a:lnTo>
                  <a:lnTo>
                    <a:pt x="1111250" y="114300"/>
                  </a:lnTo>
                  <a:lnTo>
                    <a:pt x="1061090" y="120127"/>
                  </a:lnTo>
                  <a:lnTo>
                    <a:pt x="1017513" y="136355"/>
                  </a:lnTo>
                  <a:lnTo>
                    <a:pt x="983142" y="161098"/>
                  </a:lnTo>
                  <a:lnTo>
                    <a:pt x="960597" y="192475"/>
                  </a:lnTo>
                  <a:lnTo>
                    <a:pt x="952500" y="228600"/>
                  </a:lnTo>
                  <a:lnTo>
                    <a:pt x="944402" y="192475"/>
                  </a:lnTo>
                  <a:lnTo>
                    <a:pt x="921857" y="161098"/>
                  </a:lnTo>
                  <a:lnTo>
                    <a:pt x="887486" y="136355"/>
                  </a:lnTo>
                  <a:lnTo>
                    <a:pt x="843909" y="120127"/>
                  </a:lnTo>
                  <a:lnTo>
                    <a:pt x="793750" y="114300"/>
                  </a:lnTo>
                  <a:lnTo>
                    <a:pt x="158750" y="114300"/>
                  </a:lnTo>
                  <a:lnTo>
                    <a:pt x="108590" y="108472"/>
                  </a:lnTo>
                  <a:lnTo>
                    <a:pt x="65013" y="92244"/>
                  </a:lnTo>
                  <a:lnTo>
                    <a:pt x="30642" y="67501"/>
                  </a:lnTo>
                  <a:lnTo>
                    <a:pt x="8097" y="36124"/>
                  </a:lnTo>
                  <a:lnTo>
                    <a:pt x="0" y="0"/>
                  </a:lnTo>
                </a:path>
              </a:pathLst>
            </a:custGeom>
            <a:ln w="39624">
              <a:solidFill>
                <a:srgbClr val="CC3300"/>
              </a:solidFill>
            </a:ln>
          </p:spPr>
          <p:txBody>
            <a:bodyPr wrap="square" lIns="0" tIns="0" rIns="0" bIns="0" rtlCol="0"/>
            <a:lstStyle/>
            <a:p>
              <a:endParaRPr/>
            </a:p>
          </p:txBody>
        </p:sp>
        <p:sp>
          <p:nvSpPr>
            <p:cNvPr id="9" name="object 9"/>
            <p:cNvSpPr/>
            <p:nvPr/>
          </p:nvSpPr>
          <p:spPr>
            <a:xfrm>
              <a:off x="5685535" y="2511552"/>
              <a:ext cx="85725" cy="431800"/>
            </a:xfrm>
            <a:custGeom>
              <a:avLst/>
              <a:gdLst/>
              <a:ahLst/>
              <a:cxnLst/>
              <a:rect l="l" t="t" r="r" b="b"/>
              <a:pathLst>
                <a:path w="85725" h="431800">
                  <a:moveTo>
                    <a:pt x="28540" y="345779"/>
                  </a:moveTo>
                  <a:lnTo>
                    <a:pt x="0" y="346075"/>
                  </a:lnTo>
                  <a:lnTo>
                    <a:pt x="43814" y="431419"/>
                  </a:lnTo>
                  <a:lnTo>
                    <a:pt x="78503" y="360045"/>
                  </a:lnTo>
                  <a:lnTo>
                    <a:pt x="28701" y="360045"/>
                  </a:lnTo>
                  <a:lnTo>
                    <a:pt x="28540" y="345779"/>
                  </a:lnTo>
                  <a:close/>
                </a:path>
                <a:path w="85725" h="431800">
                  <a:moveTo>
                    <a:pt x="57115" y="345482"/>
                  </a:moveTo>
                  <a:lnTo>
                    <a:pt x="28540" y="345779"/>
                  </a:lnTo>
                  <a:lnTo>
                    <a:pt x="28701" y="360045"/>
                  </a:lnTo>
                  <a:lnTo>
                    <a:pt x="57276" y="359790"/>
                  </a:lnTo>
                  <a:lnTo>
                    <a:pt x="57115" y="345482"/>
                  </a:lnTo>
                  <a:close/>
                </a:path>
                <a:path w="85725" h="431800">
                  <a:moveTo>
                    <a:pt x="85725" y="345186"/>
                  </a:moveTo>
                  <a:lnTo>
                    <a:pt x="57115" y="345482"/>
                  </a:lnTo>
                  <a:lnTo>
                    <a:pt x="57276" y="359790"/>
                  </a:lnTo>
                  <a:lnTo>
                    <a:pt x="28701" y="360045"/>
                  </a:lnTo>
                  <a:lnTo>
                    <a:pt x="78503" y="360045"/>
                  </a:lnTo>
                  <a:lnTo>
                    <a:pt x="85725" y="345186"/>
                  </a:lnTo>
                  <a:close/>
                </a:path>
                <a:path w="85725" h="431800">
                  <a:moveTo>
                    <a:pt x="53212" y="0"/>
                  </a:moveTo>
                  <a:lnTo>
                    <a:pt x="24637" y="381"/>
                  </a:lnTo>
                  <a:lnTo>
                    <a:pt x="28540" y="345779"/>
                  </a:lnTo>
                  <a:lnTo>
                    <a:pt x="57115" y="345482"/>
                  </a:lnTo>
                  <a:lnTo>
                    <a:pt x="53212" y="0"/>
                  </a:lnTo>
                  <a:close/>
                </a:path>
              </a:pathLst>
            </a:custGeom>
            <a:solidFill>
              <a:srgbClr val="CC3300"/>
            </a:solidFill>
          </p:spPr>
          <p:txBody>
            <a:bodyPr wrap="square" lIns="0" tIns="0" rIns="0" bIns="0" rtlCol="0"/>
            <a:lstStyle/>
            <a:p>
              <a:endParaRPr/>
            </a:p>
          </p:txBody>
        </p:sp>
      </p:grpSp>
      <p:sp>
        <p:nvSpPr>
          <p:cNvPr id="11" name="object 11"/>
          <p:cNvSpPr/>
          <p:nvPr/>
        </p:nvSpPr>
        <p:spPr>
          <a:xfrm>
            <a:off x="2277681" y="2337995"/>
            <a:ext cx="82550" cy="2667000"/>
          </a:xfrm>
          <a:custGeom>
            <a:avLst/>
            <a:gdLst/>
            <a:ahLst/>
            <a:cxnLst/>
            <a:rect l="l" t="t" r="r" b="b"/>
            <a:pathLst>
              <a:path w="82550" h="2667000">
                <a:moveTo>
                  <a:pt x="27431" y="2584704"/>
                </a:moveTo>
                <a:lnTo>
                  <a:pt x="0" y="2584704"/>
                </a:lnTo>
                <a:lnTo>
                  <a:pt x="41147" y="2667000"/>
                </a:lnTo>
                <a:lnTo>
                  <a:pt x="75437" y="2598420"/>
                </a:lnTo>
                <a:lnTo>
                  <a:pt x="27431" y="2598420"/>
                </a:lnTo>
                <a:lnTo>
                  <a:pt x="27431" y="2584704"/>
                </a:lnTo>
                <a:close/>
              </a:path>
              <a:path w="82550" h="2667000">
                <a:moveTo>
                  <a:pt x="54863" y="0"/>
                </a:moveTo>
                <a:lnTo>
                  <a:pt x="27431" y="0"/>
                </a:lnTo>
                <a:lnTo>
                  <a:pt x="27431" y="2598420"/>
                </a:lnTo>
                <a:lnTo>
                  <a:pt x="54863" y="2598420"/>
                </a:lnTo>
                <a:lnTo>
                  <a:pt x="54863" y="0"/>
                </a:lnTo>
                <a:close/>
              </a:path>
              <a:path w="82550" h="2667000">
                <a:moveTo>
                  <a:pt x="82295" y="2584704"/>
                </a:moveTo>
                <a:lnTo>
                  <a:pt x="54863" y="2584704"/>
                </a:lnTo>
                <a:lnTo>
                  <a:pt x="54863" y="2598420"/>
                </a:lnTo>
                <a:lnTo>
                  <a:pt x="75437" y="2598420"/>
                </a:lnTo>
                <a:lnTo>
                  <a:pt x="82295" y="2584704"/>
                </a:lnTo>
                <a:close/>
              </a:path>
            </a:pathLst>
          </a:custGeom>
          <a:solidFill>
            <a:srgbClr val="CC3300"/>
          </a:solidFill>
        </p:spPr>
        <p:txBody>
          <a:bodyPr wrap="square" lIns="0" tIns="0" rIns="0" bIns="0" rtlCol="0"/>
          <a:lstStyle/>
          <a:p>
            <a:endParaRPr/>
          </a:p>
        </p:txBody>
      </p:sp>
      <p:sp>
        <p:nvSpPr>
          <p:cNvPr id="12" name="object 12"/>
          <p:cNvSpPr/>
          <p:nvPr/>
        </p:nvSpPr>
        <p:spPr>
          <a:xfrm>
            <a:off x="5655564" y="4954523"/>
            <a:ext cx="381000" cy="457200"/>
          </a:xfrm>
          <a:custGeom>
            <a:avLst/>
            <a:gdLst/>
            <a:ahLst/>
            <a:cxnLst/>
            <a:rect l="l" t="t" r="r" b="b"/>
            <a:pathLst>
              <a:path w="381000" h="457200">
                <a:moveTo>
                  <a:pt x="0" y="228600"/>
                </a:moveTo>
                <a:lnTo>
                  <a:pt x="5034" y="176188"/>
                </a:lnTo>
                <a:lnTo>
                  <a:pt x="19372" y="128073"/>
                </a:lnTo>
                <a:lnTo>
                  <a:pt x="41867" y="85628"/>
                </a:lnTo>
                <a:lnTo>
                  <a:pt x="71374" y="50225"/>
                </a:lnTo>
                <a:lnTo>
                  <a:pt x="106746" y="23237"/>
                </a:lnTo>
                <a:lnTo>
                  <a:pt x="146837" y="6038"/>
                </a:lnTo>
                <a:lnTo>
                  <a:pt x="190500" y="0"/>
                </a:lnTo>
                <a:lnTo>
                  <a:pt x="234162" y="6038"/>
                </a:lnTo>
                <a:lnTo>
                  <a:pt x="274253" y="23237"/>
                </a:lnTo>
                <a:lnTo>
                  <a:pt x="309625" y="50225"/>
                </a:lnTo>
                <a:lnTo>
                  <a:pt x="339132" y="85628"/>
                </a:lnTo>
                <a:lnTo>
                  <a:pt x="361627" y="128073"/>
                </a:lnTo>
                <a:lnTo>
                  <a:pt x="375965" y="176188"/>
                </a:lnTo>
                <a:lnTo>
                  <a:pt x="381000" y="228600"/>
                </a:lnTo>
                <a:lnTo>
                  <a:pt x="375965" y="281011"/>
                </a:lnTo>
                <a:lnTo>
                  <a:pt x="361627" y="329126"/>
                </a:lnTo>
                <a:lnTo>
                  <a:pt x="339132" y="371571"/>
                </a:lnTo>
                <a:lnTo>
                  <a:pt x="309625" y="406974"/>
                </a:lnTo>
                <a:lnTo>
                  <a:pt x="274253" y="433962"/>
                </a:lnTo>
                <a:lnTo>
                  <a:pt x="234162" y="451161"/>
                </a:lnTo>
                <a:lnTo>
                  <a:pt x="190500" y="457200"/>
                </a:lnTo>
                <a:lnTo>
                  <a:pt x="146837" y="451161"/>
                </a:lnTo>
                <a:lnTo>
                  <a:pt x="106746" y="433962"/>
                </a:lnTo>
                <a:lnTo>
                  <a:pt x="71374" y="406974"/>
                </a:lnTo>
                <a:lnTo>
                  <a:pt x="41867" y="371571"/>
                </a:lnTo>
                <a:lnTo>
                  <a:pt x="19372" y="329126"/>
                </a:lnTo>
                <a:lnTo>
                  <a:pt x="5034" y="281011"/>
                </a:lnTo>
                <a:lnTo>
                  <a:pt x="0" y="228600"/>
                </a:lnTo>
                <a:close/>
              </a:path>
            </a:pathLst>
          </a:custGeom>
          <a:ln w="27432">
            <a:solidFill>
              <a:srgbClr val="CC3300"/>
            </a:solidFill>
          </a:ln>
        </p:spPr>
        <p:txBody>
          <a:bodyPr wrap="square" lIns="0" tIns="0" rIns="0" bIns="0" rtlCol="0"/>
          <a:lstStyle/>
          <a:p>
            <a:endParaRPr/>
          </a:p>
        </p:txBody>
      </p:sp>
      <p:sp>
        <p:nvSpPr>
          <p:cNvPr id="13" name="object 13"/>
          <p:cNvSpPr/>
          <p:nvPr/>
        </p:nvSpPr>
        <p:spPr>
          <a:xfrm>
            <a:off x="5959855" y="2049907"/>
            <a:ext cx="1899285" cy="2907665"/>
          </a:xfrm>
          <a:custGeom>
            <a:avLst/>
            <a:gdLst/>
            <a:ahLst/>
            <a:cxnLst/>
            <a:rect l="l" t="t" r="r" b="b"/>
            <a:pathLst>
              <a:path w="1899284" h="2907665">
                <a:moveTo>
                  <a:pt x="1898903" y="0"/>
                </a:moveTo>
                <a:lnTo>
                  <a:pt x="0" y="2907284"/>
                </a:lnTo>
              </a:path>
            </a:pathLst>
          </a:custGeom>
          <a:ln w="9144">
            <a:solidFill>
              <a:srgbClr val="800000"/>
            </a:solidFill>
          </a:ln>
        </p:spPr>
        <p:txBody>
          <a:bodyPr wrap="square" lIns="0" tIns="0" rIns="0" bIns="0" rtlCol="0"/>
          <a:lstStyle/>
          <a:p>
            <a:endParaRPr/>
          </a:p>
        </p:txBody>
      </p:sp>
      <p:cxnSp>
        <p:nvCxnSpPr>
          <p:cNvPr id="19" name="直接连接符 18">
            <a:extLst>
              <a:ext uri="{FF2B5EF4-FFF2-40B4-BE49-F238E27FC236}">
                <a16:creationId xmlns:a16="http://schemas.microsoft.com/office/drawing/2014/main" id="{1CAF3E2B-A9FF-4A9B-8D69-D0394FAD324E}"/>
              </a:ext>
            </a:extLst>
          </p:cNvPr>
          <p:cNvCxnSpPr/>
          <p:nvPr/>
        </p:nvCxnSpPr>
        <p:spPr>
          <a:xfrm>
            <a:off x="1917510" y="2819400"/>
            <a:ext cx="79834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4C3751F-C375-4F8E-A2D8-4451CF394EDA}"/>
              </a:ext>
            </a:extLst>
          </p:cNvPr>
          <p:cNvCxnSpPr/>
          <p:nvPr/>
        </p:nvCxnSpPr>
        <p:spPr>
          <a:xfrm>
            <a:off x="9888210" y="2819400"/>
            <a:ext cx="0" cy="50184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BF40214-A172-48C1-B010-E4249030B6C1}"/>
              </a:ext>
            </a:extLst>
          </p:cNvPr>
          <p:cNvCxnSpPr/>
          <p:nvPr/>
        </p:nvCxnSpPr>
        <p:spPr>
          <a:xfrm>
            <a:off x="1869430" y="2819400"/>
            <a:ext cx="0" cy="50184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9CD0469-6F1F-4A64-8735-52B22A266C39}"/>
              </a:ext>
            </a:extLst>
          </p:cNvPr>
          <p:cNvCxnSpPr/>
          <p:nvPr/>
        </p:nvCxnSpPr>
        <p:spPr>
          <a:xfrm>
            <a:off x="3031607" y="2819400"/>
            <a:ext cx="0" cy="50184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矩形: 圆角 24">
            <a:extLst>
              <a:ext uri="{FF2B5EF4-FFF2-40B4-BE49-F238E27FC236}">
                <a16:creationId xmlns:a16="http://schemas.microsoft.com/office/drawing/2014/main" id="{DF5D1E9E-DCB8-4CCB-86FB-A3593552E3BA}"/>
              </a:ext>
            </a:extLst>
          </p:cNvPr>
          <p:cNvSpPr/>
          <p:nvPr/>
        </p:nvSpPr>
        <p:spPr>
          <a:xfrm>
            <a:off x="7887230" y="1904258"/>
            <a:ext cx="2869668" cy="433735"/>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0500">
              <a:lnSpc>
                <a:spcPct val="100000"/>
              </a:lnSpc>
              <a:spcBef>
                <a:spcPts val="280"/>
              </a:spcBef>
            </a:pPr>
            <a:r>
              <a:rPr lang="es-ES" altLang="zh-CN" sz="2000" b="1" dirty="0">
                <a:solidFill>
                  <a:schemeClr val="bg1"/>
                </a:solidFill>
                <a:latin typeface="Times New Roman"/>
                <a:cs typeface="Times New Roman"/>
              </a:rPr>
              <a:t>(</a:t>
            </a:r>
            <a:r>
              <a:rPr lang="es-ES" altLang="zh-CN" sz="2000" b="1" i="1" dirty="0">
                <a:solidFill>
                  <a:schemeClr val="bg1"/>
                </a:solidFill>
                <a:latin typeface="Times New Roman"/>
                <a:cs typeface="Times New Roman"/>
              </a:rPr>
              <a:t>y</a:t>
            </a:r>
            <a:r>
              <a:rPr lang="es-ES" altLang="zh-CN" sz="2000" b="1" baseline="-20833" dirty="0">
                <a:solidFill>
                  <a:schemeClr val="bg1"/>
                </a:solidFill>
                <a:latin typeface="Times New Roman"/>
                <a:cs typeface="Times New Roman"/>
              </a:rPr>
              <a:t>3</a:t>
            </a:r>
            <a:r>
              <a:rPr lang="es-ES" altLang="zh-CN" sz="2000" b="1" spc="292" baseline="-20833" dirty="0">
                <a:solidFill>
                  <a:schemeClr val="bg1"/>
                </a:solidFill>
                <a:latin typeface="Times New Roman"/>
                <a:cs typeface="Times New Roman"/>
              </a:rPr>
              <a:t> </a:t>
            </a:r>
            <a:r>
              <a:rPr lang="es-ES" altLang="zh-CN" sz="2000" b="1" i="1" dirty="0">
                <a:solidFill>
                  <a:schemeClr val="bg1"/>
                </a:solidFill>
                <a:latin typeface="Times New Roman"/>
                <a:cs typeface="Times New Roman"/>
              </a:rPr>
              <a:t>,</a:t>
            </a:r>
            <a:r>
              <a:rPr lang="es-ES" altLang="zh-CN" sz="2000" b="1" i="1" spc="-10" dirty="0">
                <a:solidFill>
                  <a:schemeClr val="bg1"/>
                </a:solidFill>
                <a:latin typeface="Times New Roman"/>
                <a:cs typeface="Times New Roman"/>
              </a:rPr>
              <a:t> </a:t>
            </a:r>
            <a:r>
              <a:rPr lang="es-ES" altLang="zh-CN" sz="2000" b="1" i="1" dirty="0">
                <a:solidFill>
                  <a:schemeClr val="bg1"/>
                </a:solidFill>
                <a:latin typeface="Times New Roman"/>
                <a:cs typeface="Times New Roman"/>
              </a:rPr>
              <a:t>y</a:t>
            </a:r>
            <a:r>
              <a:rPr lang="es-ES" altLang="zh-CN" sz="2000" b="1" baseline="-20833" dirty="0">
                <a:solidFill>
                  <a:schemeClr val="bg1"/>
                </a:solidFill>
                <a:latin typeface="Times New Roman"/>
                <a:cs typeface="Times New Roman"/>
              </a:rPr>
              <a:t>2</a:t>
            </a:r>
            <a:r>
              <a:rPr lang="es-ES" altLang="zh-CN" sz="2000" b="1" i="1" dirty="0">
                <a:solidFill>
                  <a:schemeClr val="bg1"/>
                </a:solidFill>
                <a:latin typeface="Times New Roman"/>
                <a:cs typeface="Times New Roman"/>
              </a:rPr>
              <a:t>,</a:t>
            </a:r>
            <a:r>
              <a:rPr lang="es-ES" altLang="zh-CN" sz="2000" b="1" i="1" spc="-10" dirty="0">
                <a:solidFill>
                  <a:schemeClr val="bg1"/>
                </a:solidFill>
                <a:latin typeface="Times New Roman"/>
                <a:cs typeface="Times New Roman"/>
              </a:rPr>
              <a:t> </a:t>
            </a:r>
            <a:r>
              <a:rPr lang="es-ES" altLang="zh-CN" sz="2000" b="1" i="1" dirty="0">
                <a:solidFill>
                  <a:schemeClr val="bg1"/>
                </a:solidFill>
                <a:latin typeface="Times New Roman"/>
                <a:cs typeface="Times New Roman"/>
              </a:rPr>
              <a:t>y</a:t>
            </a:r>
            <a:r>
              <a:rPr lang="es-ES" altLang="zh-CN" sz="2000" b="1" baseline="-20833" dirty="0">
                <a:solidFill>
                  <a:schemeClr val="bg1"/>
                </a:solidFill>
                <a:latin typeface="Times New Roman"/>
                <a:cs typeface="Times New Roman"/>
              </a:rPr>
              <a:t>1</a:t>
            </a:r>
            <a:r>
              <a:rPr lang="es-ES" altLang="zh-CN" sz="2000" b="1" i="1" spc="-50" dirty="0">
                <a:solidFill>
                  <a:schemeClr val="bg1"/>
                </a:solidFill>
                <a:latin typeface="Times New Roman"/>
                <a:cs typeface="Times New Roman"/>
              </a:rPr>
              <a:t>,</a:t>
            </a:r>
            <a:r>
              <a:rPr lang="es-ES" altLang="zh-CN" sz="2000" b="1" spc="-10" dirty="0">
                <a:solidFill>
                  <a:schemeClr val="bg1"/>
                </a:solidFill>
                <a:latin typeface="Times New Roman"/>
                <a:cs typeface="Times New Roman"/>
              </a:rPr>
              <a:t>y</a:t>
            </a:r>
            <a:r>
              <a:rPr lang="es-ES" altLang="zh-CN" sz="2000" b="1" spc="-15" baseline="-20833" dirty="0">
                <a:solidFill>
                  <a:schemeClr val="bg1"/>
                </a:solidFill>
                <a:latin typeface="Times New Roman"/>
                <a:cs typeface="Times New Roman"/>
              </a:rPr>
              <a:t>0</a:t>
            </a:r>
            <a:r>
              <a:rPr lang="es-ES" altLang="zh-CN" sz="2000" b="1" spc="-10" dirty="0">
                <a:solidFill>
                  <a:schemeClr val="bg1"/>
                </a:solidFill>
                <a:latin typeface="Times New Roman"/>
                <a:cs typeface="Times New Roman"/>
              </a:rPr>
              <a:t>)=(0,0,1,0)</a:t>
            </a:r>
            <a:endParaRPr lang="es-ES" altLang="zh-CN" sz="2000" dirty="0">
              <a:solidFill>
                <a:schemeClr val="bg1"/>
              </a:solidFill>
              <a:latin typeface="Times New Roman"/>
              <a:cs typeface="Times New Roman"/>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DES P-</a:t>
            </a:r>
            <a:r>
              <a:rPr lang="zh-CN" altLang="en-US" dirty="0">
                <a:ea typeface="宋体" panose="02010600030101010101" pitchFamily="2" charset="-122"/>
              </a:rPr>
              <a:t>盒子</a:t>
            </a:r>
          </a:p>
        </p:txBody>
      </p:sp>
      <p:sp>
        <p:nvSpPr>
          <p:cNvPr id="46083" name="Rectangle 3"/>
          <p:cNvSpPr>
            <a:spLocks noGrp="1" noChangeArrowheads="1"/>
          </p:cNvSpPr>
          <p:nvPr>
            <p:ph idx="1"/>
          </p:nvPr>
        </p:nvSpPr>
        <p:spPr>
          <a:xfrm>
            <a:off x="215490" y="1241989"/>
            <a:ext cx="5308600" cy="5105400"/>
          </a:xfrm>
        </p:spPr>
        <p:txBody>
          <a:bodyPr/>
          <a:lstStyle/>
          <a:p>
            <a:pPr eaLnBrk="1" hangingPunct="1"/>
            <a:r>
              <a:rPr lang="zh-CN" altLang="en-US" sz="3600" dirty="0">
                <a:ea typeface="宋体" panose="02010600030101010101" pitchFamily="2" charset="-122"/>
              </a:rPr>
              <a:t>输入 </a:t>
            </a:r>
            <a:r>
              <a:rPr lang="en-US" altLang="zh-CN" sz="3600" dirty="0">
                <a:ea typeface="宋体" panose="02010600030101010101" pitchFamily="2" charset="-122"/>
              </a:rPr>
              <a:t>32 bits</a:t>
            </a:r>
          </a:p>
          <a:p>
            <a:pPr eaLnBrk="1" hangingPunct="1">
              <a:buFont typeface="Wingdings" panose="05000000000000000000" pitchFamily="2" charset="2"/>
              <a:buNone/>
            </a:pPr>
            <a:r>
              <a:rPr lang="en-US" altLang="zh-CN" sz="2400" dirty="0">
                <a:latin typeface="Courier" charset="0"/>
                <a:ea typeface="宋体" panose="02010600030101010101" pitchFamily="2" charset="-122"/>
              </a:rPr>
              <a:t>	 0  1  2  3  4  5  6  7  </a:t>
            </a:r>
          </a:p>
          <a:p>
            <a:pPr eaLnBrk="1" hangingPunct="1">
              <a:buFont typeface="Wingdings" panose="05000000000000000000" pitchFamily="2" charset="2"/>
              <a:buNone/>
            </a:pPr>
            <a:r>
              <a:rPr lang="en-US" altLang="zh-CN" sz="2400" dirty="0">
                <a:latin typeface="Courier" charset="0"/>
                <a:ea typeface="宋体" panose="02010600030101010101" pitchFamily="2" charset="-122"/>
              </a:rPr>
              <a:t>   8  9 10 11 12 13 14 15</a:t>
            </a:r>
          </a:p>
          <a:p>
            <a:pPr eaLnBrk="1" hangingPunct="1">
              <a:buFont typeface="Wingdings" panose="05000000000000000000" pitchFamily="2" charset="2"/>
              <a:buNone/>
            </a:pPr>
            <a:r>
              <a:rPr lang="en-US" altLang="zh-CN" sz="2400" dirty="0">
                <a:latin typeface="Courier" charset="0"/>
                <a:ea typeface="宋体" panose="02010600030101010101" pitchFamily="2" charset="-122"/>
              </a:rPr>
              <a:t>	 16 17 18 19 20 21 22 23 </a:t>
            </a:r>
          </a:p>
          <a:p>
            <a:pPr eaLnBrk="1" hangingPunct="1">
              <a:buFont typeface="Wingdings" panose="05000000000000000000" pitchFamily="2" charset="2"/>
              <a:buNone/>
            </a:pPr>
            <a:r>
              <a:rPr lang="en-US" altLang="zh-CN" sz="2400" dirty="0">
                <a:latin typeface="Courier" charset="0"/>
                <a:ea typeface="宋体" panose="02010600030101010101" pitchFamily="2" charset="-122"/>
              </a:rPr>
              <a:t>   24 25 26 27 28 29 30 31</a:t>
            </a:r>
          </a:p>
          <a:p>
            <a:pPr eaLnBrk="1" hangingPunct="1"/>
            <a:r>
              <a:rPr lang="zh-CN" altLang="en-US" sz="3600" dirty="0">
                <a:ea typeface="宋体" panose="02010600030101010101" pitchFamily="2" charset="-122"/>
              </a:rPr>
              <a:t>输出 </a:t>
            </a:r>
            <a:r>
              <a:rPr lang="en-US" altLang="zh-CN" sz="3600" dirty="0">
                <a:ea typeface="宋体" panose="02010600030101010101" pitchFamily="2" charset="-122"/>
              </a:rPr>
              <a:t>32 bits</a:t>
            </a:r>
          </a:p>
          <a:p>
            <a:pPr eaLnBrk="1" hangingPunct="1">
              <a:buFont typeface="Wingdings" panose="05000000000000000000" pitchFamily="2" charset="2"/>
              <a:buNone/>
            </a:pPr>
            <a:r>
              <a:rPr lang="en-US" altLang="zh-CN" sz="2400" dirty="0">
                <a:latin typeface="Courier" charset="0"/>
                <a:ea typeface="宋体" panose="02010600030101010101" pitchFamily="2" charset="-122"/>
              </a:rPr>
              <a:t>	15  6 19 20 28 11 27 16</a:t>
            </a:r>
          </a:p>
          <a:p>
            <a:pPr eaLnBrk="1" hangingPunct="1">
              <a:buFont typeface="Wingdings" panose="05000000000000000000" pitchFamily="2" charset="2"/>
              <a:buNone/>
            </a:pPr>
            <a:r>
              <a:rPr lang="en-US" altLang="zh-CN" sz="2400" dirty="0">
                <a:latin typeface="Courier" charset="0"/>
                <a:ea typeface="宋体" panose="02010600030101010101" pitchFamily="2" charset="-122"/>
              </a:rPr>
              <a:t>  0 14 22 25  4 17 30  9</a:t>
            </a:r>
          </a:p>
          <a:p>
            <a:pPr eaLnBrk="1" hangingPunct="1">
              <a:buFont typeface="Wingdings" panose="05000000000000000000" pitchFamily="2" charset="2"/>
              <a:buNone/>
            </a:pPr>
            <a:r>
              <a:rPr lang="en-US" altLang="zh-CN" sz="2400" dirty="0">
                <a:latin typeface="Courier" charset="0"/>
                <a:ea typeface="宋体" panose="02010600030101010101" pitchFamily="2" charset="-122"/>
              </a:rPr>
              <a:t>	1  7 23 13 31 26  2  8 </a:t>
            </a:r>
          </a:p>
          <a:p>
            <a:pPr eaLnBrk="1" hangingPunct="1">
              <a:buFont typeface="Wingdings" panose="05000000000000000000" pitchFamily="2" charset="2"/>
              <a:buNone/>
            </a:pPr>
            <a:r>
              <a:rPr lang="en-US" altLang="zh-CN" sz="2400" dirty="0">
                <a:latin typeface="Courier" charset="0"/>
                <a:ea typeface="宋体" panose="02010600030101010101" pitchFamily="2" charset="-122"/>
              </a:rPr>
              <a:t>  18 12 29  5 21 10  3 24</a:t>
            </a:r>
          </a:p>
        </p:txBody>
      </p:sp>
      <p:sp>
        <p:nvSpPr>
          <p:cNvPr id="46084"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D6401D5-AD75-456A-866C-C7B323F43EFA}"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a:latin typeface="Arial" panose="020B0604020202020204" pitchFamily="34" charset="0"/>
              <a:ea typeface="宋体" panose="02010600030101010101" pitchFamily="2" charset="-122"/>
            </a:endParaRPr>
          </a:p>
        </p:txBody>
      </p:sp>
      <p:sp>
        <p:nvSpPr>
          <p:cNvPr id="46085"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D0150D21-AD42-4FF7-9152-3143DEDBE38D}"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71</a:t>
            </a:fld>
            <a:endParaRPr lang="en-US" altLang="zh-CN" sz="1000" b="0">
              <a:latin typeface="Arial" panose="020B0604020202020204" pitchFamily="34" charset="0"/>
              <a:ea typeface="宋体" panose="02010600030101010101" pitchFamily="2" charset="-122"/>
            </a:endParaRPr>
          </a:p>
        </p:txBody>
      </p:sp>
      <p:sp>
        <p:nvSpPr>
          <p:cNvPr id="7" name="文本框 6">
            <a:extLst>
              <a:ext uri="{FF2B5EF4-FFF2-40B4-BE49-F238E27FC236}">
                <a16:creationId xmlns:a16="http://schemas.microsoft.com/office/drawing/2014/main" id="{4D7F5B69-1B16-46A1-A789-5450EB3E616A}"/>
              </a:ext>
            </a:extLst>
          </p:cNvPr>
          <p:cNvSpPr txBox="1"/>
          <p:nvPr/>
        </p:nvSpPr>
        <p:spPr>
          <a:xfrm>
            <a:off x="5334000" y="1241989"/>
            <a:ext cx="65278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1" hangingPunct="1">
              <a:spcBef>
                <a:spcPct val="20000"/>
              </a:spcBef>
              <a:buClr>
                <a:schemeClr val="tx1"/>
              </a:buClr>
              <a:buFont typeface="Wingdings" panose="05000000000000000000" pitchFamily="2" charset="2"/>
              <a:buChar char="v"/>
              <a:defRPr sz="3600" b="1">
                <a:latin typeface="+mn-lt"/>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sz="2400" dirty="0">
                <a:solidFill>
                  <a:srgbClr val="00B0F0"/>
                </a:solidFill>
              </a:rPr>
              <a:t>将S-盒变换后的32比特数据再进行P盒置换，置换后得到的32比特即为 f 函数的输出</a:t>
            </a:r>
          </a:p>
          <a:p>
            <a:r>
              <a:rPr lang="zh-CN" altLang="en-US" sz="2400" dirty="0">
                <a:solidFill>
                  <a:srgbClr val="0070C0"/>
                </a:solidFill>
              </a:rPr>
              <a:t>基本特点：</a:t>
            </a:r>
          </a:p>
          <a:p>
            <a:r>
              <a:rPr lang="zh-CN" altLang="en-US" sz="2000" dirty="0"/>
              <a:t>P盒的各输出块的4个比特都来自不同的输入块；</a:t>
            </a:r>
          </a:p>
          <a:p>
            <a:r>
              <a:rPr lang="zh-CN" altLang="en-US" sz="2000" dirty="0"/>
              <a:t>P盒的各输入块的4个比特都分配到不同的输出块之中；</a:t>
            </a:r>
          </a:p>
          <a:p>
            <a:r>
              <a:rPr lang="zh-CN" altLang="en-US" sz="2000" dirty="0"/>
              <a:t> P盒的第t输出块的4个比特都不来自第t输入块。</a:t>
            </a:r>
          </a:p>
        </p:txBody>
      </p:sp>
      <p:graphicFrame>
        <p:nvGraphicFramePr>
          <p:cNvPr id="8" name="object 7">
            <a:extLst>
              <a:ext uri="{FF2B5EF4-FFF2-40B4-BE49-F238E27FC236}">
                <a16:creationId xmlns:a16="http://schemas.microsoft.com/office/drawing/2014/main" id="{8F53246C-5D53-4610-9232-21FD93626CB1}"/>
              </a:ext>
            </a:extLst>
          </p:cNvPr>
          <p:cNvGraphicFramePr>
            <a:graphicFrameLocks noGrp="1"/>
          </p:cNvGraphicFramePr>
          <p:nvPr>
            <p:extLst>
              <p:ext uri="{D42A27DB-BD31-4B8C-83A1-F6EECF244321}">
                <p14:modId xmlns:p14="http://schemas.microsoft.com/office/powerpoint/2010/main" val="975470021"/>
              </p:ext>
            </p:extLst>
          </p:nvPr>
        </p:nvGraphicFramePr>
        <p:xfrm>
          <a:off x="5524090" y="3618937"/>
          <a:ext cx="2423794" cy="238061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664210">
                  <a:extLst>
                    <a:ext uri="{9D8B030D-6E8A-4147-A177-3AD203B41FA5}">
                      <a16:colId xmlns:a16="http://schemas.microsoft.com/office/drawing/2014/main" val="20001"/>
                    </a:ext>
                  </a:extLst>
                </a:gridCol>
                <a:gridCol w="671194">
                  <a:extLst>
                    <a:ext uri="{9D8B030D-6E8A-4147-A177-3AD203B41FA5}">
                      <a16:colId xmlns:a16="http://schemas.microsoft.com/office/drawing/2014/main" val="20002"/>
                    </a:ext>
                  </a:extLst>
                </a:gridCol>
                <a:gridCol w="577850">
                  <a:extLst>
                    <a:ext uri="{9D8B030D-6E8A-4147-A177-3AD203B41FA5}">
                      <a16:colId xmlns:a16="http://schemas.microsoft.com/office/drawing/2014/main" val="20003"/>
                    </a:ext>
                  </a:extLst>
                </a:gridCol>
              </a:tblGrid>
              <a:tr h="292735">
                <a:tc gridSpan="4">
                  <a:txBody>
                    <a:bodyPr/>
                    <a:lstStyle/>
                    <a:p>
                      <a:pPr marL="12065" algn="ctr">
                        <a:lnSpc>
                          <a:spcPts val="1885"/>
                        </a:lnSpc>
                      </a:pPr>
                      <a:r>
                        <a:rPr sz="1800" i="1" dirty="0">
                          <a:latin typeface="Times New Roman"/>
                          <a:cs typeface="Times New Roman"/>
                        </a:rPr>
                        <a:t>P</a:t>
                      </a:r>
                      <a:endParaRPr sz="18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54000">
                <a:tc>
                  <a:txBody>
                    <a:bodyPr/>
                    <a:lstStyle/>
                    <a:p>
                      <a:pPr marR="226060" algn="r">
                        <a:lnSpc>
                          <a:spcPts val="1905"/>
                        </a:lnSpc>
                      </a:pPr>
                      <a:r>
                        <a:rPr sz="1700" spc="-25" dirty="0">
                          <a:latin typeface="Times New Roman"/>
                          <a:cs typeface="Times New Roman"/>
                        </a:rPr>
                        <a:t>16</a:t>
                      </a:r>
                      <a:endParaRPr sz="1700">
                        <a:latin typeface="Times New Roman"/>
                        <a:cs typeface="Times New Roman"/>
                      </a:endParaRPr>
                    </a:p>
                  </a:txBody>
                  <a:tcPr marL="0" marR="0" marT="0" marB="0">
                    <a:lnL w="19050">
                      <a:solidFill>
                        <a:srgbClr val="000000"/>
                      </a:solidFill>
                      <a:prstDash val="solid"/>
                    </a:lnL>
                    <a:lnT w="19050">
                      <a:solidFill>
                        <a:srgbClr val="000000"/>
                      </a:solidFill>
                      <a:prstDash val="solid"/>
                    </a:lnT>
                  </a:tcPr>
                </a:tc>
                <a:tc>
                  <a:txBody>
                    <a:bodyPr/>
                    <a:lstStyle/>
                    <a:p>
                      <a:pPr marL="234315">
                        <a:lnSpc>
                          <a:spcPts val="1905"/>
                        </a:lnSpc>
                      </a:pPr>
                      <a:r>
                        <a:rPr sz="1700" dirty="0">
                          <a:latin typeface="Times New Roman"/>
                          <a:cs typeface="Times New Roman"/>
                        </a:rPr>
                        <a:t>7</a:t>
                      </a:r>
                      <a:endParaRPr sz="1700">
                        <a:latin typeface="Times New Roman"/>
                        <a:cs typeface="Times New Roman"/>
                      </a:endParaRPr>
                    </a:p>
                  </a:txBody>
                  <a:tcPr marL="0" marR="0" marT="0" marB="0">
                    <a:lnT w="19050">
                      <a:solidFill>
                        <a:srgbClr val="000000"/>
                      </a:solidFill>
                      <a:prstDash val="solid"/>
                    </a:lnT>
                  </a:tcPr>
                </a:tc>
                <a:tc>
                  <a:txBody>
                    <a:bodyPr/>
                    <a:lstStyle/>
                    <a:p>
                      <a:pPr marL="224790">
                        <a:lnSpc>
                          <a:spcPts val="1905"/>
                        </a:lnSpc>
                      </a:pPr>
                      <a:r>
                        <a:rPr sz="1700" spc="-25" dirty="0">
                          <a:latin typeface="Times New Roman"/>
                          <a:cs typeface="Times New Roman"/>
                        </a:rPr>
                        <a:t>20</a:t>
                      </a:r>
                      <a:endParaRPr sz="1700">
                        <a:latin typeface="Times New Roman"/>
                        <a:cs typeface="Times New Roman"/>
                      </a:endParaRPr>
                    </a:p>
                  </a:txBody>
                  <a:tcPr marL="0" marR="0" marT="0" marB="0">
                    <a:lnT w="19050">
                      <a:solidFill>
                        <a:srgbClr val="000000"/>
                      </a:solidFill>
                      <a:prstDash val="solid"/>
                    </a:lnT>
                  </a:tcPr>
                </a:tc>
                <a:tc>
                  <a:txBody>
                    <a:bodyPr/>
                    <a:lstStyle/>
                    <a:p>
                      <a:pPr marR="79375" algn="r">
                        <a:lnSpc>
                          <a:spcPts val="1905"/>
                        </a:lnSpc>
                      </a:pPr>
                      <a:r>
                        <a:rPr sz="1700" spc="-25" dirty="0">
                          <a:latin typeface="Times New Roman"/>
                          <a:cs typeface="Times New Roman"/>
                        </a:rPr>
                        <a:t>21</a:t>
                      </a:r>
                      <a:endParaRPr sz="1700">
                        <a:latin typeface="Times New Roman"/>
                        <a:cs typeface="Times New Roman"/>
                      </a:endParaRPr>
                    </a:p>
                  </a:txBody>
                  <a:tcPr marL="0" marR="0" marT="0" marB="0">
                    <a:lnR w="19050">
                      <a:solidFill>
                        <a:srgbClr val="000000"/>
                      </a:solidFill>
                      <a:prstDash val="solid"/>
                    </a:lnR>
                    <a:lnT w="19050">
                      <a:solidFill>
                        <a:srgbClr val="000000"/>
                      </a:solidFill>
                      <a:prstDash val="solid"/>
                    </a:lnT>
                  </a:tcPr>
                </a:tc>
                <a:extLst>
                  <a:ext uri="{0D108BD9-81ED-4DB2-BD59-A6C34878D82A}">
                    <a16:rowId xmlns:a16="http://schemas.microsoft.com/office/drawing/2014/main" val="10001"/>
                  </a:ext>
                </a:extLst>
              </a:tr>
              <a:tr h="250190">
                <a:tc>
                  <a:txBody>
                    <a:bodyPr/>
                    <a:lstStyle/>
                    <a:p>
                      <a:pPr marR="226060" algn="r">
                        <a:lnSpc>
                          <a:spcPts val="1875"/>
                        </a:lnSpc>
                      </a:pPr>
                      <a:r>
                        <a:rPr sz="1700" spc="-25" dirty="0">
                          <a:latin typeface="Times New Roman"/>
                          <a:cs typeface="Times New Roman"/>
                        </a:rPr>
                        <a:t>29</a:t>
                      </a:r>
                      <a:endParaRPr sz="1700">
                        <a:latin typeface="Times New Roman"/>
                        <a:cs typeface="Times New Roman"/>
                      </a:endParaRPr>
                    </a:p>
                  </a:txBody>
                  <a:tcPr marL="0" marR="0" marT="0" marB="0">
                    <a:lnL w="19050">
                      <a:solidFill>
                        <a:srgbClr val="000000"/>
                      </a:solidFill>
                      <a:prstDash val="solid"/>
                    </a:lnL>
                  </a:tcPr>
                </a:tc>
                <a:tc>
                  <a:txBody>
                    <a:bodyPr/>
                    <a:lstStyle/>
                    <a:p>
                      <a:pPr marL="234315">
                        <a:lnSpc>
                          <a:spcPts val="1875"/>
                        </a:lnSpc>
                      </a:pPr>
                      <a:r>
                        <a:rPr sz="1700" spc="-25" dirty="0">
                          <a:latin typeface="Times New Roman"/>
                          <a:cs typeface="Times New Roman"/>
                        </a:rPr>
                        <a:t>12</a:t>
                      </a:r>
                      <a:endParaRPr sz="1700">
                        <a:latin typeface="Times New Roman"/>
                        <a:cs typeface="Times New Roman"/>
                      </a:endParaRPr>
                    </a:p>
                  </a:txBody>
                  <a:tcPr marL="0" marR="0" marT="0" marB="0"/>
                </a:tc>
                <a:tc>
                  <a:txBody>
                    <a:bodyPr/>
                    <a:lstStyle/>
                    <a:p>
                      <a:pPr marL="224790">
                        <a:lnSpc>
                          <a:spcPts val="1875"/>
                        </a:lnSpc>
                      </a:pPr>
                      <a:r>
                        <a:rPr sz="1700" spc="-25" dirty="0">
                          <a:latin typeface="Times New Roman"/>
                          <a:cs typeface="Times New Roman"/>
                        </a:rPr>
                        <a:t>28</a:t>
                      </a:r>
                      <a:endParaRPr sz="1700">
                        <a:latin typeface="Times New Roman"/>
                        <a:cs typeface="Times New Roman"/>
                      </a:endParaRPr>
                    </a:p>
                  </a:txBody>
                  <a:tcPr marL="0" marR="0" marT="0" marB="0"/>
                </a:tc>
                <a:tc>
                  <a:txBody>
                    <a:bodyPr/>
                    <a:lstStyle/>
                    <a:p>
                      <a:pPr marR="78740" algn="r">
                        <a:lnSpc>
                          <a:spcPts val="1875"/>
                        </a:lnSpc>
                      </a:pPr>
                      <a:r>
                        <a:rPr sz="1700" spc="-25" dirty="0">
                          <a:latin typeface="Times New Roman"/>
                          <a:cs typeface="Times New Roman"/>
                        </a:rPr>
                        <a:t>17</a:t>
                      </a:r>
                      <a:endParaRPr sz="1700">
                        <a:latin typeface="Times New Roman"/>
                        <a:cs typeface="Times New Roman"/>
                      </a:endParaRPr>
                    </a:p>
                  </a:txBody>
                  <a:tcPr marL="0" marR="0" marT="0" marB="0">
                    <a:lnR w="19050">
                      <a:solidFill>
                        <a:srgbClr val="000000"/>
                      </a:solidFill>
                      <a:prstDash val="solid"/>
                    </a:lnR>
                  </a:tcPr>
                </a:tc>
                <a:extLst>
                  <a:ext uri="{0D108BD9-81ED-4DB2-BD59-A6C34878D82A}">
                    <a16:rowId xmlns:a16="http://schemas.microsoft.com/office/drawing/2014/main" val="10002"/>
                  </a:ext>
                </a:extLst>
              </a:tr>
              <a:tr h="250190">
                <a:tc>
                  <a:txBody>
                    <a:bodyPr/>
                    <a:lstStyle/>
                    <a:p>
                      <a:pPr marL="87630">
                        <a:lnSpc>
                          <a:spcPts val="1875"/>
                        </a:lnSpc>
                      </a:pPr>
                      <a:r>
                        <a:rPr sz="1700" dirty="0">
                          <a:latin typeface="Times New Roman"/>
                          <a:cs typeface="Times New Roman"/>
                        </a:rPr>
                        <a:t>1</a:t>
                      </a:r>
                      <a:endParaRPr sz="1700">
                        <a:latin typeface="Times New Roman"/>
                        <a:cs typeface="Times New Roman"/>
                      </a:endParaRPr>
                    </a:p>
                  </a:txBody>
                  <a:tcPr marL="0" marR="0" marT="0" marB="0">
                    <a:lnL w="19050">
                      <a:solidFill>
                        <a:srgbClr val="000000"/>
                      </a:solidFill>
                      <a:prstDash val="solid"/>
                    </a:lnL>
                  </a:tcPr>
                </a:tc>
                <a:tc>
                  <a:txBody>
                    <a:bodyPr/>
                    <a:lstStyle/>
                    <a:p>
                      <a:pPr marL="233679">
                        <a:lnSpc>
                          <a:spcPts val="1875"/>
                        </a:lnSpc>
                      </a:pPr>
                      <a:r>
                        <a:rPr sz="1700" spc="-25" dirty="0">
                          <a:latin typeface="Times New Roman"/>
                          <a:cs typeface="Times New Roman"/>
                        </a:rPr>
                        <a:t>15</a:t>
                      </a:r>
                      <a:endParaRPr sz="1700">
                        <a:latin typeface="Times New Roman"/>
                        <a:cs typeface="Times New Roman"/>
                      </a:endParaRPr>
                    </a:p>
                  </a:txBody>
                  <a:tcPr marL="0" marR="0" marT="0" marB="0"/>
                </a:tc>
                <a:tc>
                  <a:txBody>
                    <a:bodyPr/>
                    <a:lstStyle/>
                    <a:p>
                      <a:pPr marL="224790">
                        <a:lnSpc>
                          <a:spcPts val="1875"/>
                        </a:lnSpc>
                      </a:pPr>
                      <a:r>
                        <a:rPr sz="1700" spc="-25" dirty="0">
                          <a:latin typeface="Times New Roman"/>
                          <a:cs typeface="Times New Roman"/>
                        </a:rPr>
                        <a:t>23</a:t>
                      </a:r>
                      <a:endParaRPr sz="1700" dirty="0">
                        <a:latin typeface="Times New Roman"/>
                        <a:cs typeface="Times New Roman"/>
                      </a:endParaRPr>
                    </a:p>
                  </a:txBody>
                  <a:tcPr marL="0" marR="0" marT="0" marB="0"/>
                </a:tc>
                <a:tc>
                  <a:txBody>
                    <a:bodyPr/>
                    <a:lstStyle/>
                    <a:p>
                      <a:pPr marR="79375" algn="r">
                        <a:lnSpc>
                          <a:spcPts val="1875"/>
                        </a:lnSpc>
                      </a:pPr>
                      <a:r>
                        <a:rPr sz="1700" spc="-25" dirty="0">
                          <a:latin typeface="Times New Roman"/>
                          <a:cs typeface="Times New Roman"/>
                        </a:rPr>
                        <a:t>26</a:t>
                      </a:r>
                      <a:endParaRPr sz="1700" dirty="0">
                        <a:latin typeface="Times New Roman"/>
                        <a:cs typeface="Times New Roman"/>
                      </a:endParaRPr>
                    </a:p>
                  </a:txBody>
                  <a:tcPr marL="0" marR="0" marT="0" marB="0">
                    <a:lnR w="19050">
                      <a:solidFill>
                        <a:srgbClr val="000000"/>
                      </a:solidFill>
                      <a:prstDash val="solid"/>
                    </a:lnR>
                  </a:tcPr>
                </a:tc>
                <a:extLst>
                  <a:ext uri="{0D108BD9-81ED-4DB2-BD59-A6C34878D82A}">
                    <a16:rowId xmlns:a16="http://schemas.microsoft.com/office/drawing/2014/main" val="10003"/>
                  </a:ext>
                </a:extLst>
              </a:tr>
              <a:tr h="250190">
                <a:tc>
                  <a:txBody>
                    <a:bodyPr/>
                    <a:lstStyle/>
                    <a:p>
                      <a:pPr marL="87630">
                        <a:lnSpc>
                          <a:spcPts val="1875"/>
                        </a:lnSpc>
                      </a:pPr>
                      <a:r>
                        <a:rPr sz="1700" dirty="0">
                          <a:latin typeface="Times New Roman"/>
                          <a:cs typeface="Times New Roman"/>
                        </a:rPr>
                        <a:t>5</a:t>
                      </a:r>
                      <a:endParaRPr sz="1700">
                        <a:latin typeface="Times New Roman"/>
                        <a:cs typeface="Times New Roman"/>
                      </a:endParaRPr>
                    </a:p>
                  </a:txBody>
                  <a:tcPr marL="0" marR="0" marT="0" marB="0">
                    <a:lnL w="19050">
                      <a:solidFill>
                        <a:srgbClr val="000000"/>
                      </a:solidFill>
                      <a:prstDash val="solid"/>
                    </a:lnL>
                  </a:tcPr>
                </a:tc>
                <a:tc>
                  <a:txBody>
                    <a:bodyPr/>
                    <a:lstStyle/>
                    <a:p>
                      <a:pPr marL="233679">
                        <a:lnSpc>
                          <a:spcPts val="1875"/>
                        </a:lnSpc>
                      </a:pPr>
                      <a:r>
                        <a:rPr sz="1700" spc="-25" dirty="0">
                          <a:latin typeface="Times New Roman"/>
                          <a:cs typeface="Times New Roman"/>
                        </a:rPr>
                        <a:t>18</a:t>
                      </a:r>
                      <a:endParaRPr sz="1700" dirty="0">
                        <a:latin typeface="Times New Roman"/>
                        <a:cs typeface="Times New Roman"/>
                      </a:endParaRPr>
                    </a:p>
                  </a:txBody>
                  <a:tcPr marL="0" marR="0" marT="0" marB="0"/>
                </a:tc>
                <a:tc>
                  <a:txBody>
                    <a:bodyPr/>
                    <a:lstStyle/>
                    <a:p>
                      <a:pPr marL="224790">
                        <a:lnSpc>
                          <a:spcPts val="1875"/>
                        </a:lnSpc>
                      </a:pPr>
                      <a:r>
                        <a:rPr sz="1700" spc="-25" dirty="0">
                          <a:latin typeface="Times New Roman"/>
                          <a:cs typeface="Times New Roman"/>
                        </a:rPr>
                        <a:t>31</a:t>
                      </a:r>
                      <a:endParaRPr sz="1700" dirty="0">
                        <a:latin typeface="Times New Roman"/>
                        <a:cs typeface="Times New Roman"/>
                      </a:endParaRPr>
                    </a:p>
                  </a:txBody>
                  <a:tcPr marL="0" marR="0" marT="0" marB="0"/>
                </a:tc>
                <a:tc>
                  <a:txBody>
                    <a:bodyPr/>
                    <a:lstStyle/>
                    <a:p>
                      <a:pPr marR="79375" algn="r">
                        <a:lnSpc>
                          <a:spcPts val="1875"/>
                        </a:lnSpc>
                      </a:pPr>
                      <a:r>
                        <a:rPr sz="1700" spc="-25" dirty="0">
                          <a:latin typeface="Times New Roman"/>
                          <a:cs typeface="Times New Roman"/>
                        </a:rPr>
                        <a:t>10</a:t>
                      </a:r>
                      <a:endParaRPr sz="1700">
                        <a:latin typeface="Times New Roman"/>
                        <a:cs typeface="Times New Roman"/>
                      </a:endParaRPr>
                    </a:p>
                  </a:txBody>
                  <a:tcPr marL="0" marR="0" marT="0" marB="0">
                    <a:lnR w="19050">
                      <a:solidFill>
                        <a:srgbClr val="000000"/>
                      </a:solidFill>
                      <a:prstDash val="solid"/>
                    </a:lnR>
                  </a:tcPr>
                </a:tc>
                <a:extLst>
                  <a:ext uri="{0D108BD9-81ED-4DB2-BD59-A6C34878D82A}">
                    <a16:rowId xmlns:a16="http://schemas.microsoft.com/office/drawing/2014/main" val="10004"/>
                  </a:ext>
                </a:extLst>
              </a:tr>
              <a:tr h="250190">
                <a:tc>
                  <a:txBody>
                    <a:bodyPr/>
                    <a:lstStyle/>
                    <a:p>
                      <a:pPr marL="48895">
                        <a:lnSpc>
                          <a:spcPts val="1875"/>
                        </a:lnSpc>
                      </a:pPr>
                      <a:r>
                        <a:rPr sz="1700" dirty="0">
                          <a:latin typeface="Times New Roman"/>
                          <a:cs typeface="Times New Roman"/>
                        </a:rPr>
                        <a:t>2</a:t>
                      </a:r>
                      <a:endParaRPr sz="1700">
                        <a:latin typeface="Times New Roman"/>
                        <a:cs typeface="Times New Roman"/>
                      </a:endParaRPr>
                    </a:p>
                  </a:txBody>
                  <a:tcPr marL="0" marR="0" marT="0" marB="0">
                    <a:lnL w="19050">
                      <a:solidFill>
                        <a:srgbClr val="000000"/>
                      </a:solidFill>
                      <a:prstDash val="solid"/>
                    </a:lnL>
                  </a:tcPr>
                </a:tc>
                <a:tc>
                  <a:txBody>
                    <a:bodyPr/>
                    <a:lstStyle/>
                    <a:p>
                      <a:pPr marL="248920">
                        <a:lnSpc>
                          <a:spcPts val="1875"/>
                        </a:lnSpc>
                      </a:pPr>
                      <a:r>
                        <a:rPr sz="1700" dirty="0">
                          <a:latin typeface="Times New Roman"/>
                          <a:cs typeface="Times New Roman"/>
                        </a:rPr>
                        <a:t>8</a:t>
                      </a:r>
                      <a:endParaRPr sz="1700">
                        <a:latin typeface="Times New Roman"/>
                        <a:cs typeface="Times New Roman"/>
                      </a:endParaRPr>
                    </a:p>
                  </a:txBody>
                  <a:tcPr marL="0" marR="0" marT="0" marB="0"/>
                </a:tc>
                <a:tc>
                  <a:txBody>
                    <a:bodyPr/>
                    <a:lstStyle/>
                    <a:p>
                      <a:pPr marL="213995">
                        <a:lnSpc>
                          <a:spcPts val="1875"/>
                        </a:lnSpc>
                      </a:pPr>
                      <a:r>
                        <a:rPr sz="1700" spc="-25" dirty="0">
                          <a:latin typeface="Times New Roman"/>
                          <a:cs typeface="Times New Roman"/>
                        </a:rPr>
                        <a:t>24</a:t>
                      </a:r>
                      <a:endParaRPr sz="1700">
                        <a:latin typeface="Times New Roman"/>
                        <a:cs typeface="Times New Roman"/>
                      </a:endParaRPr>
                    </a:p>
                  </a:txBody>
                  <a:tcPr marL="0" marR="0" marT="0" marB="0"/>
                </a:tc>
                <a:tc>
                  <a:txBody>
                    <a:bodyPr/>
                    <a:lstStyle/>
                    <a:p>
                      <a:pPr marR="90170" algn="r">
                        <a:lnSpc>
                          <a:spcPts val="1875"/>
                        </a:lnSpc>
                      </a:pPr>
                      <a:r>
                        <a:rPr sz="1700" spc="-25" dirty="0">
                          <a:latin typeface="Times New Roman"/>
                          <a:cs typeface="Times New Roman"/>
                        </a:rPr>
                        <a:t>14</a:t>
                      </a:r>
                      <a:endParaRPr sz="1700">
                        <a:latin typeface="Times New Roman"/>
                        <a:cs typeface="Times New Roman"/>
                      </a:endParaRPr>
                    </a:p>
                  </a:txBody>
                  <a:tcPr marL="0" marR="0" marT="0" marB="0">
                    <a:lnR w="19050">
                      <a:solidFill>
                        <a:srgbClr val="000000"/>
                      </a:solidFill>
                      <a:prstDash val="solid"/>
                    </a:lnR>
                  </a:tcPr>
                </a:tc>
                <a:extLst>
                  <a:ext uri="{0D108BD9-81ED-4DB2-BD59-A6C34878D82A}">
                    <a16:rowId xmlns:a16="http://schemas.microsoft.com/office/drawing/2014/main" val="10005"/>
                  </a:ext>
                </a:extLst>
              </a:tr>
              <a:tr h="250190">
                <a:tc>
                  <a:txBody>
                    <a:bodyPr/>
                    <a:lstStyle/>
                    <a:p>
                      <a:pPr marL="48895">
                        <a:lnSpc>
                          <a:spcPts val="1875"/>
                        </a:lnSpc>
                      </a:pPr>
                      <a:r>
                        <a:rPr sz="1700" spc="-25" dirty="0">
                          <a:latin typeface="Times New Roman"/>
                          <a:cs typeface="Times New Roman"/>
                        </a:rPr>
                        <a:t>32</a:t>
                      </a:r>
                      <a:endParaRPr sz="1700">
                        <a:latin typeface="Times New Roman"/>
                        <a:cs typeface="Times New Roman"/>
                      </a:endParaRPr>
                    </a:p>
                  </a:txBody>
                  <a:tcPr marL="0" marR="0" marT="0" marB="0">
                    <a:lnL w="19050">
                      <a:solidFill>
                        <a:srgbClr val="000000"/>
                      </a:solidFill>
                      <a:prstDash val="solid"/>
                    </a:lnL>
                  </a:tcPr>
                </a:tc>
                <a:tc>
                  <a:txBody>
                    <a:bodyPr/>
                    <a:lstStyle/>
                    <a:p>
                      <a:pPr marL="248920">
                        <a:lnSpc>
                          <a:spcPts val="1875"/>
                        </a:lnSpc>
                      </a:pPr>
                      <a:r>
                        <a:rPr sz="1700" spc="-25" dirty="0">
                          <a:latin typeface="Times New Roman"/>
                          <a:cs typeface="Times New Roman"/>
                        </a:rPr>
                        <a:t>27</a:t>
                      </a:r>
                      <a:endParaRPr sz="1700">
                        <a:latin typeface="Times New Roman"/>
                        <a:cs typeface="Times New Roman"/>
                      </a:endParaRPr>
                    </a:p>
                  </a:txBody>
                  <a:tcPr marL="0" marR="0" marT="0" marB="0"/>
                </a:tc>
                <a:tc>
                  <a:txBody>
                    <a:bodyPr/>
                    <a:lstStyle/>
                    <a:p>
                      <a:pPr marL="239395">
                        <a:lnSpc>
                          <a:spcPts val="1875"/>
                        </a:lnSpc>
                      </a:pPr>
                      <a:r>
                        <a:rPr sz="1700" dirty="0">
                          <a:latin typeface="Times New Roman"/>
                          <a:cs typeface="Times New Roman"/>
                        </a:rPr>
                        <a:t>3</a:t>
                      </a:r>
                      <a:endParaRPr sz="1700">
                        <a:latin typeface="Times New Roman"/>
                        <a:cs typeface="Times New Roman"/>
                      </a:endParaRPr>
                    </a:p>
                  </a:txBody>
                  <a:tcPr marL="0" marR="0" marT="0" marB="0"/>
                </a:tc>
                <a:tc>
                  <a:txBody>
                    <a:bodyPr/>
                    <a:lstStyle/>
                    <a:p>
                      <a:pPr marL="318770">
                        <a:lnSpc>
                          <a:spcPts val="1875"/>
                        </a:lnSpc>
                      </a:pPr>
                      <a:r>
                        <a:rPr sz="1700" dirty="0">
                          <a:latin typeface="Times New Roman"/>
                          <a:cs typeface="Times New Roman"/>
                        </a:rPr>
                        <a:t>9</a:t>
                      </a:r>
                      <a:endParaRPr sz="1700">
                        <a:latin typeface="Times New Roman"/>
                        <a:cs typeface="Times New Roman"/>
                      </a:endParaRPr>
                    </a:p>
                  </a:txBody>
                  <a:tcPr marL="0" marR="0" marT="0" marB="0">
                    <a:lnR w="19050">
                      <a:solidFill>
                        <a:srgbClr val="000000"/>
                      </a:solidFill>
                      <a:prstDash val="solid"/>
                    </a:lnR>
                  </a:tcPr>
                </a:tc>
                <a:extLst>
                  <a:ext uri="{0D108BD9-81ED-4DB2-BD59-A6C34878D82A}">
                    <a16:rowId xmlns:a16="http://schemas.microsoft.com/office/drawing/2014/main" val="10006"/>
                  </a:ext>
                </a:extLst>
              </a:tr>
              <a:tr h="255270">
                <a:tc>
                  <a:txBody>
                    <a:bodyPr/>
                    <a:lstStyle/>
                    <a:p>
                      <a:pPr marL="48895">
                        <a:lnSpc>
                          <a:spcPts val="1914"/>
                        </a:lnSpc>
                      </a:pPr>
                      <a:r>
                        <a:rPr sz="1700" spc="-25" dirty="0">
                          <a:latin typeface="Times New Roman"/>
                          <a:cs typeface="Times New Roman"/>
                        </a:rPr>
                        <a:t>19</a:t>
                      </a:r>
                      <a:endParaRPr sz="1700">
                        <a:latin typeface="Times New Roman"/>
                        <a:cs typeface="Times New Roman"/>
                      </a:endParaRPr>
                    </a:p>
                  </a:txBody>
                  <a:tcPr marL="0" marR="0" marT="0" marB="0">
                    <a:lnL w="19050">
                      <a:solidFill>
                        <a:srgbClr val="000000"/>
                      </a:solidFill>
                      <a:prstDash val="solid"/>
                    </a:lnL>
                  </a:tcPr>
                </a:tc>
                <a:tc>
                  <a:txBody>
                    <a:bodyPr/>
                    <a:lstStyle/>
                    <a:p>
                      <a:pPr marL="261620">
                        <a:lnSpc>
                          <a:spcPts val="1914"/>
                        </a:lnSpc>
                      </a:pPr>
                      <a:r>
                        <a:rPr sz="1700" spc="-25" dirty="0">
                          <a:latin typeface="Times New Roman"/>
                          <a:cs typeface="Times New Roman"/>
                        </a:rPr>
                        <a:t>13</a:t>
                      </a:r>
                      <a:endParaRPr sz="1700">
                        <a:latin typeface="Times New Roman"/>
                        <a:cs typeface="Times New Roman"/>
                      </a:endParaRPr>
                    </a:p>
                  </a:txBody>
                  <a:tcPr marL="0" marR="0" marT="0" marB="0"/>
                </a:tc>
                <a:tc>
                  <a:txBody>
                    <a:bodyPr/>
                    <a:lstStyle/>
                    <a:p>
                      <a:pPr marL="226060">
                        <a:lnSpc>
                          <a:spcPts val="1914"/>
                        </a:lnSpc>
                      </a:pPr>
                      <a:r>
                        <a:rPr sz="1700" spc="-25" dirty="0">
                          <a:latin typeface="Times New Roman"/>
                          <a:cs typeface="Times New Roman"/>
                        </a:rPr>
                        <a:t>30</a:t>
                      </a:r>
                      <a:endParaRPr sz="1700">
                        <a:latin typeface="Times New Roman"/>
                        <a:cs typeface="Times New Roman"/>
                      </a:endParaRPr>
                    </a:p>
                  </a:txBody>
                  <a:tcPr marL="0" marR="0" marT="0" marB="0"/>
                </a:tc>
                <a:tc>
                  <a:txBody>
                    <a:bodyPr/>
                    <a:lstStyle/>
                    <a:p>
                      <a:pPr marL="303530">
                        <a:lnSpc>
                          <a:spcPts val="1914"/>
                        </a:lnSpc>
                      </a:pPr>
                      <a:r>
                        <a:rPr sz="1700" dirty="0">
                          <a:latin typeface="Times New Roman"/>
                          <a:cs typeface="Times New Roman"/>
                        </a:rPr>
                        <a:t>6</a:t>
                      </a:r>
                      <a:endParaRPr sz="1700">
                        <a:latin typeface="Times New Roman"/>
                        <a:cs typeface="Times New Roman"/>
                      </a:endParaRPr>
                    </a:p>
                  </a:txBody>
                  <a:tcPr marL="0" marR="0" marT="0" marB="0">
                    <a:lnR w="19050">
                      <a:solidFill>
                        <a:srgbClr val="000000"/>
                      </a:solidFill>
                      <a:prstDash val="solid"/>
                    </a:lnR>
                  </a:tcPr>
                </a:tc>
                <a:extLst>
                  <a:ext uri="{0D108BD9-81ED-4DB2-BD59-A6C34878D82A}">
                    <a16:rowId xmlns:a16="http://schemas.microsoft.com/office/drawing/2014/main" val="10007"/>
                  </a:ext>
                </a:extLst>
              </a:tr>
              <a:tr h="327660">
                <a:tc>
                  <a:txBody>
                    <a:bodyPr/>
                    <a:lstStyle/>
                    <a:p>
                      <a:pPr marL="48895">
                        <a:lnSpc>
                          <a:spcPts val="1945"/>
                        </a:lnSpc>
                      </a:pPr>
                      <a:r>
                        <a:rPr sz="1700" spc="-25" dirty="0">
                          <a:latin typeface="Times New Roman"/>
                          <a:cs typeface="Times New Roman"/>
                        </a:rPr>
                        <a:t>22</a:t>
                      </a:r>
                      <a:endParaRPr sz="1700">
                        <a:latin typeface="Times New Roman"/>
                        <a:cs typeface="Times New Roman"/>
                      </a:endParaRPr>
                    </a:p>
                  </a:txBody>
                  <a:tcPr marL="0" marR="0" marT="0" marB="0">
                    <a:lnL w="19050">
                      <a:solidFill>
                        <a:srgbClr val="000000"/>
                      </a:solidFill>
                      <a:prstDash val="solid"/>
                    </a:lnL>
                    <a:lnB w="19050">
                      <a:solidFill>
                        <a:srgbClr val="000000"/>
                      </a:solidFill>
                      <a:prstDash val="solid"/>
                    </a:lnB>
                  </a:tcPr>
                </a:tc>
                <a:tc>
                  <a:txBody>
                    <a:bodyPr/>
                    <a:lstStyle/>
                    <a:p>
                      <a:pPr marL="261620">
                        <a:lnSpc>
                          <a:spcPts val="1945"/>
                        </a:lnSpc>
                      </a:pPr>
                      <a:r>
                        <a:rPr sz="1700" spc="-25" dirty="0">
                          <a:latin typeface="Times New Roman"/>
                          <a:cs typeface="Times New Roman"/>
                        </a:rPr>
                        <a:t>11</a:t>
                      </a:r>
                      <a:endParaRPr sz="1700">
                        <a:latin typeface="Times New Roman"/>
                        <a:cs typeface="Times New Roman"/>
                      </a:endParaRPr>
                    </a:p>
                  </a:txBody>
                  <a:tcPr marL="0" marR="0" marT="0" marB="0">
                    <a:lnB w="19050">
                      <a:solidFill>
                        <a:srgbClr val="000000"/>
                      </a:solidFill>
                      <a:prstDash val="solid"/>
                    </a:lnB>
                  </a:tcPr>
                </a:tc>
                <a:tc>
                  <a:txBody>
                    <a:bodyPr/>
                    <a:lstStyle/>
                    <a:p>
                      <a:pPr marL="245745">
                        <a:lnSpc>
                          <a:spcPts val="1945"/>
                        </a:lnSpc>
                      </a:pPr>
                      <a:r>
                        <a:rPr sz="1700" dirty="0">
                          <a:latin typeface="Times New Roman"/>
                          <a:cs typeface="Times New Roman"/>
                        </a:rPr>
                        <a:t>4</a:t>
                      </a:r>
                      <a:endParaRPr sz="1700">
                        <a:latin typeface="Times New Roman"/>
                        <a:cs typeface="Times New Roman"/>
                      </a:endParaRPr>
                    </a:p>
                  </a:txBody>
                  <a:tcPr marL="0" marR="0" marT="0" marB="0">
                    <a:lnB w="19050">
                      <a:solidFill>
                        <a:srgbClr val="000000"/>
                      </a:solidFill>
                      <a:prstDash val="solid"/>
                    </a:lnB>
                  </a:tcPr>
                </a:tc>
                <a:tc>
                  <a:txBody>
                    <a:bodyPr/>
                    <a:lstStyle/>
                    <a:p>
                      <a:pPr marR="124460" algn="r">
                        <a:lnSpc>
                          <a:spcPts val="1945"/>
                        </a:lnSpc>
                      </a:pPr>
                      <a:r>
                        <a:rPr sz="1700" spc="-25" dirty="0">
                          <a:latin typeface="Times New Roman"/>
                          <a:cs typeface="Times New Roman"/>
                        </a:rPr>
                        <a:t>25</a:t>
                      </a:r>
                      <a:endParaRPr sz="1700" dirty="0">
                        <a:latin typeface="Times New Roman"/>
                        <a:cs typeface="Times New Roman"/>
                      </a:endParaRPr>
                    </a:p>
                  </a:txBody>
                  <a:tcPr marL="0" marR="0" marT="0" marB="0">
                    <a:lnR w="19050">
                      <a:solidFill>
                        <a:srgbClr val="000000"/>
                      </a:solidFill>
                      <a:prstDash val="solid"/>
                    </a:lnR>
                    <a:lnB w="19050">
                      <a:solidFill>
                        <a:srgbClr val="000000"/>
                      </a:solidFill>
                      <a:prstDash val="solid"/>
                    </a:lnB>
                  </a:tcPr>
                </a:tc>
                <a:extLst>
                  <a:ext uri="{0D108BD9-81ED-4DB2-BD59-A6C34878D82A}">
                    <a16:rowId xmlns:a16="http://schemas.microsoft.com/office/drawing/2014/main" val="10008"/>
                  </a:ext>
                </a:extLst>
              </a:tr>
            </a:tbl>
          </a:graphicData>
        </a:graphic>
      </p:graphicFrame>
      <p:sp>
        <p:nvSpPr>
          <p:cNvPr id="9" name="object 8">
            <a:extLst>
              <a:ext uri="{FF2B5EF4-FFF2-40B4-BE49-F238E27FC236}">
                <a16:creationId xmlns:a16="http://schemas.microsoft.com/office/drawing/2014/main" id="{D1FFAA2E-5C84-4B28-8726-C3F57F87B4FA}"/>
              </a:ext>
            </a:extLst>
          </p:cNvPr>
          <p:cNvSpPr txBox="1"/>
          <p:nvPr/>
        </p:nvSpPr>
        <p:spPr>
          <a:xfrm>
            <a:off x="3429000" y="6065239"/>
            <a:ext cx="6202045" cy="406400"/>
          </a:xfrm>
          <a:prstGeom prst="rect">
            <a:avLst/>
          </a:prstGeom>
        </p:spPr>
        <p:txBody>
          <a:bodyPr vert="horz" wrap="square" lIns="0" tIns="12065" rIns="0" bIns="0" rtlCol="0">
            <a:spAutoFit/>
          </a:bodyPr>
          <a:lstStyle/>
          <a:p>
            <a:pPr marL="12700">
              <a:lnSpc>
                <a:spcPct val="100000"/>
              </a:lnSpc>
              <a:spcBef>
                <a:spcPts val="95"/>
              </a:spcBef>
            </a:pPr>
            <a:r>
              <a:rPr sz="2500" b="1" spc="-10" dirty="0">
                <a:latin typeface="Microsoft JhengHei"/>
                <a:cs typeface="Microsoft JhengHei"/>
              </a:rPr>
              <a:t>含义</a:t>
            </a:r>
            <a:r>
              <a:rPr sz="2500" b="1" spc="-10" dirty="0">
                <a:latin typeface="Times New Roman"/>
                <a:cs typeface="Times New Roman"/>
              </a:rPr>
              <a:t>:P</a:t>
            </a:r>
            <a:r>
              <a:rPr sz="2500" b="1" spc="-25" dirty="0">
                <a:latin typeface="Microsoft JhengHei"/>
                <a:cs typeface="Microsoft JhengHei"/>
              </a:rPr>
              <a:t>盒输出的第</a:t>
            </a:r>
            <a:r>
              <a:rPr sz="2500" b="1" spc="-45" dirty="0">
                <a:latin typeface="Times New Roman"/>
                <a:cs typeface="Times New Roman"/>
              </a:rPr>
              <a:t>1</a:t>
            </a:r>
            <a:r>
              <a:rPr sz="2500" b="1" spc="-25" dirty="0">
                <a:latin typeface="Microsoft JhengHei"/>
                <a:cs typeface="Microsoft JhengHei"/>
              </a:rPr>
              <a:t>个元是输入的第</a:t>
            </a:r>
            <a:r>
              <a:rPr sz="2500" b="1" spc="-25" dirty="0">
                <a:latin typeface="Times New Roman"/>
                <a:cs typeface="Times New Roman"/>
              </a:rPr>
              <a:t>16</a:t>
            </a:r>
            <a:r>
              <a:rPr sz="2500" b="1" spc="-30" dirty="0">
                <a:latin typeface="Microsoft JhengHei"/>
                <a:cs typeface="Microsoft JhengHei"/>
              </a:rPr>
              <a:t>个元。</a:t>
            </a:r>
            <a:endParaRPr sz="2500" dirty="0">
              <a:latin typeface="Microsoft JhengHei"/>
              <a:cs typeface="Microsoft JhengHei"/>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a:ea typeface="宋体" panose="02010600030101010101" pitchFamily="2" charset="-122"/>
              </a:rPr>
              <a:t>DES</a:t>
            </a:r>
            <a:r>
              <a:rPr lang="zh-CN" altLang="en-US">
                <a:ea typeface="宋体" panose="02010600030101010101" pitchFamily="2" charset="-122"/>
              </a:rPr>
              <a:t>算法可能有如下安全问题</a:t>
            </a:r>
          </a:p>
        </p:txBody>
      </p:sp>
      <p:sp>
        <p:nvSpPr>
          <p:cNvPr id="47107" name="Rectangle 3"/>
          <p:cNvSpPr>
            <a:spLocks noGrp="1" noChangeArrowheads="1"/>
          </p:cNvSpPr>
          <p:nvPr>
            <p:ph idx="1"/>
          </p:nvPr>
        </p:nvSpPr>
        <p:spPr>
          <a:xfrm>
            <a:off x="990600" y="914400"/>
            <a:ext cx="10439400" cy="5105400"/>
          </a:xfrm>
        </p:spPr>
        <p:txBody>
          <a:bodyPr/>
          <a:lstStyle/>
          <a:p>
            <a:pPr eaLnBrk="1" hangingPunct="1"/>
            <a:r>
              <a:rPr lang="en-US" altLang="zh-CN" dirty="0">
                <a:ea typeface="宋体" panose="02010600030101010101" pitchFamily="2" charset="-122"/>
              </a:rPr>
              <a:t>DES</a:t>
            </a:r>
            <a:r>
              <a:rPr lang="zh-CN" altLang="en-US" dirty="0">
                <a:ea typeface="宋体" panose="02010600030101010101" pitchFamily="2" charset="-122"/>
              </a:rPr>
              <a:t>的</a:t>
            </a:r>
            <a:r>
              <a:rPr lang="en-US" altLang="zh-CN" dirty="0">
                <a:ea typeface="宋体" panose="02010600030101010101" pitchFamily="2" charset="-122"/>
              </a:rPr>
              <a:t>56</a:t>
            </a:r>
            <a:r>
              <a:rPr lang="zh-CN" altLang="en-US" dirty="0">
                <a:ea typeface="宋体" panose="02010600030101010101" pitchFamily="2" charset="-122"/>
              </a:rPr>
              <a:t>位密钥可能太小</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由</a:t>
            </a:r>
            <a:r>
              <a:rPr lang="en-US" altLang="zh-CN" dirty="0">
                <a:ea typeface="宋体" panose="02010600030101010101" pitchFamily="2" charset="-122"/>
              </a:rPr>
              <a:t>IBM</a:t>
            </a:r>
            <a:r>
              <a:rPr lang="zh-CN" altLang="en-US" dirty="0">
                <a:ea typeface="宋体" panose="02010600030101010101" pitchFamily="2" charset="-122"/>
              </a:rPr>
              <a:t>设计的</a:t>
            </a:r>
            <a:r>
              <a:rPr lang="en-US" altLang="zh-CN" dirty="0">
                <a:ea typeface="宋体" panose="02010600030101010101" pitchFamily="2" charset="-122"/>
              </a:rPr>
              <a:t>DES</a:t>
            </a:r>
            <a:r>
              <a:rPr lang="zh-CN" altLang="en-US" dirty="0">
                <a:ea typeface="宋体" panose="02010600030101010101" pitchFamily="2" charset="-122"/>
              </a:rPr>
              <a:t>前身，使用了</a:t>
            </a:r>
            <a:r>
              <a:rPr lang="en-US" altLang="zh-CN" dirty="0">
                <a:ea typeface="宋体" panose="02010600030101010101" pitchFamily="2" charset="-122"/>
              </a:rPr>
              <a:t>128</a:t>
            </a:r>
            <a:r>
              <a:rPr lang="zh-CN" altLang="en-US" dirty="0">
                <a:ea typeface="宋体" panose="02010600030101010101" pitchFamily="2" charset="-122"/>
              </a:rPr>
              <a:t>位密钥</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被</a:t>
            </a:r>
            <a:r>
              <a:rPr lang="en-US" altLang="zh-CN" dirty="0">
                <a:ea typeface="宋体" panose="02010600030101010101" pitchFamily="2" charset="-122"/>
              </a:rPr>
              <a:t>NSB</a:t>
            </a:r>
            <a:r>
              <a:rPr lang="zh-CN" altLang="en-US" dirty="0">
                <a:ea typeface="宋体" panose="02010600030101010101" pitchFamily="2" charset="-122"/>
              </a:rPr>
              <a:t>采用为标准后，却变为了</a:t>
            </a:r>
            <a:r>
              <a:rPr lang="en-US" altLang="zh-CN" dirty="0">
                <a:ea typeface="宋体" panose="02010600030101010101" pitchFamily="2" charset="-122"/>
              </a:rPr>
              <a:t>56</a:t>
            </a:r>
            <a:r>
              <a:rPr lang="zh-CN" altLang="en-US" dirty="0">
                <a:ea typeface="宋体" panose="02010600030101010101" pitchFamily="2" charset="-122"/>
              </a:rPr>
              <a:t>位</a:t>
            </a:r>
            <a:endParaRPr lang="en-US" altLang="zh-CN" dirty="0">
              <a:ea typeface="宋体" panose="02010600030101010101" pitchFamily="2" charset="-122"/>
            </a:endParaRPr>
          </a:p>
          <a:p>
            <a:pPr eaLnBrk="1" hangingPunct="1"/>
            <a:r>
              <a:rPr lang="en-US" altLang="zh-CN" dirty="0">
                <a:ea typeface="宋体" panose="02010600030101010101" pitchFamily="2" charset="-122"/>
              </a:rPr>
              <a:t>DES</a:t>
            </a:r>
            <a:r>
              <a:rPr lang="zh-CN" altLang="en-US" dirty="0">
                <a:ea typeface="宋体" panose="02010600030101010101" pitchFamily="2" charset="-122"/>
              </a:rPr>
              <a:t>的迭代次数可能太少</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16</a:t>
            </a:r>
            <a:r>
              <a:rPr lang="zh-CN" altLang="en-US" dirty="0">
                <a:ea typeface="宋体" panose="02010600030101010101" pitchFamily="2" charset="-122"/>
              </a:rPr>
              <a:t>次恰巧能抵抗差分分析</a:t>
            </a:r>
          </a:p>
          <a:p>
            <a:pPr eaLnBrk="1" hangingPunct="1"/>
            <a:r>
              <a:rPr lang="en-US" altLang="zh-CN" dirty="0">
                <a:ea typeface="宋体" panose="02010600030101010101" pitchFamily="2" charset="-122"/>
              </a:rPr>
              <a:t>S</a:t>
            </a:r>
            <a:r>
              <a:rPr lang="zh-CN" altLang="en-US" dirty="0">
                <a:ea typeface="宋体" panose="02010600030101010101" pitchFamily="2" charset="-122"/>
              </a:rPr>
              <a:t>盒（即替代函数</a:t>
            </a:r>
            <a:r>
              <a:rPr lang="en-US" altLang="zh-CN" dirty="0">
                <a:ea typeface="宋体" panose="02010600030101010101" pitchFamily="2" charset="-122"/>
              </a:rPr>
              <a:t>S</a:t>
            </a:r>
            <a:r>
              <a:rPr lang="zh-CN" altLang="en-US" dirty="0">
                <a:ea typeface="宋体" panose="02010600030101010101" pitchFamily="2" charset="-122"/>
              </a:rPr>
              <a:t>）中可能有不安全因素</a:t>
            </a:r>
          </a:p>
          <a:p>
            <a:pPr eaLnBrk="1" hangingPunct="1"/>
            <a:r>
              <a:rPr lang="en-US" altLang="zh-CN" dirty="0">
                <a:ea typeface="宋体" panose="02010600030101010101" pitchFamily="2" charset="-122"/>
              </a:rPr>
              <a:t>DES</a:t>
            </a:r>
            <a:r>
              <a:rPr lang="zh-CN" altLang="en-US" dirty="0">
                <a:ea typeface="宋体" panose="02010600030101010101" pitchFamily="2" charset="-122"/>
              </a:rPr>
              <a:t>的一些关键部分不应当保密</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违反了</a:t>
            </a:r>
            <a:r>
              <a:rPr lang="en-US" altLang="zh-CN" dirty="0" err="1">
                <a:ea typeface="宋体" panose="02010600030101010101" pitchFamily="2" charset="-122"/>
              </a:rPr>
              <a:t>Kerckhoffs</a:t>
            </a:r>
            <a:r>
              <a:rPr lang="zh-CN" altLang="en-US" dirty="0">
                <a:ea typeface="宋体" panose="02010600030101010101" pitchFamily="2" charset="-122"/>
              </a:rPr>
              <a:t>原则，密码系统的安全性取决于密钥</a:t>
            </a:r>
            <a:r>
              <a:rPr lang="en-US" altLang="zh-CN" dirty="0">
                <a:ea typeface="宋体" panose="02010600030101010101" pitchFamily="2" charset="-122"/>
              </a:rPr>
              <a:t>,</a:t>
            </a:r>
            <a:r>
              <a:rPr lang="zh-CN" altLang="en-US" dirty="0">
                <a:ea typeface="宋体" panose="02010600030101010101" pitchFamily="2" charset="-122"/>
              </a:rPr>
              <a:t>而不是密码算法，即密码算法要公开</a:t>
            </a:r>
          </a:p>
        </p:txBody>
      </p:sp>
      <p:sp>
        <p:nvSpPr>
          <p:cNvPr id="47108"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1F7E4845-FCCE-4E2C-9CC8-5C3FC7B23607}"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dirty="0">
              <a:latin typeface="Arial" panose="020B0604020202020204" pitchFamily="34" charset="0"/>
              <a:ea typeface="宋体" panose="02010600030101010101" pitchFamily="2" charset="-122"/>
            </a:endParaRPr>
          </a:p>
        </p:txBody>
      </p:sp>
      <p:sp>
        <p:nvSpPr>
          <p:cNvPr id="47109"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758F18DE-A57E-4091-A531-EF44AD2738A3}"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72</a:t>
            </a:fld>
            <a:endParaRPr lang="en-US" altLang="zh-CN" sz="1000" b="0">
              <a:latin typeface="Arial" panose="020B0604020202020204" pitchFamily="34" charset="0"/>
              <a:ea typeface="宋体" panose="02010600030101010101" pitchFamily="2" charset="-122"/>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F3314B9-D913-47C0-A971-58ECE57FBB72}"/>
              </a:ext>
            </a:extLst>
          </p:cNvPr>
          <p:cNvSpPr>
            <a:spLocks noGrp="1"/>
          </p:cNvSpPr>
          <p:nvPr>
            <p:ph idx="1"/>
          </p:nvPr>
        </p:nvSpPr>
        <p:spPr>
          <a:xfrm>
            <a:off x="406400" y="1219200"/>
            <a:ext cx="11176000" cy="4572000"/>
          </a:xfrm>
        </p:spPr>
        <p:txBody>
          <a:bodyPr/>
          <a:lstStyle/>
          <a:p>
            <a:pPr marL="241300" marR="10160" indent="-228600">
              <a:lnSpc>
                <a:spcPct val="120100"/>
              </a:lnSpc>
              <a:spcBef>
                <a:spcPts val="95"/>
              </a:spcBef>
              <a:buFont typeface="Arial"/>
              <a:buChar char="•"/>
              <a:tabLst>
                <a:tab pos="241300" algn="l"/>
                <a:tab pos="2748280" algn="l"/>
              </a:tabLst>
            </a:pPr>
            <a:r>
              <a:rPr lang="zh-CN" altLang="en-US" sz="2800" b="1" dirty="0">
                <a:latin typeface="Noto Sans SC"/>
                <a:cs typeface="Noto Sans SC"/>
              </a:rPr>
              <a:t>一位名叫</a:t>
            </a:r>
            <a:r>
              <a:rPr lang="en-US" altLang="zh-CN" sz="2800" b="1" spc="-305" dirty="0" err="1">
                <a:latin typeface="Noto Sans SC"/>
                <a:cs typeface="Noto Sans SC"/>
              </a:rPr>
              <a:t>Rocke</a:t>
            </a:r>
            <a:r>
              <a:rPr lang="en-US" altLang="zh-CN" sz="2800" b="1" dirty="0">
                <a:latin typeface="Noto Sans SC"/>
                <a:cs typeface="Noto Sans SC"/>
              </a:rPr>
              <a:t>	</a:t>
            </a:r>
            <a:r>
              <a:rPr lang="en-US" altLang="zh-CN" sz="2800" b="1" spc="-70" dirty="0" err="1">
                <a:latin typeface="Noto Sans SC"/>
                <a:cs typeface="Noto Sans SC"/>
              </a:rPr>
              <a:t>Verser</a:t>
            </a:r>
            <a:r>
              <a:rPr lang="zh-CN" altLang="en-US" sz="2800" b="1" dirty="0">
                <a:latin typeface="Noto Sans SC"/>
                <a:cs typeface="Noto Sans SC"/>
              </a:rPr>
              <a:t>的程序员设计了</a:t>
            </a:r>
            <a:r>
              <a:rPr lang="zh-CN" altLang="en-US" sz="2800" b="1" spc="-10" dirty="0">
                <a:latin typeface="Noto Sans SC"/>
                <a:cs typeface="Noto Sans SC"/>
              </a:rPr>
              <a:t>一</a:t>
            </a:r>
            <a:r>
              <a:rPr lang="zh-CN" altLang="en-US" sz="2800" b="1" dirty="0">
                <a:latin typeface="Noto Sans SC"/>
                <a:cs typeface="Noto Sans SC"/>
              </a:rPr>
              <a:t>个可以通</a:t>
            </a:r>
            <a:r>
              <a:rPr lang="zh-CN" altLang="en-US" sz="2800" b="1" spc="-10" dirty="0">
                <a:latin typeface="Noto Sans SC"/>
                <a:cs typeface="Noto Sans SC"/>
              </a:rPr>
              <a:t>过</a:t>
            </a:r>
            <a:r>
              <a:rPr lang="zh-CN" altLang="en-US" sz="2800" b="1" dirty="0">
                <a:latin typeface="Noto Sans SC"/>
                <a:cs typeface="Noto Sans SC"/>
              </a:rPr>
              <a:t>互联网分</a:t>
            </a:r>
            <a:r>
              <a:rPr lang="zh-CN" altLang="en-US" sz="2800" b="1" spc="-50" dirty="0">
                <a:latin typeface="Noto Sans SC"/>
                <a:cs typeface="Noto Sans SC"/>
              </a:rPr>
              <a:t>段</a:t>
            </a:r>
            <a:r>
              <a:rPr lang="zh-CN" altLang="en-US" sz="2800" b="1" dirty="0">
                <a:latin typeface="Noto Sans SC"/>
                <a:cs typeface="Noto Sans SC"/>
              </a:rPr>
              <a:t>运行的密钥</a:t>
            </a:r>
            <a:r>
              <a:rPr lang="zh-CN" altLang="en-US" sz="2800" b="1" spc="-10" dirty="0">
                <a:latin typeface="Noto Sans SC"/>
                <a:cs typeface="Noto Sans SC"/>
              </a:rPr>
              <a:t>穷</a:t>
            </a:r>
            <a:r>
              <a:rPr lang="zh-CN" altLang="en-US" sz="2800" b="1" dirty="0">
                <a:latin typeface="Noto Sans SC"/>
                <a:cs typeface="Noto Sans SC"/>
              </a:rPr>
              <a:t>举搜索程序，组</a:t>
            </a:r>
            <a:r>
              <a:rPr lang="zh-CN" altLang="en-US" sz="2800" b="1" spc="-10" dirty="0">
                <a:latin typeface="Noto Sans SC"/>
                <a:cs typeface="Noto Sans SC"/>
              </a:rPr>
              <a:t>织</a:t>
            </a:r>
            <a:r>
              <a:rPr lang="zh-CN" altLang="en-US" sz="2800" b="1" dirty="0">
                <a:latin typeface="Noto Sans SC"/>
                <a:cs typeface="Noto Sans SC"/>
              </a:rPr>
              <a:t>实施了一个称为</a:t>
            </a:r>
            <a:r>
              <a:rPr lang="en-US" altLang="zh-CN" sz="2800" b="1" spc="-415" dirty="0">
                <a:latin typeface="Noto Sans SC"/>
                <a:cs typeface="Noto Sans SC"/>
              </a:rPr>
              <a:t>DESHALL</a:t>
            </a:r>
            <a:r>
              <a:rPr lang="zh-CN" altLang="en-US" sz="2800" b="1" dirty="0">
                <a:latin typeface="Noto Sans SC"/>
                <a:cs typeface="Noto Sans SC"/>
              </a:rPr>
              <a:t>的搜</a:t>
            </a:r>
            <a:r>
              <a:rPr lang="zh-CN" altLang="en-US" sz="2800" b="1" spc="-50" dirty="0">
                <a:latin typeface="Noto Sans SC"/>
                <a:cs typeface="Noto Sans SC"/>
              </a:rPr>
              <a:t>索</a:t>
            </a:r>
            <a:r>
              <a:rPr lang="zh-CN" altLang="en-US" sz="2800" b="1" dirty="0">
                <a:latin typeface="Noto Sans SC"/>
                <a:cs typeface="Noto Sans SC"/>
              </a:rPr>
              <a:t>行动，成千上万的志愿者加入到计划</a:t>
            </a:r>
            <a:r>
              <a:rPr lang="zh-CN" altLang="en-US" sz="2800" b="1" spc="-50" dirty="0">
                <a:latin typeface="Noto Sans SC"/>
                <a:cs typeface="Noto Sans SC"/>
              </a:rPr>
              <a:t>中</a:t>
            </a:r>
            <a:endParaRPr lang="zh-CN" altLang="en-US" sz="2800" dirty="0">
              <a:latin typeface="Noto Sans SC"/>
              <a:cs typeface="Noto Sans SC"/>
            </a:endParaRPr>
          </a:p>
          <a:p>
            <a:pPr marL="241300" marR="5080" indent="-228600" algn="just">
              <a:lnSpc>
                <a:spcPct val="120000"/>
              </a:lnSpc>
              <a:spcBef>
                <a:spcPts val="1010"/>
              </a:spcBef>
              <a:buFont typeface="Arial"/>
              <a:buChar char="•"/>
              <a:tabLst>
                <a:tab pos="241300" algn="l"/>
              </a:tabLst>
            </a:pPr>
            <a:r>
              <a:rPr lang="zh-CN" altLang="en-US" sz="2800" b="1" dirty="0">
                <a:latin typeface="Noto Sans SC"/>
                <a:cs typeface="Noto Sans SC"/>
              </a:rPr>
              <a:t>计划实施的第</a:t>
            </a:r>
            <a:r>
              <a:rPr lang="en-US" altLang="zh-CN" sz="2800" b="1" spc="-254" dirty="0">
                <a:latin typeface="Noto Sans SC"/>
                <a:cs typeface="Noto Sans SC"/>
              </a:rPr>
              <a:t>96</a:t>
            </a:r>
            <a:r>
              <a:rPr lang="zh-CN" altLang="en-US" sz="2800" b="1" dirty="0">
                <a:latin typeface="Noto Sans SC"/>
                <a:cs typeface="Noto Sans SC"/>
              </a:rPr>
              <a:t>天，即挑战赛计划公布的第</a:t>
            </a:r>
            <a:r>
              <a:rPr lang="en-US" altLang="zh-CN" sz="2800" b="1" spc="-254" dirty="0">
                <a:latin typeface="Noto Sans SC"/>
                <a:cs typeface="Noto Sans SC"/>
              </a:rPr>
              <a:t>140</a:t>
            </a:r>
            <a:r>
              <a:rPr lang="zh-CN" altLang="en-US" sz="2800" b="1" spc="-105" dirty="0">
                <a:latin typeface="Noto Sans SC"/>
                <a:cs typeface="Noto Sans SC"/>
              </a:rPr>
              <a:t>天，</a:t>
            </a:r>
            <a:r>
              <a:rPr lang="en-US" altLang="zh-CN" sz="2800" b="1" spc="-204" dirty="0">
                <a:latin typeface="Noto Sans SC"/>
                <a:cs typeface="Noto Sans SC"/>
              </a:rPr>
              <a:t>1997</a:t>
            </a:r>
            <a:r>
              <a:rPr lang="zh-CN" altLang="en-US" sz="2800" b="1" dirty="0">
                <a:latin typeface="Noto Sans SC"/>
                <a:cs typeface="Noto Sans SC"/>
              </a:rPr>
              <a:t>年</a:t>
            </a:r>
            <a:r>
              <a:rPr lang="en-US" altLang="zh-CN" sz="2800" b="1" spc="-265" dirty="0">
                <a:latin typeface="Noto Sans SC"/>
                <a:cs typeface="Noto Sans SC"/>
              </a:rPr>
              <a:t>6</a:t>
            </a:r>
            <a:r>
              <a:rPr lang="zh-CN" altLang="en-US" sz="2800" b="1" dirty="0">
                <a:latin typeface="Noto Sans SC"/>
                <a:cs typeface="Noto Sans SC"/>
              </a:rPr>
              <a:t>月</a:t>
            </a:r>
            <a:r>
              <a:rPr lang="en-US" altLang="zh-CN" sz="2800" b="1" spc="-130" dirty="0">
                <a:latin typeface="Noto Sans SC"/>
                <a:cs typeface="Noto Sans SC"/>
              </a:rPr>
              <a:t>17</a:t>
            </a:r>
            <a:r>
              <a:rPr lang="zh-CN" altLang="en-US" sz="2800" b="1" dirty="0">
                <a:latin typeface="Noto Sans SC"/>
                <a:cs typeface="Noto Sans SC"/>
              </a:rPr>
              <a:t>日晚上</a:t>
            </a:r>
            <a:r>
              <a:rPr lang="en-US" altLang="zh-CN" sz="2800" b="1" spc="-254" dirty="0">
                <a:latin typeface="Noto Sans SC"/>
                <a:cs typeface="Noto Sans SC"/>
              </a:rPr>
              <a:t>10</a:t>
            </a:r>
            <a:r>
              <a:rPr lang="zh-CN" altLang="en-US" sz="2800" b="1" dirty="0">
                <a:latin typeface="Noto Sans SC"/>
                <a:cs typeface="Noto Sans SC"/>
              </a:rPr>
              <a:t>点</a:t>
            </a:r>
            <a:r>
              <a:rPr lang="en-US" altLang="zh-CN" sz="2800" b="1" spc="-254" dirty="0">
                <a:latin typeface="Noto Sans SC"/>
                <a:cs typeface="Noto Sans SC"/>
              </a:rPr>
              <a:t>39</a:t>
            </a:r>
            <a:r>
              <a:rPr lang="zh-CN" altLang="en-US" sz="2800" b="1" dirty="0">
                <a:latin typeface="Noto Sans SC"/>
                <a:cs typeface="Noto Sans SC"/>
              </a:rPr>
              <a:t>分，美国盐湖城</a:t>
            </a:r>
            <a:r>
              <a:rPr lang="en-US" altLang="zh-CN" sz="2800" b="1" dirty="0" err="1">
                <a:latin typeface="Noto Sans SC"/>
                <a:cs typeface="Noto Sans SC"/>
              </a:rPr>
              <a:t>Inetz</a:t>
            </a:r>
            <a:r>
              <a:rPr lang="zh-CN" altLang="en-US" sz="2800" b="1" dirty="0">
                <a:latin typeface="Noto Sans SC"/>
                <a:cs typeface="Noto Sans SC"/>
              </a:rPr>
              <a:t>公司的职员</a:t>
            </a:r>
            <a:r>
              <a:rPr lang="en-US" altLang="zh-CN" sz="2800" b="1" dirty="0">
                <a:latin typeface="Noto Sans SC"/>
                <a:cs typeface="Noto Sans SC"/>
              </a:rPr>
              <a:t>Michael</a:t>
            </a:r>
            <a:r>
              <a:rPr lang="en-US" altLang="zh-CN" sz="2800" b="1" spc="-55" dirty="0">
                <a:latin typeface="Noto Sans SC"/>
                <a:cs typeface="Noto Sans SC"/>
              </a:rPr>
              <a:t> </a:t>
            </a:r>
            <a:r>
              <a:rPr lang="en-US" altLang="zh-CN" sz="2800" b="1" spc="-160" dirty="0">
                <a:latin typeface="Noto Sans SC"/>
                <a:cs typeface="Noto Sans SC"/>
              </a:rPr>
              <a:t>Sanders</a:t>
            </a:r>
            <a:r>
              <a:rPr lang="zh-CN" altLang="en-US" sz="2800" b="1" spc="-15" dirty="0">
                <a:latin typeface="Noto Sans SC"/>
                <a:cs typeface="Noto Sans SC"/>
              </a:rPr>
              <a:t>成功地找到了密钥</a:t>
            </a:r>
            <a:endParaRPr lang="zh-CN" altLang="en-US" sz="2800" dirty="0">
              <a:latin typeface="Noto Sans SC"/>
              <a:cs typeface="Noto Sans SC"/>
            </a:endParaRPr>
          </a:p>
          <a:p>
            <a:pPr marL="241300" marR="349885" indent="-228600" algn="just">
              <a:lnSpc>
                <a:spcPct val="120100"/>
              </a:lnSpc>
              <a:spcBef>
                <a:spcPts val="985"/>
              </a:spcBef>
              <a:buFont typeface="Arial"/>
              <a:buChar char="•"/>
              <a:tabLst>
                <a:tab pos="241300" algn="l"/>
              </a:tabLst>
            </a:pPr>
            <a:r>
              <a:rPr lang="zh-CN" altLang="en-US" sz="2800" b="1" spc="-5" dirty="0">
                <a:latin typeface="Noto Sans SC"/>
                <a:cs typeface="Noto Sans SC"/>
              </a:rPr>
              <a:t>在计算机上显示了明文：“</a:t>
            </a:r>
            <a:r>
              <a:rPr lang="en-US" altLang="zh-CN" sz="2800" dirty="0">
                <a:latin typeface="Arial" panose="020B0604020202020204" pitchFamily="34" charset="0"/>
                <a:cs typeface="Arial" panose="020B0604020202020204" pitchFamily="34" charset="0"/>
              </a:rPr>
              <a:t>The</a:t>
            </a:r>
            <a:r>
              <a:rPr lang="en-US" altLang="zh-CN" sz="2800" spc="570" dirty="0">
                <a:latin typeface="Arial" panose="020B0604020202020204" pitchFamily="34" charset="0"/>
                <a:cs typeface="Arial" panose="020B0604020202020204" pitchFamily="34" charset="0"/>
              </a:rPr>
              <a:t> </a:t>
            </a:r>
            <a:r>
              <a:rPr lang="en-US" altLang="zh-CN" sz="2800" spc="-465" dirty="0">
                <a:latin typeface="Arial" panose="020B0604020202020204" pitchFamily="34" charset="0"/>
                <a:cs typeface="Arial" panose="020B0604020202020204" pitchFamily="34" charset="0"/>
              </a:rPr>
              <a:t>unknown</a:t>
            </a:r>
            <a:r>
              <a:rPr lang="en-US" altLang="zh-CN" sz="2800" spc="570" dirty="0">
                <a:latin typeface="Arial" panose="020B0604020202020204" pitchFamily="34" charset="0"/>
                <a:cs typeface="Arial" panose="020B0604020202020204" pitchFamily="34" charset="0"/>
              </a:rPr>
              <a:t> </a:t>
            </a:r>
            <a:r>
              <a:rPr lang="en-US" altLang="zh-CN" sz="2800" spc="-315" dirty="0">
                <a:latin typeface="Arial" panose="020B0604020202020204" pitchFamily="34" charset="0"/>
                <a:cs typeface="Arial" panose="020B0604020202020204" pitchFamily="34" charset="0"/>
              </a:rPr>
              <a:t>message</a:t>
            </a:r>
            <a:r>
              <a:rPr lang="en-US" altLang="zh-CN" sz="2800" spc="555" dirty="0">
                <a:latin typeface="Arial" panose="020B0604020202020204" pitchFamily="34" charset="0"/>
                <a:cs typeface="Arial" panose="020B0604020202020204" pitchFamily="34" charset="0"/>
              </a:rPr>
              <a:t> </a:t>
            </a:r>
            <a:r>
              <a:rPr lang="en-US" altLang="zh-CN" sz="2800" spc="355" dirty="0">
                <a:latin typeface="Arial" panose="020B0604020202020204" pitchFamily="34" charset="0"/>
                <a:cs typeface="Arial" panose="020B0604020202020204" pitchFamily="34" charset="0"/>
              </a:rPr>
              <a:t>is</a:t>
            </a:r>
            <a:r>
              <a:rPr lang="en-US" altLang="zh-CN" sz="2800" spc="459" dirty="0">
                <a:latin typeface="Arial" panose="020B0604020202020204" pitchFamily="34" charset="0"/>
                <a:cs typeface="Arial" panose="020B0604020202020204" pitchFamily="34" charset="0"/>
              </a:rPr>
              <a:t>: </a:t>
            </a:r>
            <a:r>
              <a:rPr lang="en-US" altLang="zh-CN" sz="2800" spc="-114" dirty="0">
                <a:latin typeface="Arial" panose="020B0604020202020204" pitchFamily="34" charset="0"/>
                <a:cs typeface="Arial" panose="020B0604020202020204" pitchFamily="34" charset="0"/>
              </a:rPr>
              <a:t>Strong </a:t>
            </a:r>
            <a:r>
              <a:rPr lang="en-US" altLang="zh-CN" sz="2800" spc="-130" dirty="0">
                <a:latin typeface="Arial" panose="020B0604020202020204" pitchFamily="34" charset="0"/>
                <a:cs typeface="Arial" panose="020B0604020202020204" pitchFamily="34" charset="0"/>
              </a:rPr>
              <a:t>cryptography</a:t>
            </a:r>
            <a:r>
              <a:rPr lang="en-US" altLang="zh-CN" sz="2800" spc="555" dirty="0">
                <a:latin typeface="Arial" panose="020B0604020202020204" pitchFamily="34" charset="0"/>
                <a:cs typeface="Arial" panose="020B0604020202020204" pitchFamily="34" charset="0"/>
              </a:rPr>
              <a:t> </a:t>
            </a:r>
            <a:r>
              <a:rPr lang="en-US" altLang="zh-CN" sz="2800" spc="-400" dirty="0">
                <a:latin typeface="Arial" panose="020B0604020202020204" pitchFamily="34" charset="0"/>
                <a:cs typeface="Arial" panose="020B0604020202020204" pitchFamily="34" charset="0"/>
              </a:rPr>
              <a:t>makes</a:t>
            </a:r>
            <a:r>
              <a:rPr lang="en-US" altLang="zh-CN" sz="2800" spc="53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the</a:t>
            </a:r>
            <a:r>
              <a:rPr lang="en-US" altLang="zh-CN" sz="2800" spc="575" dirty="0">
                <a:latin typeface="Arial" panose="020B0604020202020204" pitchFamily="34" charset="0"/>
                <a:cs typeface="Arial" panose="020B0604020202020204" pitchFamily="34" charset="0"/>
              </a:rPr>
              <a:t> </a:t>
            </a:r>
            <a:r>
              <a:rPr lang="en-US" altLang="zh-CN" sz="2800" spc="-114" dirty="0">
                <a:latin typeface="Arial" panose="020B0604020202020204" pitchFamily="34" charset="0"/>
                <a:cs typeface="Arial" panose="020B0604020202020204" pitchFamily="34" charset="0"/>
              </a:rPr>
              <a:t>world</a:t>
            </a:r>
            <a:r>
              <a:rPr lang="en-US" altLang="zh-CN" sz="2800" spc="555" dirty="0">
                <a:latin typeface="Arial" panose="020B0604020202020204" pitchFamily="34" charset="0"/>
                <a:cs typeface="Arial" panose="020B0604020202020204" pitchFamily="34" charset="0"/>
              </a:rPr>
              <a:t> </a:t>
            </a:r>
            <a:r>
              <a:rPr lang="en-US" altLang="zh-CN" sz="2800" spc="-265" dirty="0">
                <a:latin typeface="Arial" panose="020B0604020202020204" pitchFamily="34" charset="0"/>
                <a:cs typeface="Arial" panose="020B0604020202020204" pitchFamily="34" charset="0"/>
              </a:rPr>
              <a:t>a</a:t>
            </a:r>
            <a:r>
              <a:rPr lang="en-US" altLang="zh-CN" sz="2800" spc="595"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safer</a:t>
            </a:r>
            <a:r>
              <a:rPr lang="en-US" altLang="zh-CN" sz="2800" spc="555" dirty="0">
                <a:latin typeface="Arial" panose="020B0604020202020204" pitchFamily="34" charset="0"/>
                <a:cs typeface="Arial" panose="020B0604020202020204" pitchFamily="34" charset="0"/>
              </a:rPr>
              <a:t> </a:t>
            </a:r>
            <a:r>
              <a:rPr lang="en-US" altLang="zh-CN" sz="2800" spc="-10" dirty="0">
                <a:latin typeface="Arial" panose="020B0604020202020204" pitchFamily="34" charset="0"/>
                <a:cs typeface="Arial" panose="020B0604020202020204" pitchFamily="34" charset="0"/>
              </a:rPr>
              <a:t>place</a:t>
            </a:r>
            <a:r>
              <a:rPr lang="en-US" altLang="zh-CN" sz="2800" b="1" spc="-10" dirty="0">
                <a:latin typeface="Arial"/>
                <a:cs typeface="Arial"/>
              </a:rPr>
              <a:t>”</a:t>
            </a:r>
            <a:endParaRPr lang="en-US" altLang="zh-CN" sz="2800" dirty="0">
              <a:latin typeface="Arial"/>
              <a:cs typeface="Arial"/>
            </a:endParaRPr>
          </a:p>
          <a:p>
            <a:endParaRPr lang="zh-CN" altLang="en-US" dirty="0"/>
          </a:p>
        </p:txBody>
      </p:sp>
      <p:sp>
        <p:nvSpPr>
          <p:cNvPr id="4" name="日期占位符 3">
            <a:extLst>
              <a:ext uri="{FF2B5EF4-FFF2-40B4-BE49-F238E27FC236}">
                <a16:creationId xmlns:a16="http://schemas.microsoft.com/office/drawing/2014/main" id="{A8906C62-5777-421F-A1A4-04B719376998}"/>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923374CD-D6A1-4B2F-AFE7-D88B0CCB36C6}"/>
              </a:ext>
            </a:extLst>
          </p:cNvPr>
          <p:cNvSpPr>
            <a:spLocks noGrp="1"/>
          </p:cNvSpPr>
          <p:nvPr>
            <p:ph type="sldNum" sz="quarter" idx="11"/>
          </p:nvPr>
        </p:nvSpPr>
        <p:spPr/>
        <p:txBody>
          <a:bodyPr/>
          <a:lstStyle/>
          <a:p>
            <a:fld id="{A420A89F-6092-44FA-AA4D-72ED0B6A316D}" type="slidenum">
              <a:rPr lang="en-US" altLang="zh-CN" smtClean="0"/>
              <a:pPr/>
              <a:t>73</a:t>
            </a:fld>
            <a:endParaRPr lang="en-US" altLang="zh-CN"/>
          </a:p>
        </p:txBody>
      </p:sp>
      <p:sp>
        <p:nvSpPr>
          <p:cNvPr id="6" name="object 2">
            <a:extLst>
              <a:ext uri="{FF2B5EF4-FFF2-40B4-BE49-F238E27FC236}">
                <a16:creationId xmlns:a16="http://schemas.microsoft.com/office/drawing/2014/main" id="{02011C19-C597-4D6D-82E3-CE5CFB28AAD1}"/>
              </a:ext>
            </a:extLst>
          </p:cNvPr>
          <p:cNvSpPr txBox="1">
            <a:spLocks noGrp="1"/>
          </p:cNvSpPr>
          <p:nvPr>
            <p:ph type="title"/>
          </p:nvPr>
        </p:nvSpPr>
        <p:spPr>
          <a:xfrm>
            <a:off x="1117600" y="350838"/>
            <a:ext cx="9652000" cy="563562"/>
          </a:xfrm>
          <a:prstGeom prst="rect">
            <a:avLst/>
          </a:prstGeom>
        </p:spPr>
        <p:txBody>
          <a:bodyPr vert="horz" wrap="square" lIns="0" tIns="11430" rIns="0" bIns="0" rtlCol="0">
            <a:spAutoFit/>
          </a:bodyPr>
          <a:lstStyle/>
          <a:p>
            <a:pPr marL="12700">
              <a:lnSpc>
                <a:spcPct val="100000"/>
              </a:lnSpc>
              <a:spcBef>
                <a:spcPts val="90"/>
              </a:spcBef>
            </a:pPr>
            <a:r>
              <a:rPr spc="-30" dirty="0"/>
              <a:t>密钥挑战</a:t>
            </a:r>
          </a:p>
        </p:txBody>
      </p:sp>
    </p:spTree>
    <p:extLst>
      <p:ext uri="{BB962C8B-B14F-4D97-AF65-F5344CB8AC3E}">
        <p14:creationId xmlns:p14="http://schemas.microsoft.com/office/powerpoint/2010/main" val="428724995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pPr eaLnBrk="1" hangingPunct="1"/>
            <a:r>
              <a:rPr lang="en-US" altLang="zh-CN"/>
              <a:t>DES</a:t>
            </a:r>
            <a:r>
              <a:rPr lang="zh-CN" altLang="zh-CN"/>
              <a:t>破解器</a:t>
            </a:r>
            <a:endParaRPr lang="zh-CN" altLang="en-US"/>
          </a:p>
        </p:txBody>
      </p:sp>
      <p:sp>
        <p:nvSpPr>
          <p:cNvPr id="48131" name="内容占位符 2"/>
          <p:cNvSpPr>
            <a:spLocks noGrp="1"/>
          </p:cNvSpPr>
          <p:nvPr>
            <p:ph sz="half" idx="1"/>
          </p:nvPr>
        </p:nvSpPr>
        <p:spPr>
          <a:xfrm>
            <a:off x="406400" y="1219200"/>
            <a:ext cx="5918200" cy="5105400"/>
          </a:xfrm>
        </p:spPr>
        <p:txBody>
          <a:bodyPr/>
          <a:lstStyle/>
          <a:p>
            <a:pPr eaLnBrk="1" hangingPunct="1"/>
            <a:r>
              <a:rPr lang="en-US" altLang="zh-CN" b="0" dirty="0"/>
              <a:t>1998</a:t>
            </a:r>
            <a:r>
              <a:rPr lang="zh-CN" altLang="zh-CN" b="0" dirty="0"/>
              <a:t>年，电子前哨基金会（</a:t>
            </a:r>
            <a:r>
              <a:rPr lang="en-US" altLang="zh-CN" b="0" dirty="0"/>
              <a:t>EFF</a:t>
            </a:r>
            <a:r>
              <a:rPr lang="zh-CN" altLang="zh-CN" b="0" dirty="0"/>
              <a:t>）制造了一台</a:t>
            </a:r>
            <a:r>
              <a:rPr lang="en-US" altLang="zh-CN" b="0" dirty="0"/>
              <a:t>DES</a:t>
            </a:r>
            <a:r>
              <a:rPr lang="zh-CN" altLang="zh-CN" b="0" dirty="0"/>
              <a:t>破解器，它使用多个</a:t>
            </a:r>
            <a:r>
              <a:rPr lang="en-US" altLang="zh-CN" b="0" dirty="0"/>
              <a:t>Deep Crack</a:t>
            </a:r>
            <a:r>
              <a:rPr lang="zh-CN" altLang="zh-CN" b="0" dirty="0"/>
              <a:t>芯片搭成而成，造价约</a:t>
            </a:r>
            <a:r>
              <a:rPr lang="en-US" altLang="zh-CN" b="0" dirty="0"/>
              <a:t>$250,000</a:t>
            </a:r>
            <a:r>
              <a:rPr lang="zh-CN" altLang="zh-CN" b="0" dirty="0"/>
              <a:t>，包括</a:t>
            </a:r>
            <a:r>
              <a:rPr lang="en-US" altLang="zh-CN" b="0" dirty="0"/>
              <a:t>1856</a:t>
            </a:r>
            <a:r>
              <a:rPr lang="zh-CN" altLang="zh-CN" b="0" dirty="0"/>
              <a:t>个自定义的芯片，在</a:t>
            </a:r>
            <a:r>
              <a:rPr lang="en-US" altLang="zh-CN" b="0" dirty="0"/>
              <a:t>56</a:t>
            </a:r>
            <a:r>
              <a:rPr lang="zh-CN" altLang="zh-CN" b="0" dirty="0"/>
              <a:t>个小时内利用穷尽搜索的方法破译了</a:t>
            </a:r>
            <a:r>
              <a:rPr lang="en-US" altLang="zh-CN" b="0" dirty="0"/>
              <a:t>56</a:t>
            </a:r>
            <a:r>
              <a:rPr lang="zh-CN" altLang="zh-CN" b="0" dirty="0"/>
              <a:t>位密钥长度的</a:t>
            </a:r>
            <a:r>
              <a:rPr lang="en-US" altLang="zh-CN" b="0" dirty="0"/>
              <a:t>DES</a:t>
            </a:r>
          </a:p>
          <a:p>
            <a:pPr marL="342900" lvl="2" indent="-342900" eaLnBrk="1" hangingPunct="1">
              <a:buClr>
                <a:schemeClr val="tx1"/>
              </a:buClr>
              <a:buFont typeface="Wingdings" panose="05000000000000000000" pitchFamily="2" charset="2"/>
              <a:buChar char="v"/>
            </a:pPr>
            <a:r>
              <a:rPr lang="zh-CN" altLang="en-US" sz="2800" dirty="0">
                <a:cs typeface="+mn-cs"/>
              </a:rPr>
              <a:t>在当前的计算资源下，速度更快，成本更低</a:t>
            </a:r>
          </a:p>
          <a:p>
            <a:pPr eaLnBrk="1" hangingPunct="1"/>
            <a:endParaRPr lang="zh-CN" altLang="en-US" dirty="0"/>
          </a:p>
        </p:txBody>
      </p:sp>
      <p:sp>
        <p:nvSpPr>
          <p:cNvPr id="48132"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61968734-CFD5-4C44-A8DA-7609FD8DC009}"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2024/4/1</a:t>
            </a:fld>
            <a:endParaRPr lang="en-US" altLang="zh-CN" sz="1000">
              <a:solidFill>
                <a:schemeClr val="bg1"/>
              </a:solidFill>
              <a:latin typeface="Verdana" panose="020B0604030504040204" pitchFamily="34" charset="0"/>
              <a:ea typeface="宋体" panose="02010600030101010101" pitchFamily="2" charset="-122"/>
            </a:endParaRPr>
          </a:p>
        </p:txBody>
      </p:sp>
      <p:sp>
        <p:nvSpPr>
          <p:cNvPr id="48133" name="灯片编号占位符 4"/>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0E6C7D11-5403-4903-BF0F-1EEF5113BC91}"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74</a:t>
            </a:fld>
            <a:endParaRPr lang="en-US" altLang="zh-CN" sz="1000" b="0">
              <a:solidFill>
                <a:schemeClr val="bg1"/>
              </a:solidFill>
              <a:latin typeface="Verdana" panose="020B0604030504040204" pitchFamily="34" charset="0"/>
              <a:ea typeface="宋体" panose="02010600030101010101" pitchFamily="2" charset="-122"/>
            </a:endParaRPr>
          </a:p>
        </p:txBody>
      </p:sp>
      <p:pic>
        <p:nvPicPr>
          <p:cNvPr id="48134" name="Picture 3" descr="des_cra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9453" y="1447800"/>
            <a:ext cx="363855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FC6D76-7BFF-49C8-A917-E4313831587E}"/>
              </a:ext>
            </a:extLst>
          </p:cNvPr>
          <p:cNvSpPr>
            <a:spLocks noGrp="1"/>
          </p:cNvSpPr>
          <p:nvPr>
            <p:ph type="title"/>
          </p:nvPr>
        </p:nvSpPr>
        <p:spPr/>
        <p:txBody>
          <a:bodyPr/>
          <a:lstStyle/>
          <a:p>
            <a:r>
              <a:rPr lang="en-US" altLang="zh-CN" spc="-484" dirty="0"/>
              <a:t>DES</a:t>
            </a:r>
            <a:r>
              <a:rPr lang="zh-CN" altLang="en-US" spc="-30" dirty="0"/>
              <a:t>的安全性的其他方面</a:t>
            </a:r>
            <a:endParaRPr lang="zh-CN" altLang="en-US" dirty="0"/>
          </a:p>
        </p:txBody>
      </p:sp>
      <p:sp>
        <p:nvSpPr>
          <p:cNvPr id="3" name="内容占位符 2">
            <a:extLst>
              <a:ext uri="{FF2B5EF4-FFF2-40B4-BE49-F238E27FC236}">
                <a16:creationId xmlns:a16="http://schemas.microsoft.com/office/drawing/2014/main" id="{030F0EC3-E31A-490A-A7B5-5F654C0DFD1B}"/>
              </a:ext>
            </a:extLst>
          </p:cNvPr>
          <p:cNvSpPr>
            <a:spLocks noGrp="1"/>
          </p:cNvSpPr>
          <p:nvPr>
            <p:ph idx="1"/>
          </p:nvPr>
        </p:nvSpPr>
        <p:spPr/>
        <p:txBody>
          <a:bodyPr/>
          <a:lstStyle/>
          <a:p>
            <a:pPr marL="38100">
              <a:lnSpc>
                <a:spcPct val="100000"/>
              </a:lnSpc>
              <a:spcBef>
                <a:spcPts val="1685"/>
              </a:spcBef>
            </a:pPr>
            <a:r>
              <a:rPr lang="zh-CN" altLang="en-US" spc="-5" dirty="0">
                <a:solidFill>
                  <a:srgbClr val="0070C0"/>
                </a:solidFill>
              </a:rPr>
              <a:t>密文与明文、密文与密钥的相关性</a:t>
            </a:r>
          </a:p>
          <a:p>
            <a:pPr marL="266700" marR="30480" indent="0" algn="just">
              <a:lnSpc>
                <a:spcPct val="120100"/>
              </a:lnSpc>
              <a:spcBef>
                <a:spcPts val="1005"/>
              </a:spcBef>
              <a:buNone/>
            </a:pPr>
            <a:r>
              <a:rPr lang="en-US" altLang="zh-CN" sz="2400" b="0" spc="-10" dirty="0">
                <a:solidFill>
                  <a:srgbClr val="000000"/>
                </a:solidFill>
                <a:latin typeface="Times New Roman"/>
                <a:cs typeface="Times New Roman"/>
              </a:rPr>
              <a:t>Meyer[1978]</a:t>
            </a:r>
            <a:r>
              <a:rPr lang="zh-CN" altLang="en-US" sz="2400" b="0" spc="20" dirty="0">
                <a:solidFill>
                  <a:srgbClr val="000000"/>
                </a:solidFill>
                <a:latin typeface="Noto Sans SC"/>
                <a:cs typeface="Noto Sans SC"/>
              </a:rPr>
              <a:t>详细研究了</a:t>
            </a:r>
            <a:r>
              <a:rPr lang="en-US" altLang="zh-CN" sz="2400" b="0" dirty="0">
                <a:solidFill>
                  <a:srgbClr val="000000"/>
                </a:solidFill>
                <a:latin typeface="Times New Roman"/>
                <a:cs typeface="Times New Roman"/>
              </a:rPr>
              <a:t>DES</a:t>
            </a:r>
            <a:r>
              <a:rPr lang="zh-CN" altLang="en-US" sz="2400" b="0" spc="-5" dirty="0">
                <a:solidFill>
                  <a:srgbClr val="000000"/>
                </a:solidFill>
                <a:latin typeface="Noto Sans SC"/>
                <a:cs typeface="Noto Sans SC"/>
              </a:rPr>
              <a:t>的输入明文与密文及密钥与密文之间的相关性。</a:t>
            </a:r>
            <a:r>
              <a:rPr lang="zh-CN" altLang="en-US" sz="2400" b="0" spc="60" dirty="0">
                <a:solidFill>
                  <a:srgbClr val="000000"/>
                </a:solidFill>
                <a:latin typeface="Noto Sans SC"/>
                <a:cs typeface="Noto Sans SC"/>
              </a:rPr>
              <a:t>表明每个密文比特都是所有明文比特和所有密钥比特的复合函数，并且指出</a:t>
            </a:r>
            <a:r>
              <a:rPr lang="zh-CN" altLang="en-US" sz="2400" b="0" spc="5" dirty="0">
                <a:solidFill>
                  <a:srgbClr val="000000"/>
                </a:solidFill>
                <a:latin typeface="Noto Sans SC"/>
                <a:cs typeface="Noto Sans SC"/>
              </a:rPr>
              <a:t>达到这一要求所需的迭代次数至少为</a:t>
            </a:r>
            <a:r>
              <a:rPr lang="en-US" altLang="zh-CN" sz="2400" b="0" dirty="0">
                <a:solidFill>
                  <a:srgbClr val="000000"/>
                </a:solidFill>
                <a:latin typeface="Times New Roman"/>
                <a:cs typeface="Times New Roman"/>
              </a:rPr>
              <a:t>5</a:t>
            </a:r>
            <a:r>
              <a:rPr lang="zh-CN" altLang="en-US" sz="2400" b="0" spc="70" dirty="0">
                <a:solidFill>
                  <a:srgbClr val="000000"/>
                </a:solidFill>
                <a:latin typeface="Noto Sans SC"/>
                <a:cs typeface="Noto Sans SC"/>
              </a:rPr>
              <a:t>。</a:t>
            </a:r>
            <a:r>
              <a:rPr lang="en-US" altLang="zh-CN" sz="2400" b="0" spc="-10" dirty="0" err="1">
                <a:solidFill>
                  <a:srgbClr val="000000"/>
                </a:solidFill>
                <a:latin typeface="Times New Roman"/>
                <a:cs typeface="Times New Roman"/>
              </a:rPr>
              <a:t>Konheim</a:t>
            </a:r>
            <a:r>
              <a:rPr lang="en-US" altLang="zh-CN" sz="2400" b="0" spc="-10" dirty="0">
                <a:solidFill>
                  <a:srgbClr val="000000"/>
                </a:solidFill>
                <a:latin typeface="Times New Roman"/>
                <a:cs typeface="Times New Roman"/>
              </a:rPr>
              <a:t>[1981]</a:t>
            </a:r>
            <a:r>
              <a:rPr lang="zh-CN" altLang="en-US" sz="2400" b="0" spc="70" dirty="0">
                <a:solidFill>
                  <a:srgbClr val="000000"/>
                </a:solidFill>
                <a:latin typeface="Noto Sans SC"/>
                <a:cs typeface="Noto Sans SC"/>
              </a:rPr>
              <a:t>用</a:t>
            </a:r>
            <a:r>
              <a:rPr lang="zh-CN" altLang="en-US" sz="2400" b="0" dirty="0">
                <a:solidFill>
                  <a:srgbClr val="000000"/>
                </a:solidFill>
                <a:latin typeface="Symbol"/>
                <a:cs typeface="Symbol"/>
              </a:rPr>
              <a:t></a:t>
            </a:r>
            <a:r>
              <a:rPr lang="en-US" altLang="zh-CN" sz="2400" b="0" baseline="24305" dirty="0">
                <a:solidFill>
                  <a:srgbClr val="000000"/>
                </a:solidFill>
                <a:latin typeface="Times New Roman"/>
                <a:cs typeface="Times New Roman"/>
              </a:rPr>
              <a:t>2</a:t>
            </a:r>
            <a:r>
              <a:rPr lang="zh-CN" altLang="en-US" sz="2400" b="0" spc="30" dirty="0">
                <a:solidFill>
                  <a:srgbClr val="000000"/>
                </a:solidFill>
                <a:latin typeface="Noto Sans SC"/>
                <a:cs typeface="Noto Sans SC"/>
              </a:rPr>
              <a:t>检验证明，迭代</a:t>
            </a:r>
            <a:r>
              <a:rPr lang="en-US" altLang="zh-CN" sz="2400" b="0" spc="-50" dirty="0">
                <a:solidFill>
                  <a:srgbClr val="000000"/>
                </a:solidFill>
                <a:latin typeface="Times New Roman"/>
                <a:cs typeface="Times New Roman"/>
              </a:rPr>
              <a:t>8</a:t>
            </a:r>
            <a:r>
              <a:rPr lang="zh-CN" altLang="en-US" sz="2400" b="0" spc="-5" dirty="0">
                <a:solidFill>
                  <a:srgbClr val="000000"/>
                </a:solidFill>
                <a:latin typeface="Noto Sans SC"/>
                <a:cs typeface="Noto Sans SC"/>
              </a:rPr>
              <a:t>次后输出和输入就可认为是不相关的了。</a:t>
            </a:r>
            <a:endParaRPr lang="zh-CN" altLang="en-US" sz="2400" b="0" dirty="0">
              <a:latin typeface="Noto Sans SC"/>
              <a:cs typeface="Noto Sans SC"/>
            </a:endParaRPr>
          </a:p>
          <a:p>
            <a:pPr marL="38100">
              <a:lnSpc>
                <a:spcPct val="100000"/>
              </a:lnSpc>
              <a:spcBef>
                <a:spcPts val="1565"/>
              </a:spcBef>
            </a:pPr>
            <a:r>
              <a:rPr lang="en-US" altLang="zh-CN" dirty="0">
                <a:solidFill>
                  <a:srgbClr val="002060"/>
                </a:solidFill>
                <a:latin typeface="Times New Roman"/>
                <a:cs typeface="Times New Roman"/>
              </a:rPr>
              <a:t>DES</a:t>
            </a:r>
            <a:r>
              <a:rPr lang="zh-CN" altLang="en-US" spc="-10" dirty="0">
                <a:solidFill>
                  <a:srgbClr val="002060"/>
                </a:solidFill>
                <a:latin typeface="Noto Sans SC"/>
                <a:cs typeface="Noto Sans SC"/>
              </a:rPr>
              <a:t>的其他攻击方法</a:t>
            </a:r>
          </a:p>
          <a:p>
            <a:pPr marL="0" marR="34290" indent="0">
              <a:lnSpc>
                <a:spcPct val="120100"/>
              </a:lnSpc>
              <a:spcBef>
                <a:spcPts val="1005"/>
              </a:spcBef>
              <a:buNone/>
            </a:pPr>
            <a:r>
              <a:rPr lang="zh-CN" altLang="en-US" sz="2400" b="0" spc="70" dirty="0">
                <a:solidFill>
                  <a:srgbClr val="000000"/>
                </a:solidFill>
                <a:latin typeface="Noto Sans SC"/>
                <a:cs typeface="Noto Sans SC"/>
              </a:rPr>
              <a:t>目前攻击</a:t>
            </a:r>
            <a:r>
              <a:rPr lang="en-US" altLang="zh-CN" sz="2400" b="0" dirty="0">
                <a:solidFill>
                  <a:srgbClr val="000000"/>
                </a:solidFill>
                <a:latin typeface="Times New Roman"/>
                <a:cs typeface="Times New Roman"/>
              </a:rPr>
              <a:t>DES</a:t>
            </a:r>
            <a:r>
              <a:rPr lang="zh-CN" altLang="en-US" sz="2400" b="0" spc="40" dirty="0">
                <a:solidFill>
                  <a:srgbClr val="000000"/>
                </a:solidFill>
                <a:latin typeface="Noto Sans SC"/>
                <a:cs typeface="Noto Sans SC"/>
              </a:rPr>
              <a:t>的主要方法有时间</a:t>
            </a:r>
            <a:r>
              <a:rPr lang="en-US" altLang="zh-CN" sz="2400" b="0" dirty="0">
                <a:solidFill>
                  <a:srgbClr val="000000"/>
                </a:solidFill>
                <a:latin typeface="Times New Roman"/>
                <a:cs typeface="Times New Roman"/>
              </a:rPr>
              <a:t>-</a:t>
            </a:r>
            <a:r>
              <a:rPr lang="zh-CN" altLang="en-US" sz="2400" b="0" spc="15" dirty="0">
                <a:solidFill>
                  <a:srgbClr val="000000"/>
                </a:solidFill>
                <a:latin typeface="Noto Sans SC"/>
                <a:cs typeface="Noto Sans SC"/>
              </a:rPr>
              <a:t>空间权衡攻击、差分攻击、线性攻击和相关</a:t>
            </a:r>
            <a:r>
              <a:rPr lang="zh-CN" altLang="en-US" sz="2400" b="0" spc="-5" dirty="0">
                <a:solidFill>
                  <a:srgbClr val="000000"/>
                </a:solidFill>
                <a:latin typeface="Noto Sans SC"/>
                <a:cs typeface="Noto Sans SC"/>
              </a:rPr>
              <a:t>密钥攻击等方法，在这些攻击方法中，线性攻击方法是最有效的一种方法。</a:t>
            </a:r>
          </a:p>
          <a:p>
            <a:endParaRPr lang="zh-CN" altLang="en-US" dirty="0"/>
          </a:p>
        </p:txBody>
      </p:sp>
      <p:sp>
        <p:nvSpPr>
          <p:cNvPr id="4" name="日期占位符 3">
            <a:extLst>
              <a:ext uri="{FF2B5EF4-FFF2-40B4-BE49-F238E27FC236}">
                <a16:creationId xmlns:a16="http://schemas.microsoft.com/office/drawing/2014/main" id="{8A7244E8-77B0-4DDD-8ABA-1C42B3FC0817}"/>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3952970C-1599-4A88-8025-96084250DC53}"/>
              </a:ext>
            </a:extLst>
          </p:cNvPr>
          <p:cNvSpPr>
            <a:spLocks noGrp="1"/>
          </p:cNvSpPr>
          <p:nvPr>
            <p:ph type="sldNum" sz="quarter" idx="11"/>
          </p:nvPr>
        </p:nvSpPr>
        <p:spPr/>
        <p:txBody>
          <a:bodyPr/>
          <a:lstStyle/>
          <a:p>
            <a:fld id="{A420A89F-6092-44FA-AA4D-72ED0B6A316D}" type="slidenum">
              <a:rPr lang="en-US" altLang="zh-CN" smtClean="0"/>
              <a:pPr/>
              <a:t>75</a:t>
            </a:fld>
            <a:endParaRPr lang="en-US" altLang="zh-CN"/>
          </a:p>
        </p:txBody>
      </p:sp>
    </p:spTree>
    <p:extLst>
      <p:ext uri="{BB962C8B-B14F-4D97-AF65-F5344CB8AC3E}">
        <p14:creationId xmlns:p14="http://schemas.microsoft.com/office/powerpoint/2010/main" val="189604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6"/>
          <p:cNvSpPr>
            <a:spLocks noGrp="1"/>
          </p:cNvSpPr>
          <p:nvPr>
            <p:ph type="title"/>
          </p:nvPr>
        </p:nvSpPr>
        <p:spPr/>
        <p:txBody>
          <a:bodyPr/>
          <a:lstStyle/>
          <a:p>
            <a:pPr eaLnBrk="1" hangingPunct="1"/>
            <a:r>
              <a:rPr lang="zh-CN" altLang="zh-CN"/>
              <a:t>二重</a:t>
            </a:r>
            <a:r>
              <a:rPr lang="en-US" altLang="zh-CN"/>
              <a:t>DES</a:t>
            </a:r>
            <a:r>
              <a:rPr lang="zh-CN" altLang="zh-CN"/>
              <a:t>的中间相遇攻击</a:t>
            </a:r>
            <a:endParaRPr lang="zh-CN" altLang="en-US"/>
          </a:p>
        </p:txBody>
      </p:sp>
      <p:sp>
        <p:nvSpPr>
          <p:cNvPr id="49155" name="内容占位符 7"/>
          <p:cNvSpPr>
            <a:spLocks noGrp="1"/>
          </p:cNvSpPr>
          <p:nvPr>
            <p:ph idx="1"/>
          </p:nvPr>
        </p:nvSpPr>
        <p:spPr/>
        <p:txBody>
          <a:bodyPr/>
          <a:lstStyle/>
          <a:p>
            <a:pPr eaLnBrk="1" hangingPunct="1"/>
            <a:r>
              <a:rPr lang="zh-CN" altLang="zh-CN" dirty="0"/>
              <a:t>二重</a:t>
            </a:r>
            <a:r>
              <a:rPr lang="en-US" altLang="zh-CN" dirty="0"/>
              <a:t>DES</a:t>
            </a:r>
            <a:r>
              <a:rPr lang="zh-CN" altLang="zh-CN" dirty="0"/>
              <a:t>的密钥长度为</a:t>
            </a:r>
            <a:r>
              <a:rPr lang="en-US" altLang="zh-CN" dirty="0"/>
              <a:t>112</a:t>
            </a:r>
            <a:r>
              <a:rPr lang="zh-CN" altLang="zh-CN" dirty="0"/>
              <a:t>位，密钥量本身可以抵御目前的穷举攻击</a:t>
            </a:r>
            <a:endParaRPr lang="en-US" altLang="zh-CN" dirty="0"/>
          </a:p>
          <a:p>
            <a:pPr eaLnBrk="1" hangingPunct="1"/>
            <a:r>
              <a:rPr lang="zh-CN" altLang="zh-CN" dirty="0"/>
              <a:t>但是，二重</a:t>
            </a:r>
            <a:r>
              <a:rPr lang="en-US" altLang="zh-CN" dirty="0"/>
              <a:t>DES</a:t>
            </a:r>
            <a:r>
              <a:rPr lang="zh-CN" altLang="zh-CN" dirty="0"/>
              <a:t>不能抵御中间相遇攻击</a:t>
            </a:r>
            <a:r>
              <a:rPr lang="en-US" altLang="zh-CN" dirty="0"/>
              <a:t>(Meet-in-the-Middle)</a:t>
            </a:r>
            <a:r>
              <a:rPr lang="zh-CN" altLang="zh-CN" dirty="0"/>
              <a:t>。</a:t>
            </a:r>
            <a:endParaRPr lang="en-US" altLang="zh-CN" dirty="0"/>
          </a:p>
          <a:p>
            <a:pPr eaLnBrk="1" hangingPunct="1"/>
            <a:r>
              <a:rPr lang="zh-CN" altLang="zh-CN" dirty="0"/>
              <a:t>顾名思义，就是寻找一个中间值</a:t>
            </a:r>
            <a:endParaRPr lang="en-US" altLang="zh-CN" dirty="0"/>
          </a:p>
          <a:p>
            <a:pPr eaLnBrk="1" hangingPunct="1"/>
            <a:r>
              <a:rPr lang="zh-CN" altLang="zh-CN" dirty="0"/>
              <a:t>为了抵抗中间相遇攻击，可以使用三重</a:t>
            </a:r>
            <a:r>
              <a:rPr lang="en-US" altLang="zh-CN" dirty="0"/>
              <a:t>DES</a:t>
            </a:r>
            <a:endParaRPr lang="zh-CN" altLang="en-US" dirty="0"/>
          </a:p>
        </p:txBody>
      </p:sp>
      <p:sp>
        <p:nvSpPr>
          <p:cNvPr id="49156" name="日期占位符 4"/>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AA72B65E-02C4-4871-AB87-9F7AA7C5EFAD}" type="datetime1">
              <a:rPr lang="zh-CN" altLang="en-US" sz="100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2024/4/1</a:t>
            </a:fld>
            <a:endParaRPr lang="en-US" altLang="zh-CN" sz="1000">
              <a:solidFill>
                <a:schemeClr val="bg1"/>
              </a:solidFill>
              <a:latin typeface="Verdana" panose="020B0604030504040204" pitchFamily="34" charset="0"/>
              <a:ea typeface="宋体" panose="02010600030101010101" pitchFamily="2" charset="-122"/>
            </a:endParaRPr>
          </a:p>
        </p:txBody>
      </p:sp>
      <p:sp>
        <p:nvSpPr>
          <p:cNvPr id="49157"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7B270CBD-116E-47F3-9E0C-AD107B27664D}"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76</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49158" name="Rectangle 2"/>
          <p:cNvSpPr>
            <a:spLocks noChangeArrowheads="1"/>
          </p:cNvSpPr>
          <p:nvPr/>
        </p:nvSpPr>
        <p:spPr bwMode="ltGray">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graphicFrame>
        <p:nvGraphicFramePr>
          <p:cNvPr id="49159" name="对象 9"/>
          <p:cNvGraphicFramePr>
            <a:graphicFrameLocks noChangeAspect="1"/>
          </p:cNvGraphicFramePr>
          <p:nvPr>
            <p:extLst>
              <p:ext uri="{D42A27DB-BD31-4B8C-83A1-F6EECF244321}">
                <p14:modId xmlns:p14="http://schemas.microsoft.com/office/powerpoint/2010/main" val="2229876893"/>
              </p:ext>
            </p:extLst>
          </p:nvPr>
        </p:nvGraphicFramePr>
        <p:xfrm>
          <a:off x="1547885" y="5162550"/>
          <a:ext cx="5447834" cy="952500"/>
        </p:xfrm>
        <a:graphic>
          <a:graphicData uri="http://schemas.openxmlformats.org/presentationml/2006/ole">
            <mc:AlternateContent xmlns:mc="http://schemas.openxmlformats.org/markup-compatibility/2006">
              <mc:Choice xmlns:v="urn:schemas-microsoft-com:vml" Requires="v">
                <p:oleObj spid="_x0000_s49181" r:id="rId3" imgW="1358310" imgH="241195" progId="Equation.DSMT4">
                  <p:embed/>
                </p:oleObj>
              </mc:Choice>
              <mc:Fallback>
                <p:oleObj r:id="rId3" imgW="1358310" imgH="241195" progId="Equation.DSMT4">
                  <p:embed/>
                  <p:pic>
                    <p:nvPicPr>
                      <p:cNvPr id="0" name="对象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85" y="5162550"/>
                        <a:ext cx="5447834" cy="952500"/>
                      </a:xfrm>
                      <a:prstGeom prst="rect">
                        <a:avLst/>
                      </a:prstGeom>
                      <a:noFill/>
                      <a:ln>
                        <a:noFill/>
                      </a:ln>
                    </p:spPr>
                  </p:pic>
                </p:oleObj>
              </mc:Fallback>
            </mc:AlternateContent>
          </a:graphicData>
        </a:graphic>
      </p:graphicFrame>
      <p:sp>
        <p:nvSpPr>
          <p:cNvPr id="8" name="object 4">
            <a:extLst>
              <a:ext uri="{FF2B5EF4-FFF2-40B4-BE49-F238E27FC236}">
                <a16:creationId xmlns:a16="http://schemas.microsoft.com/office/drawing/2014/main" id="{4C415DDA-8508-40B7-B7ED-DC3AD2AA0F93}"/>
              </a:ext>
            </a:extLst>
          </p:cNvPr>
          <p:cNvSpPr txBox="1"/>
          <p:nvPr/>
        </p:nvSpPr>
        <p:spPr>
          <a:xfrm>
            <a:off x="3390138" y="4133469"/>
            <a:ext cx="641350" cy="391160"/>
          </a:xfrm>
          <a:prstGeom prst="rect">
            <a:avLst/>
          </a:prstGeom>
        </p:spPr>
        <p:txBody>
          <a:bodyPr vert="horz" wrap="square" lIns="0" tIns="12700" rIns="0" bIns="0" rtlCol="0">
            <a:spAutoFit/>
          </a:bodyPr>
          <a:lstStyle/>
          <a:p>
            <a:pPr marL="12700">
              <a:lnSpc>
                <a:spcPct val="100000"/>
              </a:lnSpc>
              <a:spcBef>
                <a:spcPts val="100"/>
              </a:spcBef>
            </a:pPr>
            <a:r>
              <a:rPr sz="2400" b="1" spc="-25" dirty="0">
                <a:latin typeface="Malgun Gothic"/>
                <a:cs typeface="Malgun Gothic"/>
              </a:rPr>
              <a:t>明文</a:t>
            </a:r>
            <a:endParaRPr sz="2400">
              <a:latin typeface="Malgun Gothic"/>
              <a:cs typeface="Malgun Gothic"/>
            </a:endParaRPr>
          </a:p>
        </p:txBody>
      </p:sp>
      <p:sp>
        <p:nvSpPr>
          <p:cNvPr id="9" name="object 5">
            <a:extLst>
              <a:ext uri="{FF2B5EF4-FFF2-40B4-BE49-F238E27FC236}">
                <a16:creationId xmlns:a16="http://schemas.microsoft.com/office/drawing/2014/main" id="{88753AA4-30DC-4DFB-9BDE-7ACA13F88917}"/>
              </a:ext>
            </a:extLst>
          </p:cNvPr>
          <p:cNvSpPr txBox="1"/>
          <p:nvPr/>
        </p:nvSpPr>
        <p:spPr>
          <a:xfrm>
            <a:off x="7824596" y="4228845"/>
            <a:ext cx="641350" cy="391160"/>
          </a:xfrm>
          <a:prstGeom prst="rect">
            <a:avLst/>
          </a:prstGeom>
        </p:spPr>
        <p:txBody>
          <a:bodyPr vert="horz" wrap="square" lIns="0" tIns="12700" rIns="0" bIns="0" rtlCol="0">
            <a:spAutoFit/>
          </a:bodyPr>
          <a:lstStyle/>
          <a:p>
            <a:pPr marL="12700">
              <a:lnSpc>
                <a:spcPct val="100000"/>
              </a:lnSpc>
              <a:spcBef>
                <a:spcPts val="100"/>
              </a:spcBef>
            </a:pPr>
            <a:r>
              <a:rPr sz="2400" b="1" spc="-25" dirty="0">
                <a:latin typeface="Malgun Gothic"/>
                <a:cs typeface="Malgun Gothic"/>
              </a:rPr>
              <a:t>密文</a:t>
            </a:r>
            <a:endParaRPr sz="2400">
              <a:latin typeface="Malgun Gothic"/>
              <a:cs typeface="Malgun Gothic"/>
            </a:endParaRPr>
          </a:p>
        </p:txBody>
      </p:sp>
      <p:sp>
        <p:nvSpPr>
          <p:cNvPr id="10" name="object 6">
            <a:extLst>
              <a:ext uri="{FF2B5EF4-FFF2-40B4-BE49-F238E27FC236}">
                <a16:creationId xmlns:a16="http://schemas.microsoft.com/office/drawing/2014/main" id="{C40D2E7B-7D35-45BF-8ADC-60FC1A2F8FC0}"/>
              </a:ext>
            </a:extLst>
          </p:cNvPr>
          <p:cNvSpPr txBox="1"/>
          <p:nvPr/>
        </p:nvSpPr>
        <p:spPr>
          <a:xfrm>
            <a:off x="4393691" y="4369308"/>
            <a:ext cx="1191895" cy="527685"/>
          </a:xfrm>
          <a:prstGeom prst="rect">
            <a:avLst/>
          </a:prstGeom>
          <a:ln w="9144">
            <a:solidFill>
              <a:srgbClr val="000000"/>
            </a:solidFill>
          </a:ln>
        </p:spPr>
        <p:txBody>
          <a:bodyPr vert="horz" wrap="square" lIns="0" tIns="0" rIns="0" bIns="0" rtlCol="0">
            <a:spAutoFit/>
          </a:bodyPr>
          <a:lstStyle/>
          <a:p>
            <a:pPr marL="178435">
              <a:lnSpc>
                <a:spcPts val="2460"/>
              </a:lnSpc>
            </a:pPr>
            <a:r>
              <a:rPr sz="3600" b="1" spc="-15" baseline="-16203" dirty="0">
                <a:latin typeface="Times New Roman"/>
                <a:cs typeface="Times New Roman"/>
              </a:rPr>
              <a:t>DES</a:t>
            </a:r>
            <a:r>
              <a:rPr sz="1600" b="1" spc="-10" dirty="0">
                <a:latin typeface="Times New Roman"/>
                <a:cs typeface="Times New Roman"/>
              </a:rPr>
              <a:t>(1)</a:t>
            </a:r>
            <a:endParaRPr sz="1600" dirty="0">
              <a:latin typeface="Times New Roman"/>
              <a:cs typeface="Times New Roman"/>
            </a:endParaRPr>
          </a:p>
        </p:txBody>
      </p:sp>
      <p:sp>
        <p:nvSpPr>
          <p:cNvPr id="11" name="object 7">
            <a:extLst>
              <a:ext uri="{FF2B5EF4-FFF2-40B4-BE49-F238E27FC236}">
                <a16:creationId xmlns:a16="http://schemas.microsoft.com/office/drawing/2014/main" id="{3C7B5B28-9919-44B0-9255-A9D6782B74C3}"/>
              </a:ext>
            </a:extLst>
          </p:cNvPr>
          <p:cNvSpPr/>
          <p:nvPr/>
        </p:nvSpPr>
        <p:spPr>
          <a:xfrm>
            <a:off x="4736591" y="3750564"/>
            <a:ext cx="76200" cy="619125"/>
          </a:xfrm>
          <a:custGeom>
            <a:avLst/>
            <a:gdLst/>
            <a:ahLst/>
            <a:cxnLst/>
            <a:rect l="l" t="t" r="r" b="b"/>
            <a:pathLst>
              <a:path w="76200" h="619125">
                <a:moveTo>
                  <a:pt x="31750" y="542544"/>
                </a:moveTo>
                <a:lnTo>
                  <a:pt x="0" y="542544"/>
                </a:lnTo>
                <a:lnTo>
                  <a:pt x="38100" y="618744"/>
                </a:lnTo>
                <a:lnTo>
                  <a:pt x="69850" y="555244"/>
                </a:lnTo>
                <a:lnTo>
                  <a:pt x="31750" y="555244"/>
                </a:lnTo>
                <a:lnTo>
                  <a:pt x="31750" y="542544"/>
                </a:lnTo>
                <a:close/>
              </a:path>
              <a:path w="76200" h="619125">
                <a:moveTo>
                  <a:pt x="44450" y="0"/>
                </a:moveTo>
                <a:lnTo>
                  <a:pt x="31750" y="0"/>
                </a:lnTo>
                <a:lnTo>
                  <a:pt x="31750" y="555244"/>
                </a:lnTo>
                <a:lnTo>
                  <a:pt x="44450" y="555244"/>
                </a:lnTo>
                <a:lnTo>
                  <a:pt x="44450" y="0"/>
                </a:lnTo>
                <a:close/>
              </a:path>
              <a:path w="76200" h="619125">
                <a:moveTo>
                  <a:pt x="76200" y="542544"/>
                </a:moveTo>
                <a:lnTo>
                  <a:pt x="44450" y="542544"/>
                </a:lnTo>
                <a:lnTo>
                  <a:pt x="44450" y="555244"/>
                </a:lnTo>
                <a:lnTo>
                  <a:pt x="69850" y="555244"/>
                </a:lnTo>
                <a:lnTo>
                  <a:pt x="76200" y="542544"/>
                </a:lnTo>
                <a:close/>
              </a:path>
            </a:pathLst>
          </a:custGeom>
          <a:solidFill>
            <a:srgbClr val="000000"/>
          </a:solidFill>
        </p:spPr>
        <p:txBody>
          <a:bodyPr wrap="square" lIns="0" tIns="0" rIns="0" bIns="0" rtlCol="0"/>
          <a:lstStyle/>
          <a:p>
            <a:endParaRPr/>
          </a:p>
        </p:txBody>
      </p:sp>
      <p:sp>
        <p:nvSpPr>
          <p:cNvPr id="12" name="object 8">
            <a:extLst>
              <a:ext uri="{FF2B5EF4-FFF2-40B4-BE49-F238E27FC236}">
                <a16:creationId xmlns:a16="http://schemas.microsoft.com/office/drawing/2014/main" id="{22E6770E-592F-423D-8685-81154414C5A4}"/>
              </a:ext>
            </a:extLst>
          </p:cNvPr>
          <p:cNvSpPr txBox="1"/>
          <p:nvPr/>
        </p:nvSpPr>
        <p:spPr>
          <a:xfrm>
            <a:off x="4508880" y="3248609"/>
            <a:ext cx="331470" cy="391795"/>
          </a:xfrm>
          <a:prstGeom prst="rect">
            <a:avLst/>
          </a:prstGeom>
        </p:spPr>
        <p:txBody>
          <a:bodyPr vert="horz" wrap="square" lIns="0" tIns="12700" rIns="0" bIns="0" rtlCol="0">
            <a:spAutoFit/>
          </a:bodyPr>
          <a:lstStyle/>
          <a:p>
            <a:pPr marL="38100">
              <a:lnSpc>
                <a:spcPct val="100000"/>
              </a:lnSpc>
              <a:spcBef>
                <a:spcPts val="100"/>
              </a:spcBef>
            </a:pPr>
            <a:r>
              <a:rPr sz="2400" b="1" i="1" spc="-25" dirty="0">
                <a:latin typeface="Times New Roman"/>
                <a:cs typeface="Times New Roman"/>
              </a:rPr>
              <a:t>k</a:t>
            </a:r>
            <a:r>
              <a:rPr sz="2400" b="1" spc="-37" baseline="-24305" dirty="0">
                <a:latin typeface="Times New Roman"/>
                <a:cs typeface="Times New Roman"/>
              </a:rPr>
              <a:t>1</a:t>
            </a:r>
            <a:endParaRPr sz="2400" baseline="-24305">
              <a:latin typeface="Times New Roman"/>
              <a:cs typeface="Times New Roman"/>
            </a:endParaRPr>
          </a:p>
        </p:txBody>
      </p:sp>
      <p:sp>
        <p:nvSpPr>
          <p:cNvPr id="13" name="object 9">
            <a:extLst>
              <a:ext uri="{FF2B5EF4-FFF2-40B4-BE49-F238E27FC236}">
                <a16:creationId xmlns:a16="http://schemas.microsoft.com/office/drawing/2014/main" id="{3CC4049E-A00E-4F41-B142-F077820F0DB1}"/>
              </a:ext>
            </a:extLst>
          </p:cNvPr>
          <p:cNvSpPr/>
          <p:nvPr/>
        </p:nvSpPr>
        <p:spPr>
          <a:xfrm>
            <a:off x="3424428" y="4620514"/>
            <a:ext cx="951230" cy="76200"/>
          </a:xfrm>
          <a:custGeom>
            <a:avLst/>
            <a:gdLst/>
            <a:ahLst/>
            <a:cxnLst/>
            <a:rect l="l" t="t" r="r" b="b"/>
            <a:pathLst>
              <a:path w="951229" h="76200">
                <a:moveTo>
                  <a:pt x="874754" y="44409"/>
                </a:moveTo>
                <a:lnTo>
                  <a:pt x="874649" y="76200"/>
                </a:lnTo>
                <a:lnTo>
                  <a:pt x="938681" y="44450"/>
                </a:lnTo>
                <a:lnTo>
                  <a:pt x="887476" y="44450"/>
                </a:lnTo>
                <a:lnTo>
                  <a:pt x="874754" y="44409"/>
                </a:lnTo>
                <a:close/>
              </a:path>
              <a:path w="951229" h="76200">
                <a:moveTo>
                  <a:pt x="874797" y="31710"/>
                </a:moveTo>
                <a:lnTo>
                  <a:pt x="874754" y="44409"/>
                </a:lnTo>
                <a:lnTo>
                  <a:pt x="887476" y="44450"/>
                </a:lnTo>
                <a:lnTo>
                  <a:pt x="887476" y="31750"/>
                </a:lnTo>
                <a:lnTo>
                  <a:pt x="874797" y="31710"/>
                </a:lnTo>
                <a:close/>
              </a:path>
              <a:path w="951229" h="76200">
                <a:moveTo>
                  <a:pt x="874902" y="0"/>
                </a:moveTo>
                <a:lnTo>
                  <a:pt x="874797" y="31710"/>
                </a:lnTo>
                <a:lnTo>
                  <a:pt x="887476" y="31750"/>
                </a:lnTo>
                <a:lnTo>
                  <a:pt x="887476" y="44450"/>
                </a:lnTo>
                <a:lnTo>
                  <a:pt x="938681" y="44450"/>
                </a:lnTo>
                <a:lnTo>
                  <a:pt x="950976" y="38354"/>
                </a:lnTo>
                <a:lnTo>
                  <a:pt x="874902" y="0"/>
                </a:lnTo>
                <a:close/>
              </a:path>
              <a:path w="951229" h="76200">
                <a:moveTo>
                  <a:pt x="0" y="28956"/>
                </a:moveTo>
                <a:lnTo>
                  <a:pt x="0" y="41656"/>
                </a:lnTo>
                <a:lnTo>
                  <a:pt x="874754" y="44409"/>
                </a:lnTo>
                <a:lnTo>
                  <a:pt x="874797" y="31710"/>
                </a:lnTo>
                <a:lnTo>
                  <a:pt x="0" y="28956"/>
                </a:lnTo>
                <a:close/>
              </a:path>
            </a:pathLst>
          </a:custGeom>
          <a:solidFill>
            <a:srgbClr val="000000"/>
          </a:solidFill>
        </p:spPr>
        <p:txBody>
          <a:bodyPr wrap="square" lIns="0" tIns="0" rIns="0" bIns="0" rtlCol="0"/>
          <a:lstStyle/>
          <a:p>
            <a:endParaRPr/>
          </a:p>
        </p:txBody>
      </p:sp>
      <p:sp>
        <p:nvSpPr>
          <p:cNvPr id="14" name="object 10">
            <a:extLst>
              <a:ext uri="{FF2B5EF4-FFF2-40B4-BE49-F238E27FC236}">
                <a16:creationId xmlns:a16="http://schemas.microsoft.com/office/drawing/2014/main" id="{1CCEB829-E06B-4E07-91E5-9C9C49305A4C}"/>
              </a:ext>
            </a:extLst>
          </p:cNvPr>
          <p:cNvSpPr/>
          <p:nvPr/>
        </p:nvSpPr>
        <p:spPr>
          <a:xfrm>
            <a:off x="5615940" y="4617720"/>
            <a:ext cx="954405" cy="76200"/>
          </a:xfrm>
          <a:custGeom>
            <a:avLst/>
            <a:gdLst/>
            <a:ahLst/>
            <a:cxnLst/>
            <a:rect l="l" t="t" r="r" b="b"/>
            <a:pathLst>
              <a:path w="954404" h="76200">
                <a:moveTo>
                  <a:pt x="877824" y="0"/>
                </a:moveTo>
                <a:lnTo>
                  <a:pt x="877824" y="76199"/>
                </a:lnTo>
                <a:lnTo>
                  <a:pt x="941324" y="44449"/>
                </a:lnTo>
                <a:lnTo>
                  <a:pt x="890524" y="44449"/>
                </a:lnTo>
                <a:lnTo>
                  <a:pt x="890524" y="31749"/>
                </a:lnTo>
                <a:lnTo>
                  <a:pt x="941324" y="31749"/>
                </a:lnTo>
                <a:lnTo>
                  <a:pt x="877824" y="0"/>
                </a:lnTo>
                <a:close/>
              </a:path>
              <a:path w="954404" h="76200">
                <a:moveTo>
                  <a:pt x="877824" y="31749"/>
                </a:moveTo>
                <a:lnTo>
                  <a:pt x="0" y="31749"/>
                </a:lnTo>
                <a:lnTo>
                  <a:pt x="0" y="44449"/>
                </a:lnTo>
                <a:lnTo>
                  <a:pt x="877824" y="44449"/>
                </a:lnTo>
                <a:lnTo>
                  <a:pt x="877824" y="31749"/>
                </a:lnTo>
                <a:close/>
              </a:path>
              <a:path w="954404" h="76200">
                <a:moveTo>
                  <a:pt x="941324" y="31749"/>
                </a:moveTo>
                <a:lnTo>
                  <a:pt x="890524" y="31749"/>
                </a:lnTo>
                <a:lnTo>
                  <a:pt x="890524" y="44449"/>
                </a:lnTo>
                <a:lnTo>
                  <a:pt x="941324" y="44449"/>
                </a:lnTo>
                <a:lnTo>
                  <a:pt x="954024" y="38099"/>
                </a:lnTo>
                <a:lnTo>
                  <a:pt x="941324" y="31749"/>
                </a:lnTo>
                <a:close/>
              </a:path>
            </a:pathLst>
          </a:custGeom>
          <a:solidFill>
            <a:srgbClr val="000000"/>
          </a:solidFill>
        </p:spPr>
        <p:txBody>
          <a:bodyPr wrap="square" lIns="0" tIns="0" rIns="0" bIns="0" rtlCol="0"/>
          <a:lstStyle/>
          <a:p>
            <a:endParaRPr/>
          </a:p>
        </p:txBody>
      </p:sp>
      <p:sp>
        <p:nvSpPr>
          <p:cNvPr id="15" name="object 11">
            <a:extLst>
              <a:ext uri="{FF2B5EF4-FFF2-40B4-BE49-F238E27FC236}">
                <a16:creationId xmlns:a16="http://schemas.microsoft.com/office/drawing/2014/main" id="{2EED7853-F9DF-491A-B41F-24ECDB3155B4}"/>
              </a:ext>
            </a:extLst>
          </p:cNvPr>
          <p:cNvSpPr txBox="1"/>
          <p:nvPr/>
        </p:nvSpPr>
        <p:spPr>
          <a:xfrm>
            <a:off x="6569964" y="4369308"/>
            <a:ext cx="1191895" cy="546100"/>
          </a:xfrm>
          <a:prstGeom prst="rect">
            <a:avLst/>
          </a:prstGeom>
          <a:ln w="9144">
            <a:solidFill>
              <a:srgbClr val="000000"/>
            </a:solidFill>
          </a:ln>
        </p:spPr>
        <p:txBody>
          <a:bodyPr vert="horz" wrap="square" lIns="0" tIns="0" rIns="0" bIns="0" rtlCol="0">
            <a:spAutoFit/>
          </a:bodyPr>
          <a:lstStyle/>
          <a:p>
            <a:pPr marL="179705">
              <a:lnSpc>
                <a:spcPts val="2460"/>
              </a:lnSpc>
            </a:pPr>
            <a:r>
              <a:rPr sz="3600" b="1" spc="-15" baseline="-16203" dirty="0">
                <a:latin typeface="Times New Roman"/>
                <a:cs typeface="Times New Roman"/>
              </a:rPr>
              <a:t>DES</a:t>
            </a:r>
            <a:r>
              <a:rPr sz="1600" b="1" spc="-10" dirty="0">
                <a:latin typeface="Times New Roman"/>
                <a:cs typeface="Times New Roman"/>
              </a:rPr>
              <a:t>(2)</a:t>
            </a:r>
            <a:endParaRPr sz="1600">
              <a:latin typeface="Times New Roman"/>
              <a:cs typeface="Times New Roman"/>
            </a:endParaRPr>
          </a:p>
        </p:txBody>
      </p:sp>
      <p:sp>
        <p:nvSpPr>
          <p:cNvPr id="16" name="object 12">
            <a:extLst>
              <a:ext uri="{FF2B5EF4-FFF2-40B4-BE49-F238E27FC236}">
                <a16:creationId xmlns:a16="http://schemas.microsoft.com/office/drawing/2014/main" id="{B337C9D6-3B1F-4B31-93F0-37C107B36346}"/>
              </a:ext>
            </a:extLst>
          </p:cNvPr>
          <p:cNvSpPr txBox="1"/>
          <p:nvPr/>
        </p:nvSpPr>
        <p:spPr>
          <a:xfrm>
            <a:off x="6845554" y="3248609"/>
            <a:ext cx="331470" cy="391795"/>
          </a:xfrm>
          <a:prstGeom prst="rect">
            <a:avLst/>
          </a:prstGeom>
        </p:spPr>
        <p:txBody>
          <a:bodyPr vert="horz" wrap="square" lIns="0" tIns="12700" rIns="0" bIns="0" rtlCol="0">
            <a:spAutoFit/>
          </a:bodyPr>
          <a:lstStyle/>
          <a:p>
            <a:pPr marL="38100">
              <a:lnSpc>
                <a:spcPct val="100000"/>
              </a:lnSpc>
              <a:spcBef>
                <a:spcPts val="100"/>
              </a:spcBef>
            </a:pPr>
            <a:r>
              <a:rPr sz="2400" b="1" i="1" spc="-25" dirty="0">
                <a:latin typeface="Times New Roman"/>
                <a:cs typeface="Times New Roman"/>
              </a:rPr>
              <a:t>k</a:t>
            </a:r>
            <a:r>
              <a:rPr sz="2400" b="1" spc="-37" baseline="-24305" dirty="0">
                <a:latin typeface="Times New Roman"/>
                <a:cs typeface="Times New Roman"/>
              </a:rPr>
              <a:t>2</a:t>
            </a:r>
            <a:endParaRPr sz="2400" baseline="-24305">
              <a:latin typeface="Times New Roman"/>
              <a:cs typeface="Times New Roman"/>
            </a:endParaRPr>
          </a:p>
        </p:txBody>
      </p:sp>
      <p:sp>
        <p:nvSpPr>
          <p:cNvPr id="17" name="object 13">
            <a:extLst>
              <a:ext uri="{FF2B5EF4-FFF2-40B4-BE49-F238E27FC236}">
                <a16:creationId xmlns:a16="http://schemas.microsoft.com/office/drawing/2014/main" id="{882AA8D9-EC0B-4401-83AA-DBAF2EEF47D1}"/>
              </a:ext>
            </a:extLst>
          </p:cNvPr>
          <p:cNvSpPr/>
          <p:nvPr/>
        </p:nvSpPr>
        <p:spPr>
          <a:xfrm>
            <a:off x="7120128" y="3750564"/>
            <a:ext cx="76200" cy="619125"/>
          </a:xfrm>
          <a:custGeom>
            <a:avLst/>
            <a:gdLst/>
            <a:ahLst/>
            <a:cxnLst/>
            <a:rect l="l" t="t" r="r" b="b"/>
            <a:pathLst>
              <a:path w="76200" h="619125">
                <a:moveTo>
                  <a:pt x="31750" y="542544"/>
                </a:moveTo>
                <a:lnTo>
                  <a:pt x="0" y="542544"/>
                </a:lnTo>
                <a:lnTo>
                  <a:pt x="38100" y="618744"/>
                </a:lnTo>
                <a:lnTo>
                  <a:pt x="69850" y="555244"/>
                </a:lnTo>
                <a:lnTo>
                  <a:pt x="31750" y="555244"/>
                </a:lnTo>
                <a:lnTo>
                  <a:pt x="31750" y="542544"/>
                </a:lnTo>
                <a:close/>
              </a:path>
              <a:path w="76200" h="619125">
                <a:moveTo>
                  <a:pt x="44450" y="0"/>
                </a:moveTo>
                <a:lnTo>
                  <a:pt x="31750" y="0"/>
                </a:lnTo>
                <a:lnTo>
                  <a:pt x="31750" y="555244"/>
                </a:lnTo>
                <a:lnTo>
                  <a:pt x="44450" y="555244"/>
                </a:lnTo>
                <a:lnTo>
                  <a:pt x="44450" y="0"/>
                </a:lnTo>
                <a:close/>
              </a:path>
              <a:path w="76200" h="619125">
                <a:moveTo>
                  <a:pt x="76200" y="542544"/>
                </a:moveTo>
                <a:lnTo>
                  <a:pt x="44450" y="542544"/>
                </a:lnTo>
                <a:lnTo>
                  <a:pt x="44450" y="555244"/>
                </a:lnTo>
                <a:lnTo>
                  <a:pt x="69850" y="555244"/>
                </a:lnTo>
                <a:lnTo>
                  <a:pt x="76200" y="542544"/>
                </a:lnTo>
                <a:close/>
              </a:path>
            </a:pathLst>
          </a:custGeom>
          <a:solidFill>
            <a:srgbClr val="000000"/>
          </a:solidFill>
        </p:spPr>
        <p:txBody>
          <a:bodyPr wrap="square" lIns="0" tIns="0" rIns="0" bIns="0" rtlCol="0"/>
          <a:lstStyle/>
          <a:p>
            <a:endParaRPr/>
          </a:p>
        </p:txBody>
      </p:sp>
      <p:sp>
        <p:nvSpPr>
          <p:cNvPr id="18" name="object 14">
            <a:extLst>
              <a:ext uri="{FF2B5EF4-FFF2-40B4-BE49-F238E27FC236}">
                <a16:creationId xmlns:a16="http://schemas.microsoft.com/office/drawing/2014/main" id="{50B8C614-789B-4A87-875C-2BA342540F25}"/>
              </a:ext>
            </a:extLst>
          </p:cNvPr>
          <p:cNvSpPr/>
          <p:nvPr/>
        </p:nvSpPr>
        <p:spPr>
          <a:xfrm>
            <a:off x="7792211" y="4635753"/>
            <a:ext cx="954405" cy="76200"/>
          </a:xfrm>
          <a:custGeom>
            <a:avLst/>
            <a:gdLst/>
            <a:ahLst/>
            <a:cxnLst/>
            <a:rect l="l" t="t" r="r" b="b"/>
            <a:pathLst>
              <a:path w="954404" h="76200">
                <a:moveTo>
                  <a:pt x="877802" y="44410"/>
                </a:moveTo>
                <a:lnTo>
                  <a:pt x="877697" y="76200"/>
                </a:lnTo>
                <a:lnTo>
                  <a:pt x="941729" y="44450"/>
                </a:lnTo>
                <a:lnTo>
                  <a:pt x="890524" y="44450"/>
                </a:lnTo>
                <a:lnTo>
                  <a:pt x="877802" y="44410"/>
                </a:lnTo>
                <a:close/>
              </a:path>
              <a:path w="954404" h="76200">
                <a:moveTo>
                  <a:pt x="877845" y="31710"/>
                </a:moveTo>
                <a:lnTo>
                  <a:pt x="877802" y="44410"/>
                </a:lnTo>
                <a:lnTo>
                  <a:pt x="890524" y="44450"/>
                </a:lnTo>
                <a:lnTo>
                  <a:pt x="890524" y="31750"/>
                </a:lnTo>
                <a:lnTo>
                  <a:pt x="877845" y="31710"/>
                </a:lnTo>
                <a:close/>
              </a:path>
              <a:path w="954404" h="76200">
                <a:moveTo>
                  <a:pt x="877951" y="0"/>
                </a:moveTo>
                <a:lnTo>
                  <a:pt x="877845" y="31710"/>
                </a:lnTo>
                <a:lnTo>
                  <a:pt x="890524" y="31750"/>
                </a:lnTo>
                <a:lnTo>
                  <a:pt x="890524" y="44450"/>
                </a:lnTo>
                <a:lnTo>
                  <a:pt x="941729" y="44450"/>
                </a:lnTo>
                <a:lnTo>
                  <a:pt x="954024" y="38354"/>
                </a:lnTo>
                <a:lnTo>
                  <a:pt x="877951" y="0"/>
                </a:lnTo>
                <a:close/>
              </a:path>
              <a:path w="954404" h="76200">
                <a:moveTo>
                  <a:pt x="0" y="28956"/>
                </a:moveTo>
                <a:lnTo>
                  <a:pt x="0" y="41656"/>
                </a:lnTo>
                <a:lnTo>
                  <a:pt x="877802" y="44410"/>
                </a:lnTo>
                <a:lnTo>
                  <a:pt x="877845" y="31710"/>
                </a:lnTo>
                <a:lnTo>
                  <a:pt x="0" y="28956"/>
                </a:lnTo>
                <a:close/>
              </a:path>
            </a:pathLst>
          </a:custGeom>
          <a:solidFill>
            <a:srgbClr val="000000"/>
          </a:solidFill>
        </p:spPr>
        <p:txBody>
          <a:bodyPr wrap="square" lIns="0" tIns="0" rIns="0" bIns="0" rtlCol="0"/>
          <a:lstStyle/>
          <a:p>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4574" y="407539"/>
            <a:ext cx="6075426" cy="565539"/>
          </a:xfrm>
          <a:prstGeom prst="rect">
            <a:avLst/>
          </a:prstGeom>
        </p:spPr>
        <p:txBody>
          <a:bodyPr vert="horz" wrap="square" lIns="0" tIns="11430" rIns="0" bIns="0" rtlCol="0">
            <a:spAutoFit/>
          </a:bodyPr>
          <a:lstStyle/>
          <a:p>
            <a:pPr marL="12700">
              <a:lnSpc>
                <a:spcPct val="100000"/>
              </a:lnSpc>
              <a:spcBef>
                <a:spcPts val="90"/>
              </a:spcBef>
            </a:pPr>
            <a:r>
              <a:rPr spc="-30" dirty="0"/>
              <a:t>中间相遇攻击的复杂度</a:t>
            </a:r>
          </a:p>
        </p:txBody>
      </p:sp>
      <p:sp>
        <p:nvSpPr>
          <p:cNvPr id="3" name="object 3"/>
          <p:cNvSpPr txBox="1"/>
          <p:nvPr/>
        </p:nvSpPr>
        <p:spPr>
          <a:xfrm>
            <a:off x="877519" y="1321624"/>
            <a:ext cx="10412095" cy="3169920"/>
          </a:xfrm>
          <a:prstGeom prst="rect">
            <a:avLst/>
          </a:prstGeom>
        </p:spPr>
        <p:txBody>
          <a:bodyPr vert="horz" wrap="square" lIns="0" tIns="214630" rIns="0" bIns="0" rtlCol="0">
            <a:spAutoFit/>
          </a:bodyPr>
          <a:lstStyle/>
          <a:p>
            <a:pPr marL="266700" indent="-228600">
              <a:lnSpc>
                <a:spcPct val="100000"/>
              </a:lnSpc>
              <a:spcBef>
                <a:spcPts val="1690"/>
              </a:spcBef>
              <a:buFont typeface="Arial"/>
              <a:buChar char="•"/>
              <a:tabLst>
                <a:tab pos="266700" algn="l"/>
              </a:tabLst>
            </a:pPr>
            <a:r>
              <a:rPr sz="2400" b="1" dirty="0">
                <a:latin typeface="Noto Sans SC"/>
                <a:cs typeface="Noto Sans SC"/>
              </a:rPr>
              <a:t>对于给定明文</a:t>
            </a:r>
            <a:r>
              <a:rPr sz="2400" b="1" i="1" dirty="0">
                <a:latin typeface="Times New Roman"/>
                <a:cs typeface="Times New Roman"/>
              </a:rPr>
              <a:t>x</a:t>
            </a:r>
            <a:r>
              <a:rPr sz="2400" b="1" dirty="0">
                <a:latin typeface="Noto Sans SC"/>
                <a:cs typeface="Noto Sans SC"/>
              </a:rPr>
              <a:t>，以两重</a:t>
            </a:r>
            <a:r>
              <a:rPr sz="2400" b="1" dirty="0">
                <a:latin typeface="Times New Roman"/>
                <a:cs typeface="Times New Roman"/>
              </a:rPr>
              <a:t>DES</a:t>
            </a:r>
            <a:r>
              <a:rPr sz="2400" b="1" dirty="0">
                <a:latin typeface="Noto Sans SC"/>
                <a:cs typeface="Noto Sans SC"/>
              </a:rPr>
              <a:t>加密将有</a:t>
            </a:r>
            <a:r>
              <a:rPr sz="2400" b="1" spc="-10" dirty="0">
                <a:latin typeface="Times New Roman"/>
                <a:cs typeface="Times New Roman"/>
              </a:rPr>
              <a:t>2</a:t>
            </a:r>
            <a:r>
              <a:rPr sz="2400" b="1" spc="-15" baseline="24305" dirty="0">
                <a:latin typeface="Times New Roman"/>
                <a:cs typeface="Times New Roman"/>
              </a:rPr>
              <a:t>64</a:t>
            </a:r>
            <a:r>
              <a:rPr sz="2400" b="1" spc="-10" dirty="0">
                <a:latin typeface="Noto Sans SC"/>
                <a:cs typeface="Noto Sans SC"/>
              </a:rPr>
              <a:t>个可能的密文。</a:t>
            </a:r>
            <a:endParaRPr sz="2400" dirty="0">
              <a:latin typeface="Noto Sans SC"/>
              <a:cs typeface="Noto Sans SC"/>
            </a:endParaRPr>
          </a:p>
          <a:p>
            <a:pPr marL="266700" marR="34925" indent="-228600">
              <a:lnSpc>
                <a:spcPct val="120100"/>
              </a:lnSpc>
              <a:spcBef>
                <a:spcPts val="1005"/>
              </a:spcBef>
              <a:buFont typeface="Arial"/>
              <a:buChar char="•"/>
              <a:tabLst>
                <a:tab pos="266700" algn="l"/>
              </a:tabLst>
            </a:pPr>
            <a:r>
              <a:rPr sz="2400" b="1" spc="40" dirty="0">
                <a:latin typeface="Noto Sans SC"/>
                <a:cs typeface="Noto Sans SC"/>
              </a:rPr>
              <a:t>可能的密钥数为</a:t>
            </a:r>
            <a:r>
              <a:rPr sz="2400" b="1" spc="-25" dirty="0">
                <a:latin typeface="Times New Roman"/>
                <a:cs typeface="Times New Roman"/>
              </a:rPr>
              <a:t>2</a:t>
            </a:r>
            <a:r>
              <a:rPr sz="2400" b="1" spc="-37" baseline="24305" dirty="0">
                <a:latin typeface="Times New Roman"/>
                <a:cs typeface="Times New Roman"/>
              </a:rPr>
              <a:t>112</a:t>
            </a:r>
            <a:r>
              <a:rPr sz="2400" b="1" spc="20" dirty="0">
                <a:latin typeface="Noto Sans SC"/>
                <a:cs typeface="Noto Sans SC"/>
              </a:rPr>
              <a:t>个。所以，在给定明文下，将有</a:t>
            </a:r>
            <a:r>
              <a:rPr sz="2400" b="1" dirty="0">
                <a:latin typeface="Times New Roman"/>
                <a:cs typeface="Times New Roman"/>
              </a:rPr>
              <a:t>2</a:t>
            </a:r>
            <a:r>
              <a:rPr sz="2400" b="1" baseline="24305" dirty="0">
                <a:latin typeface="Times New Roman"/>
                <a:cs typeface="Times New Roman"/>
              </a:rPr>
              <a:t>112</a:t>
            </a:r>
            <a:r>
              <a:rPr sz="2400" b="1" dirty="0">
                <a:latin typeface="Times New Roman"/>
                <a:cs typeface="Times New Roman"/>
              </a:rPr>
              <a:t>/2</a:t>
            </a:r>
            <a:r>
              <a:rPr sz="2400" b="1" baseline="24305" dirty="0">
                <a:latin typeface="Times New Roman"/>
                <a:cs typeface="Times New Roman"/>
              </a:rPr>
              <a:t>64</a:t>
            </a:r>
            <a:r>
              <a:rPr sz="2400" b="1" spc="750" baseline="24305" dirty="0">
                <a:latin typeface="Times New Roman"/>
                <a:cs typeface="Times New Roman"/>
              </a:rPr>
              <a:t> </a:t>
            </a:r>
            <a:r>
              <a:rPr sz="2400" b="1" dirty="0">
                <a:latin typeface="Times New Roman"/>
                <a:cs typeface="Times New Roman"/>
              </a:rPr>
              <a:t>=2</a:t>
            </a:r>
            <a:r>
              <a:rPr sz="2400" b="1" baseline="24305" dirty="0">
                <a:latin typeface="Times New Roman"/>
                <a:cs typeface="Times New Roman"/>
              </a:rPr>
              <a:t>48</a:t>
            </a:r>
            <a:r>
              <a:rPr sz="2400" b="1" spc="10" dirty="0">
                <a:latin typeface="Noto Sans SC"/>
                <a:cs typeface="Noto Sans SC"/>
              </a:rPr>
              <a:t>个密钥能产</a:t>
            </a:r>
            <a:r>
              <a:rPr sz="2400" b="1" spc="-10" dirty="0">
                <a:latin typeface="Noto Sans SC"/>
                <a:cs typeface="Noto Sans SC"/>
              </a:rPr>
              <a:t>生给定的密文。</a:t>
            </a:r>
            <a:endParaRPr sz="2400" dirty="0">
              <a:latin typeface="Noto Sans SC"/>
              <a:cs typeface="Noto Sans SC"/>
            </a:endParaRPr>
          </a:p>
          <a:p>
            <a:pPr marL="266700" indent="-228600">
              <a:lnSpc>
                <a:spcPct val="100000"/>
              </a:lnSpc>
              <a:spcBef>
                <a:spcPts val="1560"/>
              </a:spcBef>
              <a:buFont typeface="Arial"/>
              <a:buChar char="•"/>
              <a:tabLst>
                <a:tab pos="266700" algn="l"/>
              </a:tabLst>
            </a:pPr>
            <a:r>
              <a:rPr sz="2400" b="1" dirty="0">
                <a:latin typeface="Noto Sans SC"/>
                <a:cs typeface="Noto Sans SC"/>
              </a:rPr>
              <a:t>用另一对</a:t>
            </a:r>
            <a:r>
              <a:rPr sz="2400" b="1" spc="-10" dirty="0">
                <a:latin typeface="Times New Roman"/>
                <a:cs typeface="Times New Roman"/>
              </a:rPr>
              <a:t>64</a:t>
            </a:r>
            <a:r>
              <a:rPr sz="2400" b="1" spc="-5" dirty="0">
                <a:latin typeface="Noto Sans SC"/>
                <a:cs typeface="Noto Sans SC"/>
              </a:rPr>
              <a:t>比特明文</a:t>
            </a:r>
            <a:r>
              <a:rPr sz="2400" b="1" dirty="0">
                <a:latin typeface="Times New Roman"/>
                <a:cs typeface="Times New Roman"/>
              </a:rPr>
              <a:t>/</a:t>
            </a:r>
            <a:r>
              <a:rPr sz="2400" b="1" spc="-5" dirty="0">
                <a:latin typeface="Noto Sans SC"/>
                <a:cs typeface="Noto Sans SC"/>
              </a:rPr>
              <a:t>密文对进行检验，就使虚报率降为</a:t>
            </a:r>
            <a:r>
              <a:rPr sz="2400" b="1" spc="-20" dirty="0">
                <a:latin typeface="Times New Roman"/>
                <a:cs typeface="Times New Roman"/>
              </a:rPr>
              <a:t>2</a:t>
            </a:r>
            <a:r>
              <a:rPr sz="2400" b="1" spc="-30" baseline="24305" dirty="0">
                <a:latin typeface="Times New Roman"/>
                <a:cs typeface="Times New Roman"/>
              </a:rPr>
              <a:t>48-</a:t>
            </a:r>
            <a:r>
              <a:rPr sz="2400" b="1" spc="-15" baseline="24305" dirty="0">
                <a:latin typeface="Times New Roman"/>
                <a:cs typeface="Times New Roman"/>
              </a:rPr>
              <a:t>64</a:t>
            </a:r>
            <a:r>
              <a:rPr sz="2400" b="1" spc="-10" dirty="0">
                <a:latin typeface="Times New Roman"/>
                <a:cs typeface="Times New Roman"/>
              </a:rPr>
              <a:t>=2</a:t>
            </a:r>
            <a:r>
              <a:rPr sz="2400" b="1" spc="-15" baseline="24305" dirty="0">
                <a:latin typeface="Times New Roman"/>
                <a:cs typeface="Times New Roman"/>
              </a:rPr>
              <a:t>-16</a:t>
            </a:r>
            <a:r>
              <a:rPr sz="2400" b="1" spc="-50" dirty="0">
                <a:latin typeface="Noto Sans SC"/>
                <a:cs typeface="Noto Sans SC"/>
              </a:rPr>
              <a:t>。</a:t>
            </a:r>
            <a:endParaRPr sz="2400" dirty="0">
              <a:latin typeface="Noto Sans SC"/>
              <a:cs typeface="Noto Sans SC"/>
            </a:endParaRPr>
          </a:p>
          <a:p>
            <a:pPr marL="266700" indent="-228600">
              <a:lnSpc>
                <a:spcPct val="100000"/>
              </a:lnSpc>
              <a:spcBef>
                <a:spcPts val="1585"/>
              </a:spcBef>
              <a:buFont typeface="Arial"/>
              <a:buChar char="•"/>
              <a:tabLst>
                <a:tab pos="266700" algn="l"/>
                <a:tab pos="4940300" algn="l"/>
              </a:tabLst>
            </a:pPr>
            <a:r>
              <a:rPr sz="2400" b="1" dirty="0">
                <a:latin typeface="Noto Sans SC"/>
                <a:cs typeface="Noto Sans SC"/>
              </a:rPr>
              <a:t>这一攻击法所需的存储量</a:t>
            </a:r>
            <a:r>
              <a:rPr sz="2400" b="1" spc="75" dirty="0">
                <a:latin typeface="Noto Sans SC"/>
                <a:cs typeface="Noto Sans SC"/>
              </a:rPr>
              <a:t>为</a:t>
            </a:r>
            <a:r>
              <a:rPr sz="2400" b="1" spc="-10" dirty="0">
                <a:latin typeface="Times New Roman"/>
                <a:cs typeface="Times New Roman"/>
              </a:rPr>
              <a:t>2</a:t>
            </a:r>
            <a:r>
              <a:rPr sz="2400" b="1" spc="-15" baseline="24305" dirty="0">
                <a:latin typeface="Times New Roman"/>
                <a:cs typeface="Times New Roman"/>
              </a:rPr>
              <a:t>56</a:t>
            </a:r>
            <a:r>
              <a:rPr sz="2400" b="1" spc="-10" dirty="0">
                <a:latin typeface="Noto Sans SC"/>
                <a:cs typeface="Noto Sans SC"/>
              </a:rPr>
              <a:t>×</a:t>
            </a:r>
            <a:r>
              <a:rPr sz="2400" b="1" spc="-10" dirty="0">
                <a:latin typeface="Times New Roman"/>
                <a:cs typeface="Times New Roman"/>
              </a:rPr>
              <a:t>8</a:t>
            </a:r>
            <a:r>
              <a:rPr sz="2400" b="1" dirty="0">
                <a:latin typeface="Times New Roman"/>
                <a:cs typeface="Times New Roman"/>
              </a:rPr>
              <a:t>	Byte</a:t>
            </a:r>
            <a:r>
              <a:rPr sz="2400" b="1" dirty="0">
                <a:latin typeface="Noto Sans SC"/>
                <a:cs typeface="Noto Sans SC"/>
              </a:rPr>
              <a:t>，最大试验的加密次</a:t>
            </a:r>
            <a:r>
              <a:rPr sz="2400" b="1" spc="50" dirty="0">
                <a:latin typeface="Noto Sans SC"/>
                <a:cs typeface="Noto Sans SC"/>
              </a:rPr>
              <a:t>数</a:t>
            </a:r>
            <a:r>
              <a:rPr sz="2400" b="1" dirty="0">
                <a:latin typeface="Times New Roman"/>
                <a:cs typeface="Times New Roman"/>
              </a:rPr>
              <a:t>2</a:t>
            </a:r>
            <a:r>
              <a:rPr sz="2400" b="1" dirty="0">
                <a:latin typeface="Noto Sans SC"/>
                <a:cs typeface="Noto Sans SC"/>
              </a:rPr>
              <a:t>×</a:t>
            </a:r>
            <a:r>
              <a:rPr sz="2400" b="1" dirty="0">
                <a:latin typeface="Times New Roman"/>
                <a:cs typeface="Times New Roman"/>
              </a:rPr>
              <a:t>2</a:t>
            </a:r>
            <a:r>
              <a:rPr sz="2400" b="1" baseline="24305" dirty="0">
                <a:latin typeface="Times New Roman"/>
                <a:cs typeface="Times New Roman"/>
              </a:rPr>
              <a:t>56</a:t>
            </a:r>
            <a:r>
              <a:rPr sz="2400" b="1" spc="142" baseline="24305" dirty="0">
                <a:latin typeface="Times New Roman"/>
                <a:cs typeface="Times New Roman"/>
              </a:rPr>
              <a:t>  </a:t>
            </a:r>
            <a:r>
              <a:rPr sz="2400" b="1" dirty="0">
                <a:latin typeface="Times New Roman"/>
                <a:cs typeface="Times New Roman"/>
              </a:rPr>
              <a:t>=2</a:t>
            </a:r>
            <a:r>
              <a:rPr sz="2400" b="1" baseline="24305" dirty="0">
                <a:latin typeface="Times New Roman"/>
                <a:cs typeface="Times New Roman"/>
              </a:rPr>
              <a:t>57</a:t>
            </a:r>
            <a:r>
              <a:rPr sz="2400" b="1" spc="-50" dirty="0">
                <a:latin typeface="Noto Sans SC"/>
                <a:cs typeface="Noto Sans SC"/>
              </a:rPr>
              <a:t>。</a:t>
            </a:r>
            <a:endParaRPr sz="2400" dirty="0">
              <a:latin typeface="Noto Sans SC"/>
              <a:cs typeface="Noto Sans SC"/>
            </a:endParaRPr>
          </a:p>
          <a:p>
            <a:pPr marL="266700">
              <a:lnSpc>
                <a:spcPct val="100000"/>
              </a:lnSpc>
              <a:spcBef>
                <a:spcPts val="580"/>
              </a:spcBef>
            </a:pPr>
            <a:r>
              <a:rPr sz="2400" b="1" dirty="0">
                <a:latin typeface="Noto Sans SC"/>
                <a:cs typeface="Noto Sans SC"/>
              </a:rPr>
              <a:t>这说明破译双重</a:t>
            </a:r>
            <a:r>
              <a:rPr sz="2400" b="1" spc="-30" dirty="0">
                <a:latin typeface="Times New Roman"/>
                <a:cs typeface="Times New Roman"/>
              </a:rPr>
              <a:t>DES</a:t>
            </a:r>
            <a:r>
              <a:rPr sz="2400" b="1" dirty="0">
                <a:latin typeface="Noto Sans SC"/>
                <a:cs typeface="Noto Sans SC"/>
              </a:rPr>
              <a:t>的难度为</a:t>
            </a:r>
            <a:r>
              <a:rPr sz="2400" b="1" spc="-10" dirty="0">
                <a:latin typeface="Times New Roman"/>
                <a:cs typeface="Times New Roman"/>
              </a:rPr>
              <a:t>2</a:t>
            </a:r>
            <a:r>
              <a:rPr sz="2400" b="1" spc="-15" baseline="24305" dirty="0">
                <a:latin typeface="Times New Roman"/>
                <a:cs typeface="Times New Roman"/>
              </a:rPr>
              <a:t>57</a:t>
            </a:r>
            <a:r>
              <a:rPr sz="2400" b="1" spc="-20" dirty="0">
                <a:latin typeface="Noto Sans SC"/>
                <a:cs typeface="Noto Sans SC"/>
              </a:rPr>
              <a:t>量级。</a:t>
            </a:r>
            <a:endParaRPr sz="2400" dirty="0">
              <a:latin typeface="Noto Sans SC"/>
              <a:cs typeface="Noto Sans SC"/>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a:ea typeface="宋体" panose="02010600030101010101" pitchFamily="2" charset="-122"/>
              </a:rPr>
              <a:t>三重</a:t>
            </a:r>
            <a:r>
              <a:rPr lang="en-US" altLang="zh-CN">
                <a:ea typeface="宋体" panose="02010600030101010101" pitchFamily="2" charset="-122"/>
              </a:rPr>
              <a:t>DES</a:t>
            </a:r>
          </a:p>
        </p:txBody>
      </p:sp>
      <p:sp>
        <p:nvSpPr>
          <p:cNvPr id="50179" name="Rectangle 3"/>
          <p:cNvSpPr>
            <a:spLocks noGrp="1" noChangeArrowheads="1"/>
          </p:cNvSpPr>
          <p:nvPr>
            <p:ph idx="1"/>
          </p:nvPr>
        </p:nvSpPr>
        <p:spPr>
          <a:xfrm>
            <a:off x="406400" y="1219200"/>
            <a:ext cx="11176000" cy="2895600"/>
          </a:xfrm>
        </p:spPr>
        <p:txBody>
          <a:bodyPr/>
          <a:lstStyle/>
          <a:p>
            <a:pPr eaLnBrk="1" hangingPunct="1"/>
            <a:r>
              <a:rPr lang="zh-CN" altLang="en-US" b="0" dirty="0">
                <a:ea typeface="宋体" panose="02010600030101010101" pitchFamily="2" charset="-122"/>
              </a:rPr>
              <a:t>三重</a:t>
            </a:r>
            <a:r>
              <a:rPr lang="en-US" altLang="zh-CN" b="0" dirty="0">
                <a:ea typeface="宋体" panose="02010600030101010101" pitchFamily="2" charset="-122"/>
              </a:rPr>
              <a:t>DES</a:t>
            </a:r>
            <a:r>
              <a:rPr lang="zh-CN" altLang="en-US" b="0" dirty="0">
                <a:ea typeface="宋体" panose="02010600030101010101" pitchFamily="2" charset="-122"/>
              </a:rPr>
              <a:t>是人们在发现</a:t>
            </a:r>
            <a:r>
              <a:rPr lang="en-US" altLang="zh-CN" b="0" dirty="0">
                <a:ea typeface="宋体" panose="02010600030101010101" pitchFamily="2" charset="-122"/>
              </a:rPr>
              <a:t>DES</a:t>
            </a:r>
            <a:r>
              <a:rPr lang="zh-CN" altLang="en-US" b="0" dirty="0">
                <a:ea typeface="宋体" panose="02010600030101010101" pitchFamily="2" charset="-122"/>
              </a:rPr>
              <a:t>密钥过短，易于受</a:t>
            </a:r>
          </a:p>
          <a:p>
            <a:pPr eaLnBrk="1" hangingPunct="1">
              <a:buFont typeface="Wingdings" panose="05000000000000000000" pitchFamily="2" charset="2"/>
              <a:buNone/>
            </a:pPr>
            <a:r>
              <a:rPr lang="zh-CN" altLang="en-US" b="0" dirty="0">
                <a:ea typeface="宋体" panose="02010600030101010101" pitchFamily="2" charset="-122"/>
              </a:rPr>
              <a:t>到蛮力攻击而提出的一种替代加密算法。</a:t>
            </a:r>
          </a:p>
          <a:p>
            <a:pPr eaLnBrk="1" hangingPunct="1"/>
            <a:r>
              <a:rPr lang="zh-CN" altLang="en-US" b="0" dirty="0">
                <a:ea typeface="宋体" panose="02010600030101010101" pitchFamily="2" charset="-122"/>
              </a:rPr>
              <a:t>三重</a:t>
            </a:r>
            <a:r>
              <a:rPr lang="en-US" altLang="zh-CN" b="0" dirty="0">
                <a:ea typeface="宋体" panose="02010600030101010101" pitchFamily="2" charset="-122"/>
              </a:rPr>
              <a:t>DES</a:t>
            </a:r>
            <a:r>
              <a:rPr lang="zh-CN" altLang="en-US" b="0" dirty="0">
                <a:ea typeface="宋体" panose="02010600030101010101" pitchFamily="2" charset="-122"/>
              </a:rPr>
              <a:t>使用</a:t>
            </a:r>
            <a:r>
              <a:rPr lang="en-US" altLang="zh-CN" b="0" dirty="0">
                <a:ea typeface="宋体" panose="02010600030101010101" pitchFamily="2" charset="-122"/>
              </a:rPr>
              <a:t>3</a:t>
            </a:r>
            <a:r>
              <a:rPr lang="zh-CN" altLang="en-US" b="0" dirty="0">
                <a:ea typeface="宋体" panose="02010600030101010101" pitchFamily="2" charset="-122"/>
              </a:rPr>
              <a:t>个密钥，执行</a:t>
            </a:r>
            <a:r>
              <a:rPr lang="en-US" altLang="zh-CN" b="0" dirty="0">
                <a:ea typeface="宋体" panose="02010600030101010101" pitchFamily="2" charset="-122"/>
              </a:rPr>
              <a:t>3</a:t>
            </a:r>
            <a:r>
              <a:rPr lang="zh-CN" altLang="en-US" b="0" dirty="0">
                <a:ea typeface="宋体" panose="02010600030101010101" pitchFamily="2" charset="-122"/>
              </a:rPr>
              <a:t>次</a:t>
            </a:r>
            <a:r>
              <a:rPr lang="en-US" altLang="zh-CN" b="0" dirty="0">
                <a:ea typeface="宋体" panose="02010600030101010101" pitchFamily="2" charset="-122"/>
              </a:rPr>
              <a:t>DES</a:t>
            </a:r>
            <a:r>
              <a:rPr lang="zh-CN" altLang="en-US" b="0" dirty="0">
                <a:ea typeface="宋体" panose="02010600030101010101" pitchFamily="2" charset="-122"/>
              </a:rPr>
              <a:t>算法。加密过程为加密</a:t>
            </a:r>
            <a:r>
              <a:rPr lang="en-US" altLang="zh-CN" b="0" dirty="0">
                <a:ea typeface="宋体" panose="02010600030101010101" pitchFamily="2" charset="-122"/>
              </a:rPr>
              <a:t>-</a:t>
            </a:r>
            <a:r>
              <a:rPr lang="zh-CN" altLang="en-US" b="0" dirty="0">
                <a:ea typeface="宋体" panose="02010600030101010101" pitchFamily="2" charset="-122"/>
              </a:rPr>
              <a:t>解密</a:t>
            </a:r>
            <a:r>
              <a:rPr lang="en-US" altLang="zh-CN" b="0" dirty="0">
                <a:ea typeface="宋体" panose="02010600030101010101" pitchFamily="2" charset="-122"/>
              </a:rPr>
              <a:t>-</a:t>
            </a:r>
            <a:r>
              <a:rPr lang="zh-CN" altLang="en-US" b="0" dirty="0">
                <a:ea typeface="宋体" panose="02010600030101010101" pitchFamily="2" charset="-122"/>
              </a:rPr>
              <a:t>加密（</a:t>
            </a:r>
            <a:r>
              <a:rPr lang="en-US" altLang="zh-CN" b="0" dirty="0">
                <a:solidFill>
                  <a:srgbClr val="FF3300"/>
                </a:solidFill>
                <a:ea typeface="宋体" panose="02010600030101010101" pitchFamily="2" charset="-122"/>
              </a:rPr>
              <a:t>EDE</a:t>
            </a:r>
            <a:r>
              <a:rPr lang="zh-CN" altLang="en-US" b="0" dirty="0">
                <a:ea typeface="宋体" panose="02010600030101010101" pitchFamily="2" charset="-122"/>
              </a:rPr>
              <a:t>），可表示为如下的公式：</a:t>
            </a:r>
          </a:p>
          <a:p>
            <a:pPr eaLnBrk="1" hangingPunct="1">
              <a:buFont typeface="Wingdings" panose="05000000000000000000" pitchFamily="2" charset="2"/>
              <a:buNone/>
            </a:pPr>
            <a:r>
              <a:rPr lang="zh-CN" altLang="en-US" b="0" dirty="0">
                <a:ea typeface="宋体" panose="02010600030101010101" pitchFamily="2" charset="-122"/>
              </a:rPr>
              <a:t>    </a:t>
            </a:r>
            <a:r>
              <a:rPr lang="en-US" altLang="zh-CN" b="0" dirty="0">
                <a:ea typeface="宋体" panose="02010600030101010101" pitchFamily="2" charset="-122"/>
              </a:rPr>
              <a:t>C=E</a:t>
            </a:r>
            <a:r>
              <a:rPr lang="en-US" altLang="zh-CN" b="0" baseline="-25000" dirty="0">
                <a:ea typeface="宋体" panose="02010600030101010101" pitchFamily="2" charset="-122"/>
              </a:rPr>
              <a:t>K3</a:t>
            </a:r>
            <a:r>
              <a:rPr lang="en-US" altLang="zh-CN" b="0" dirty="0">
                <a:ea typeface="宋体" panose="02010600030101010101" pitchFamily="2" charset="-122"/>
              </a:rPr>
              <a:t>(D</a:t>
            </a:r>
            <a:r>
              <a:rPr lang="en-US" altLang="zh-CN" b="0" baseline="-25000" dirty="0">
                <a:ea typeface="宋体" panose="02010600030101010101" pitchFamily="2" charset="-122"/>
              </a:rPr>
              <a:t>K2</a:t>
            </a:r>
            <a:r>
              <a:rPr lang="en-US" altLang="zh-CN" b="0" dirty="0">
                <a:ea typeface="宋体" panose="02010600030101010101" pitchFamily="2" charset="-122"/>
              </a:rPr>
              <a:t>(E</a:t>
            </a:r>
            <a:r>
              <a:rPr lang="en-US" altLang="zh-CN" b="0" baseline="-25000" dirty="0">
                <a:ea typeface="宋体" panose="02010600030101010101" pitchFamily="2" charset="-122"/>
              </a:rPr>
              <a:t>K1</a:t>
            </a:r>
            <a:r>
              <a:rPr lang="en-US" altLang="zh-CN" b="0" dirty="0">
                <a:ea typeface="宋体" panose="02010600030101010101" pitchFamily="2" charset="-122"/>
              </a:rPr>
              <a:t>(M)))</a:t>
            </a:r>
            <a:endParaRPr lang="en-US" altLang="zh-CN" dirty="0">
              <a:ea typeface="宋体" panose="02010600030101010101" pitchFamily="2" charset="-122"/>
            </a:endParaRPr>
          </a:p>
        </p:txBody>
      </p:sp>
      <p:sp>
        <p:nvSpPr>
          <p:cNvPr id="50180"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102E5F1E-2690-45AA-8E03-C1C1325EEBCD}"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a:latin typeface="Arial" panose="020B0604020202020204" pitchFamily="34" charset="0"/>
              <a:ea typeface="宋体" panose="02010600030101010101" pitchFamily="2" charset="-122"/>
            </a:endParaRPr>
          </a:p>
        </p:txBody>
      </p:sp>
      <p:sp>
        <p:nvSpPr>
          <p:cNvPr id="50181"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E364A1F9-7704-4D44-B350-514362286174}"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78</a:t>
            </a:fld>
            <a:endParaRPr lang="en-US" altLang="zh-CN" sz="1000" b="0">
              <a:latin typeface="Arial" panose="020B0604020202020204" pitchFamily="34" charset="0"/>
              <a:ea typeface="宋体" panose="02010600030101010101" pitchFamily="2" charset="-122"/>
            </a:endParaRPr>
          </a:p>
        </p:txBody>
      </p:sp>
      <p:sp>
        <p:nvSpPr>
          <p:cNvPr id="6" name="object 4">
            <a:extLst>
              <a:ext uri="{FF2B5EF4-FFF2-40B4-BE49-F238E27FC236}">
                <a16:creationId xmlns:a16="http://schemas.microsoft.com/office/drawing/2014/main" id="{2BA25BAA-C379-4089-9769-4E8D6EEF7D84}"/>
              </a:ext>
            </a:extLst>
          </p:cNvPr>
          <p:cNvSpPr txBox="1"/>
          <p:nvPr/>
        </p:nvSpPr>
        <p:spPr>
          <a:xfrm>
            <a:off x="3222753" y="3933063"/>
            <a:ext cx="2519680" cy="391160"/>
          </a:xfrm>
          <a:prstGeom prst="rect">
            <a:avLst/>
          </a:prstGeom>
        </p:spPr>
        <p:txBody>
          <a:bodyPr vert="horz" wrap="square" lIns="0" tIns="12700" rIns="0" bIns="0" rtlCol="0">
            <a:spAutoFit/>
          </a:bodyPr>
          <a:lstStyle/>
          <a:p>
            <a:pPr marL="50800">
              <a:lnSpc>
                <a:spcPct val="100000"/>
              </a:lnSpc>
              <a:spcBef>
                <a:spcPts val="100"/>
              </a:spcBef>
              <a:tabLst>
                <a:tab pos="2213610" algn="l"/>
              </a:tabLst>
            </a:pPr>
            <a:r>
              <a:rPr sz="2400" b="1" i="1" spc="-25" dirty="0">
                <a:latin typeface="Times New Roman"/>
                <a:cs typeface="Times New Roman"/>
              </a:rPr>
              <a:t>k</a:t>
            </a:r>
            <a:r>
              <a:rPr sz="2400" b="1" spc="-37" baseline="-24305" dirty="0">
                <a:latin typeface="Times New Roman"/>
                <a:cs typeface="Times New Roman"/>
              </a:rPr>
              <a:t>1</a:t>
            </a:r>
            <a:r>
              <a:rPr sz="2400" b="1" baseline="-24305" dirty="0">
                <a:latin typeface="Times New Roman"/>
                <a:cs typeface="Times New Roman"/>
              </a:rPr>
              <a:t>	</a:t>
            </a:r>
            <a:r>
              <a:rPr sz="3600" b="1" i="1" spc="-37" baseline="1157" dirty="0">
                <a:latin typeface="Times New Roman"/>
                <a:cs typeface="Times New Roman"/>
              </a:rPr>
              <a:t>k</a:t>
            </a:r>
            <a:r>
              <a:rPr sz="2400" b="1" spc="-37" baseline="-22569" dirty="0">
                <a:latin typeface="Times New Roman"/>
                <a:cs typeface="Times New Roman"/>
              </a:rPr>
              <a:t>2</a:t>
            </a:r>
            <a:endParaRPr sz="2400" baseline="-22569">
              <a:latin typeface="Times New Roman"/>
              <a:cs typeface="Times New Roman"/>
            </a:endParaRPr>
          </a:p>
        </p:txBody>
      </p:sp>
      <p:sp>
        <p:nvSpPr>
          <p:cNvPr id="7" name="object 5">
            <a:extLst>
              <a:ext uri="{FF2B5EF4-FFF2-40B4-BE49-F238E27FC236}">
                <a16:creationId xmlns:a16="http://schemas.microsoft.com/office/drawing/2014/main" id="{91398A16-432A-4C8B-A049-E791F618AEAB}"/>
              </a:ext>
            </a:extLst>
          </p:cNvPr>
          <p:cNvSpPr txBox="1"/>
          <p:nvPr/>
        </p:nvSpPr>
        <p:spPr>
          <a:xfrm>
            <a:off x="8260843" y="4918711"/>
            <a:ext cx="641350" cy="391160"/>
          </a:xfrm>
          <a:prstGeom prst="rect">
            <a:avLst/>
          </a:prstGeom>
        </p:spPr>
        <p:txBody>
          <a:bodyPr vert="horz" wrap="square" lIns="0" tIns="12700" rIns="0" bIns="0" rtlCol="0">
            <a:spAutoFit/>
          </a:bodyPr>
          <a:lstStyle/>
          <a:p>
            <a:pPr marL="12700">
              <a:lnSpc>
                <a:spcPct val="100000"/>
              </a:lnSpc>
              <a:spcBef>
                <a:spcPts val="100"/>
              </a:spcBef>
            </a:pPr>
            <a:r>
              <a:rPr sz="2400" b="1" spc="-25" dirty="0">
                <a:latin typeface="Malgun Gothic"/>
                <a:cs typeface="Malgun Gothic"/>
              </a:rPr>
              <a:t>密文</a:t>
            </a:r>
            <a:endParaRPr sz="2400">
              <a:latin typeface="Malgun Gothic"/>
              <a:cs typeface="Malgun Gothic"/>
            </a:endParaRPr>
          </a:p>
        </p:txBody>
      </p:sp>
      <p:sp>
        <p:nvSpPr>
          <p:cNvPr id="8" name="object 6">
            <a:extLst>
              <a:ext uri="{FF2B5EF4-FFF2-40B4-BE49-F238E27FC236}">
                <a16:creationId xmlns:a16="http://schemas.microsoft.com/office/drawing/2014/main" id="{0C06F8F5-C703-4C20-AABE-B12416D63A16}"/>
              </a:ext>
            </a:extLst>
          </p:cNvPr>
          <p:cNvSpPr txBox="1"/>
          <p:nvPr/>
        </p:nvSpPr>
        <p:spPr>
          <a:xfrm>
            <a:off x="1962658" y="4871543"/>
            <a:ext cx="641350" cy="391795"/>
          </a:xfrm>
          <a:prstGeom prst="rect">
            <a:avLst/>
          </a:prstGeom>
        </p:spPr>
        <p:txBody>
          <a:bodyPr vert="horz" wrap="square" lIns="0" tIns="12700" rIns="0" bIns="0" rtlCol="0">
            <a:spAutoFit/>
          </a:bodyPr>
          <a:lstStyle/>
          <a:p>
            <a:pPr marL="12700">
              <a:lnSpc>
                <a:spcPct val="100000"/>
              </a:lnSpc>
              <a:spcBef>
                <a:spcPts val="100"/>
              </a:spcBef>
            </a:pPr>
            <a:r>
              <a:rPr sz="2400" b="1" spc="-25" dirty="0">
                <a:latin typeface="Malgun Gothic"/>
                <a:cs typeface="Malgun Gothic"/>
              </a:rPr>
              <a:t>明文</a:t>
            </a:r>
            <a:endParaRPr sz="2400">
              <a:latin typeface="Malgun Gothic"/>
              <a:cs typeface="Malgun Gothic"/>
            </a:endParaRPr>
          </a:p>
        </p:txBody>
      </p:sp>
      <p:sp>
        <p:nvSpPr>
          <p:cNvPr id="9" name="object 7">
            <a:extLst>
              <a:ext uri="{FF2B5EF4-FFF2-40B4-BE49-F238E27FC236}">
                <a16:creationId xmlns:a16="http://schemas.microsoft.com/office/drawing/2014/main" id="{C5169F89-C0A9-4893-BC50-E876665C750C}"/>
              </a:ext>
            </a:extLst>
          </p:cNvPr>
          <p:cNvSpPr txBox="1"/>
          <p:nvPr/>
        </p:nvSpPr>
        <p:spPr>
          <a:xfrm>
            <a:off x="2941320" y="5095749"/>
            <a:ext cx="1203960" cy="542925"/>
          </a:xfrm>
          <a:prstGeom prst="rect">
            <a:avLst/>
          </a:prstGeom>
          <a:ln w="9144">
            <a:solidFill>
              <a:srgbClr val="000000"/>
            </a:solidFill>
          </a:ln>
        </p:spPr>
        <p:txBody>
          <a:bodyPr vert="horz" wrap="square" lIns="0" tIns="0" rIns="0" bIns="0" rtlCol="0">
            <a:spAutoFit/>
          </a:bodyPr>
          <a:lstStyle/>
          <a:p>
            <a:pPr marL="183515">
              <a:lnSpc>
                <a:spcPts val="2455"/>
              </a:lnSpc>
            </a:pPr>
            <a:r>
              <a:rPr sz="3600" b="1" spc="-15" baseline="-16203" dirty="0">
                <a:latin typeface="Times New Roman"/>
                <a:cs typeface="Times New Roman"/>
              </a:rPr>
              <a:t>DES</a:t>
            </a:r>
            <a:r>
              <a:rPr sz="1600" b="1" spc="-10" dirty="0">
                <a:latin typeface="Times New Roman"/>
                <a:cs typeface="Times New Roman"/>
              </a:rPr>
              <a:t>(1)</a:t>
            </a:r>
            <a:endParaRPr sz="1600">
              <a:latin typeface="Times New Roman"/>
              <a:cs typeface="Times New Roman"/>
            </a:endParaRPr>
          </a:p>
        </p:txBody>
      </p:sp>
      <p:sp>
        <p:nvSpPr>
          <p:cNvPr id="10" name="object 8">
            <a:extLst>
              <a:ext uri="{FF2B5EF4-FFF2-40B4-BE49-F238E27FC236}">
                <a16:creationId xmlns:a16="http://schemas.microsoft.com/office/drawing/2014/main" id="{6079219C-91A6-46CF-9680-876C5D8D833D}"/>
              </a:ext>
            </a:extLst>
          </p:cNvPr>
          <p:cNvSpPr/>
          <p:nvPr/>
        </p:nvSpPr>
        <p:spPr>
          <a:xfrm>
            <a:off x="1981201" y="5347208"/>
            <a:ext cx="960119" cy="76200"/>
          </a:xfrm>
          <a:custGeom>
            <a:avLst/>
            <a:gdLst/>
            <a:ahLst/>
            <a:cxnLst/>
            <a:rect l="l" t="t" r="r" b="b"/>
            <a:pathLst>
              <a:path w="960120" h="76200">
                <a:moveTo>
                  <a:pt x="883919" y="0"/>
                </a:moveTo>
                <a:lnTo>
                  <a:pt x="883919" y="76200"/>
                </a:lnTo>
                <a:lnTo>
                  <a:pt x="947419" y="44450"/>
                </a:lnTo>
                <a:lnTo>
                  <a:pt x="896619" y="44450"/>
                </a:lnTo>
                <a:lnTo>
                  <a:pt x="896619" y="31750"/>
                </a:lnTo>
                <a:lnTo>
                  <a:pt x="947419" y="31750"/>
                </a:lnTo>
                <a:lnTo>
                  <a:pt x="883919" y="0"/>
                </a:lnTo>
                <a:close/>
              </a:path>
              <a:path w="960120" h="76200">
                <a:moveTo>
                  <a:pt x="883919" y="31750"/>
                </a:moveTo>
                <a:lnTo>
                  <a:pt x="0" y="31750"/>
                </a:lnTo>
                <a:lnTo>
                  <a:pt x="0" y="44450"/>
                </a:lnTo>
                <a:lnTo>
                  <a:pt x="883919" y="44450"/>
                </a:lnTo>
                <a:lnTo>
                  <a:pt x="883919" y="31750"/>
                </a:lnTo>
                <a:close/>
              </a:path>
              <a:path w="960120" h="76200">
                <a:moveTo>
                  <a:pt x="947419" y="31750"/>
                </a:moveTo>
                <a:lnTo>
                  <a:pt x="896619" y="31750"/>
                </a:lnTo>
                <a:lnTo>
                  <a:pt x="896619" y="44450"/>
                </a:lnTo>
                <a:lnTo>
                  <a:pt x="947419" y="44450"/>
                </a:lnTo>
                <a:lnTo>
                  <a:pt x="960119" y="38100"/>
                </a:lnTo>
                <a:lnTo>
                  <a:pt x="947419" y="31750"/>
                </a:lnTo>
                <a:close/>
              </a:path>
            </a:pathLst>
          </a:custGeom>
          <a:solidFill>
            <a:srgbClr val="000000"/>
          </a:solidFill>
        </p:spPr>
        <p:txBody>
          <a:bodyPr wrap="square" lIns="0" tIns="0" rIns="0" bIns="0" rtlCol="0"/>
          <a:lstStyle/>
          <a:p>
            <a:endParaRPr/>
          </a:p>
        </p:txBody>
      </p:sp>
      <p:sp>
        <p:nvSpPr>
          <p:cNvPr id="11" name="object 9">
            <a:extLst>
              <a:ext uri="{FF2B5EF4-FFF2-40B4-BE49-F238E27FC236}">
                <a16:creationId xmlns:a16="http://schemas.microsoft.com/office/drawing/2014/main" id="{C1F0071B-AA87-447A-805A-B308B15B9E33}"/>
              </a:ext>
            </a:extLst>
          </p:cNvPr>
          <p:cNvSpPr/>
          <p:nvPr/>
        </p:nvSpPr>
        <p:spPr>
          <a:xfrm>
            <a:off x="4145281" y="5328920"/>
            <a:ext cx="960119" cy="76200"/>
          </a:xfrm>
          <a:custGeom>
            <a:avLst/>
            <a:gdLst/>
            <a:ahLst/>
            <a:cxnLst/>
            <a:rect l="l" t="t" r="r" b="b"/>
            <a:pathLst>
              <a:path w="960120" h="76200">
                <a:moveTo>
                  <a:pt x="883920" y="0"/>
                </a:moveTo>
                <a:lnTo>
                  <a:pt x="883920" y="76199"/>
                </a:lnTo>
                <a:lnTo>
                  <a:pt x="947420" y="44449"/>
                </a:lnTo>
                <a:lnTo>
                  <a:pt x="896620" y="44449"/>
                </a:lnTo>
                <a:lnTo>
                  <a:pt x="896620" y="31749"/>
                </a:lnTo>
                <a:lnTo>
                  <a:pt x="947420" y="31749"/>
                </a:lnTo>
                <a:lnTo>
                  <a:pt x="883920" y="0"/>
                </a:lnTo>
                <a:close/>
              </a:path>
              <a:path w="960120" h="76200">
                <a:moveTo>
                  <a:pt x="883920" y="31749"/>
                </a:moveTo>
                <a:lnTo>
                  <a:pt x="0" y="31749"/>
                </a:lnTo>
                <a:lnTo>
                  <a:pt x="0" y="44449"/>
                </a:lnTo>
                <a:lnTo>
                  <a:pt x="883920" y="44449"/>
                </a:lnTo>
                <a:lnTo>
                  <a:pt x="883920" y="31749"/>
                </a:lnTo>
                <a:close/>
              </a:path>
              <a:path w="960120" h="76200">
                <a:moveTo>
                  <a:pt x="947420" y="31749"/>
                </a:moveTo>
                <a:lnTo>
                  <a:pt x="896620" y="31749"/>
                </a:lnTo>
                <a:lnTo>
                  <a:pt x="896620" y="44449"/>
                </a:lnTo>
                <a:lnTo>
                  <a:pt x="947420" y="44449"/>
                </a:lnTo>
                <a:lnTo>
                  <a:pt x="960120" y="38099"/>
                </a:lnTo>
                <a:lnTo>
                  <a:pt x="947420" y="31749"/>
                </a:lnTo>
                <a:close/>
              </a:path>
            </a:pathLst>
          </a:custGeom>
          <a:solidFill>
            <a:srgbClr val="000000"/>
          </a:solidFill>
        </p:spPr>
        <p:txBody>
          <a:bodyPr wrap="square" lIns="0" tIns="0" rIns="0" bIns="0" rtlCol="0"/>
          <a:lstStyle/>
          <a:p>
            <a:endParaRPr/>
          </a:p>
        </p:txBody>
      </p:sp>
      <p:sp>
        <p:nvSpPr>
          <p:cNvPr id="12" name="object 10">
            <a:extLst>
              <a:ext uri="{FF2B5EF4-FFF2-40B4-BE49-F238E27FC236}">
                <a16:creationId xmlns:a16="http://schemas.microsoft.com/office/drawing/2014/main" id="{6BA1578F-7A3A-4794-96A5-62E6C8C0E984}"/>
              </a:ext>
            </a:extLst>
          </p:cNvPr>
          <p:cNvSpPr txBox="1"/>
          <p:nvPr/>
        </p:nvSpPr>
        <p:spPr>
          <a:xfrm>
            <a:off x="5105400" y="5092700"/>
            <a:ext cx="1201420" cy="546100"/>
          </a:xfrm>
          <a:prstGeom prst="rect">
            <a:avLst/>
          </a:prstGeom>
          <a:ln w="9144">
            <a:solidFill>
              <a:srgbClr val="000000"/>
            </a:solidFill>
          </a:ln>
        </p:spPr>
        <p:txBody>
          <a:bodyPr vert="horz" wrap="square" lIns="0" tIns="0" rIns="0" bIns="0" rtlCol="0">
            <a:spAutoFit/>
          </a:bodyPr>
          <a:lstStyle/>
          <a:p>
            <a:pPr marL="182880">
              <a:lnSpc>
                <a:spcPts val="2460"/>
              </a:lnSpc>
            </a:pPr>
            <a:r>
              <a:rPr sz="3600" b="1" spc="-15" baseline="-16203" dirty="0">
                <a:latin typeface="Times New Roman"/>
                <a:cs typeface="Times New Roman"/>
              </a:rPr>
              <a:t>DES</a:t>
            </a:r>
            <a:r>
              <a:rPr sz="1600" b="1" spc="-10" dirty="0">
                <a:latin typeface="Times New Roman"/>
                <a:cs typeface="Times New Roman"/>
              </a:rPr>
              <a:t>(2)</a:t>
            </a:r>
            <a:endParaRPr sz="1600" dirty="0">
              <a:latin typeface="Times New Roman"/>
              <a:cs typeface="Times New Roman"/>
            </a:endParaRPr>
          </a:p>
        </p:txBody>
      </p:sp>
      <p:sp>
        <p:nvSpPr>
          <p:cNvPr id="13" name="object 11">
            <a:extLst>
              <a:ext uri="{FF2B5EF4-FFF2-40B4-BE49-F238E27FC236}">
                <a16:creationId xmlns:a16="http://schemas.microsoft.com/office/drawing/2014/main" id="{68D40B71-C5F9-4443-85EA-822D67592070}"/>
              </a:ext>
            </a:extLst>
          </p:cNvPr>
          <p:cNvSpPr/>
          <p:nvPr/>
        </p:nvSpPr>
        <p:spPr>
          <a:xfrm>
            <a:off x="6306312" y="5346827"/>
            <a:ext cx="722630" cy="76200"/>
          </a:xfrm>
          <a:custGeom>
            <a:avLst/>
            <a:gdLst/>
            <a:ahLst/>
            <a:cxnLst/>
            <a:rect l="l" t="t" r="r" b="b"/>
            <a:pathLst>
              <a:path w="722629" h="76200">
                <a:moveTo>
                  <a:pt x="646154" y="44523"/>
                </a:moveTo>
                <a:lnTo>
                  <a:pt x="646049" y="76200"/>
                </a:lnTo>
                <a:lnTo>
                  <a:pt x="710040" y="44576"/>
                </a:lnTo>
                <a:lnTo>
                  <a:pt x="658876" y="44576"/>
                </a:lnTo>
                <a:lnTo>
                  <a:pt x="646154" y="44523"/>
                </a:lnTo>
                <a:close/>
              </a:path>
              <a:path w="722629" h="76200">
                <a:moveTo>
                  <a:pt x="646196" y="31823"/>
                </a:moveTo>
                <a:lnTo>
                  <a:pt x="646154" y="44523"/>
                </a:lnTo>
                <a:lnTo>
                  <a:pt x="658876" y="44576"/>
                </a:lnTo>
                <a:lnTo>
                  <a:pt x="658876" y="31876"/>
                </a:lnTo>
                <a:lnTo>
                  <a:pt x="646196" y="31823"/>
                </a:lnTo>
                <a:close/>
              </a:path>
              <a:path w="722629" h="76200">
                <a:moveTo>
                  <a:pt x="646303" y="0"/>
                </a:moveTo>
                <a:lnTo>
                  <a:pt x="646196" y="31823"/>
                </a:lnTo>
                <a:lnTo>
                  <a:pt x="658876" y="31876"/>
                </a:lnTo>
                <a:lnTo>
                  <a:pt x="658876" y="44576"/>
                </a:lnTo>
                <a:lnTo>
                  <a:pt x="710040" y="44576"/>
                </a:lnTo>
                <a:lnTo>
                  <a:pt x="722376" y="38481"/>
                </a:lnTo>
                <a:lnTo>
                  <a:pt x="646303" y="0"/>
                </a:lnTo>
                <a:close/>
              </a:path>
              <a:path w="722629" h="76200">
                <a:moveTo>
                  <a:pt x="0" y="29082"/>
                </a:moveTo>
                <a:lnTo>
                  <a:pt x="0" y="41782"/>
                </a:lnTo>
                <a:lnTo>
                  <a:pt x="646154" y="44523"/>
                </a:lnTo>
                <a:lnTo>
                  <a:pt x="646196" y="31823"/>
                </a:lnTo>
                <a:lnTo>
                  <a:pt x="0" y="29082"/>
                </a:lnTo>
                <a:close/>
              </a:path>
            </a:pathLst>
          </a:custGeom>
          <a:solidFill>
            <a:srgbClr val="000000"/>
          </a:solidFill>
        </p:spPr>
        <p:txBody>
          <a:bodyPr wrap="square" lIns="0" tIns="0" rIns="0" bIns="0" rtlCol="0"/>
          <a:lstStyle/>
          <a:p>
            <a:endParaRPr/>
          </a:p>
        </p:txBody>
      </p:sp>
      <p:sp>
        <p:nvSpPr>
          <p:cNvPr id="14" name="object 12">
            <a:extLst>
              <a:ext uri="{FF2B5EF4-FFF2-40B4-BE49-F238E27FC236}">
                <a16:creationId xmlns:a16="http://schemas.microsoft.com/office/drawing/2014/main" id="{CE13014D-6656-4A18-910E-43A5D6B956D8}"/>
              </a:ext>
            </a:extLst>
          </p:cNvPr>
          <p:cNvSpPr txBox="1"/>
          <p:nvPr/>
        </p:nvSpPr>
        <p:spPr>
          <a:xfrm>
            <a:off x="7028688" y="5092700"/>
            <a:ext cx="1201420" cy="546100"/>
          </a:xfrm>
          <a:prstGeom prst="rect">
            <a:avLst/>
          </a:prstGeom>
          <a:ln w="9144">
            <a:solidFill>
              <a:srgbClr val="000000"/>
            </a:solidFill>
          </a:ln>
        </p:spPr>
        <p:txBody>
          <a:bodyPr vert="horz" wrap="square" lIns="0" tIns="0" rIns="0" bIns="0" rtlCol="0">
            <a:spAutoFit/>
          </a:bodyPr>
          <a:lstStyle/>
          <a:p>
            <a:pPr marL="184150">
              <a:lnSpc>
                <a:spcPts val="2460"/>
              </a:lnSpc>
            </a:pPr>
            <a:r>
              <a:rPr sz="3600" b="1" spc="-15" baseline="-16203" dirty="0">
                <a:latin typeface="Times New Roman"/>
                <a:cs typeface="Times New Roman"/>
              </a:rPr>
              <a:t>DES</a:t>
            </a:r>
            <a:r>
              <a:rPr sz="1600" b="1" spc="-10" dirty="0">
                <a:latin typeface="Times New Roman"/>
                <a:cs typeface="Times New Roman"/>
              </a:rPr>
              <a:t>(3)</a:t>
            </a:r>
            <a:endParaRPr sz="1600">
              <a:latin typeface="Times New Roman"/>
              <a:cs typeface="Times New Roman"/>
            </a:endParaRPr>
          </a:p>
        </p:txBody>
      </p:sp>
      <p:sp>
        <p:nvSpPr>
          <p:cNvPr id="15" name="object 13">
            <a:extLst>
              <a:ext uri="{FF2B5EF4-FFF2-40B4-BE49-F238E27FC236}">
                <a16:creationId xmlns:a16="http://schemas.microsoft.com/office/drawing/2014/main" id="{85C159E2-C8C1-45E4-A307-42D93459A4B0}"/>
              </a:ext>
            </a:extLst>
          </p:cNvPr>
          <p:cNvSpPr/>
          <p:nvPr/>
        </p:nvSpPr>
        <p:spPr>
          <a:xfrm>
            <a:off x="8229600" y="5371338"/>
            <a:ext cx="960119" cy="76200"/>
          </a:xfrm>
          <a:custGeom>
            <a:avLst/>
            <a:gdLst/>
            <a:ahLst/>
            <a:cxnLst/>
            <a:rect l="l" t="t" r="r" b="b"/>
            <a:pathLst>
              <a:path w="960120" h="76200">
                <a:moveTo>
                  <a:pt x="883898" y="44410"/>
                </a:moveTo>
                <a:lnTo>
                  <a:pt x="883793" y="76200"/>
                </a:lnTo>
                <a:lnTo>
                  <a:pt x="947825" y="44450"/>
                </a:lnTo>
                <a:lnTo>
                  <a:pt x="896620" y="44450"/>
                </a:lnTo>
                <a:lnTo>
                  <a:pt x="883898" y="44410"/>
                </a:lnTo>
                <a:close/>
              </a:path>
              <a:path w="960120" h="76200">
                <a:moveTo>
                  <a:pt x="883941" y="31710"/>
                </a:moveTo>
                <a:lnTo>
                  <a:pt x="883898" y="44410"/>
                </a:lnTo>
                <a:lnTo>
                  <a:pt x="896620" y="44450"/>
                </a:lnTo>
                <a:lnTo>
                  <a:pt x="896620" y="31750"/>
                </a:lnTo>
                <a:lnTo>
                  <a:pt x="883941" y="31710"/>
                </a:lnTo>
                <a:close/>
              </a:path>
              <a:path w="960120" h="76200">
                <a:moveTo>
                  <a:pt x="884047" y="0"/>
                </a:moveTo>
                <a:lnTo>
                  <a:pt x="883941" y="31710"/>
                </a:lnTo>
                <a:lnTo>
                  <a:pt x="896620" y="31750"/>
                </a:lnTo>
                <a:lnTo>
                  <a:pt x="896620" y="44450"/>
                </a:lnTo>
                <a:lnTo>
                  <a:pt x="947825" y="44450"/>
                </a:lnTo>
                <a:lnTo>
                  <a:pt x="960120" y="38353"/>
                </a:lnTo>
                <a:lnTo>
                  <a:pt x="884047" y="0"/>
                </a:lnTo>
                <a:close/>
              </a:path>
              <a:path w="960120" h="76200">
                <a:moveTo>
                  <a:pt x="0" y="28956"/>
                </a:moveTo>
                <a:lnTo>
                  <a:pt x="0" y="41656"/>
                </a:lnTo>
                <a:lnTo>
                  <a:pt x="883898" y="44410"/>
                </a:lnTo>
                <a:lnTo>
                  <a:pt x="883941" y="31710"/>
                </a:lnTo>
                <a:lnTo>
                  <a:pt x="0" y="28956"/>
                </a:lnTo>
                <a:close/>
              </a:path>
            </a:pathLst>
          </a:custGeom>
          <a:solidFill>
            <a:srgbClr val="000000"/>
          </a:solidFill>
        </p:spPr>
        <p:txBody>
          <a:bodyPr wrap="square" lIns="0" tIns="0" rIns="0" bIns="0" rtlCol="0"/>
          <a:lstStyle/>
          <a:p>
            <a:endParaRPr/>
          </a:p>
        </p:txBody>
      </p:sp>
      <p:sp>
        <p:nvSpPr>
          <p:cNvPr id="16" name="object 14">
            <a:extLst>
              <a:ext uri="{FF2B5EF4-FFF2-40B4-BE49-F238E27FC236}">
                <a16:creationId xmlns:a16="http://schemas.microsoft.com/office/drawing/2014/main" id="{8AAD6A5D-17CE-485F-B022-FEE2AA57211C}"/>
              </a:ext>
            </a:extLst>
          </p:cNvPr>
          <p:cNvSpPr txBox="1"/>
          <p:nvPr/>
        </p:nvSpPr>
        <p:spPr>
          <a:xfrm>
            <a:off x="7321932" y="3908629"/>
            <a:ext cx="331470" cy="391795"/>
          </a:xfrm>
          <a:prstGeom prst="rect">
            <a:avLst/>
          </a:prstGeom>
        </p:spPr>
        <p:txBody>
          <a:bodyPr vert="horz" wrap="square" lIns="0" tIns="12700" rIns="0" bIns="0" rtlCol="0">
            <a:spAutoFit/>
          </a:bodyPr>
          <a:lstStyle/>
          <a:p>
            <a:pPr marL="38100">
              <a:lnSpc>
                <a:spcPct val="100000"/>
              </a:lnSpc>
              <a:spcBef>
                <a:spcPts val="100"/>
              </a:spcBef>
            </a:pPr>
            <a:r>
              <a:rPr sz="2400" b="1" i="1" spc="-25" dirty="0">
                <a:latin typeface="Times New Roman"/>
                <a:cs typeface="Times New Roman"/>
              </a:rPr>
              <a:t>k</a:t>
            </a:r>
            <a:r>
              <a:rPr sz="2400" b="1" spc="-37" baseline="-24305" dirty="0">
                <a:latin typeface="Times New Roman"/>
                <a:cs typeface="Times New Roman"/>
              </a:rPr>
              <a:t>3</a:t>
            </a:r>
            <a:endParaRPr sz="2400" baseline="-24305">
              <a:latin typeface="Times New Roman"/>
              <a:cs typeface="Times New Roman"/>
            </a:endParaRPr>
          </a:p>
        </p:txBody>
      </p:sp>
      <p:sp>
        <p:nvSpPr>
          <p:cNvPr id="17" name="object 15">
            <a:extLst>
              <a:ext uri="{FF2B5EF4-FFF2-40B4-BE49-F238E27FC236}">
                <a16:creationId xmlns:a16="http://schemas.microsoft.com/office/drawing/2014/main" id="{01683C7A-5C3A-4904-82B6-E9BAE2292F0B}"/>
              </a:ext>
            </a:extLst>
          </p:cNvPr>
          <p:cNvSpPr/>
          <p:nvPr/>
        </p:nvSpPr>
        <p:spPr>
          <a:xfrm>
            <a:off x="3497581" y="4461764"/>
            <a:ext cx="76200" cy="624840"/>
          </a:xfrm>
          <a:custGeom>
            <a:avLst/>
            <a:gdLst/>
            <a:ahLst/>
            <a:cxnLst/>
            <a:rect l="l" t="t" r="r" b="b"/>
            <a:pathLst>
              <a:path w="76200" h="624839">
                <a:moveTo>
                  <a:pt x="31750" y="548639"/>
                </a:moveTo>
                <a:lnTo>
                  <a:pt x="0" y="548639"/>
                </a:lnTo>
                <a:lnTo>
                  <a:pt x="38100" y="624839"/>
                </a:lnTo>
                <a:lnTo>
                  <a:pt x="69850" y="561339"/>
                </a:lnTo>
                <a:lnTo>
                  <a:pt x="31750" y="561339"/>
                </a:lnTo>
                <a:lnTo>
                  <a:pt x="31750" y="548639"/>
                </a:lnTo>
                <a:close/>
              </a:path>
              <a:path w="76200" h="624839">
                <a:moveTo>
                  <a:pt x="44450" y="0"/>
                </a:moveTo>
                <a:lnTo>
                  <a:pt x="31750" y="0"/>
                </a:lnTo>
                <a:lnTo>
                  <a:pt x="31750" y="561339"/>
                </a:lnTo>
                <a:lnTo>
                  <a:pt x="44450" y="561339"/>
                </a:lnTo>
                <a:lnTo>
                  <a:pt x="44450" y="0"/>
                </a:lnTo>
                <a:close/>
              </a:path>
              <a:path w="76200" h="624839">
                <a:moveTo>
                  <a:pt x="76200" y="548639"/>
                </a:moveTo>
                <a:lnTo>
                  <a:pt x="44450" y="548639"/>
                </a:lnTo>
                <a:lnTo>
                  <a:pt x="44450" y="561339"/>
                </a:lnTo>
                <a:lnTo>
                  <a:pt x="69850" y="561339"/>
                </a:lnTo>
                <a:lnTo>
                  <a:pt x="76200" y="548639"/>
                </a:lnTo>
                <a:close/>
              </a:path>
            </a:pathLst>
          </a:custGeom>
          <a:solidFill>
            <a:srgbClr val="000000"/>
          </a:solidFill>
        </p:spPr>
        <p:txBody>
          <a:bodyPr wrap="square" lIns="0" tIns="0" rIns="0" bIns="0" rtlCol="0"/>
          <a:lstStyle/>
          <a:p>
            <a:endParaRPr/>
          </a:p>
        </p:txBody>
      </p:sp>
      <p:sp>
        <p:nvSpPr>
          <p:cNvPr id="18" name="object 16">
            <a:extLst>
              <a:ext uri="{FF2B5EF4-FFF2-40B4-BE49-F238E27FC236}">
                <a16:creationId xmlns:a16="http://schemas.microsoft.com/office/drawing/2014/main" id="{D8AAB654-388F-4B3A-A274-73D9A2F5DE68}"/>
              </a:ext>
            </a:extLst>
          </p:cNvPr>
          <p:cNvSpPr/>
          <p:nvPr/>
        </p:nvSpPr>
        <p:spPr>
          <a:xfrm>
            <a:off x="5628132" y="4446525"/>
            <a:ext cx="76200" cy="624840"/>
          </a:xfrm>
          <a:custGeom>
            <a:avLst/>
            <a:gdLst/>
            <a:ahLst/>
            <a:cxnLst/>
            <a:rect l="l" t="t" r="r" b="b"/>
            <a:pathLst>
              <a:path w="76200" h="624839">
                <a:moveTo>
                  <a:pt x="31750" y="548639"/>
                </a:moveTo>
                <a:lnTo>
                  <a:pt x="0" y="548639"/>
                </a:lnTo>
                <a:lnTo>
                  <a:pt x="38100" y="624839"/>
                </a:lnTo>
                <a:lnTo>
                  <a:pt x="69850" y="561339"/>
                </a:lnTo>
                <a:lnTo>
                  <a:pt x="31750" y="561339"/>
                </a:lnTo>
                <a:lnTo>
                  <a:pt x="31750" y="548639"/>
                </a:lnTo>
                <a:close/>
              </a:path>
              <a:path w="76200" h="624839">
                <a:moveTo>
                  <a:pt x="44450" y="0"/>
                </a:moveTo>
                <a:lnTo>
                  <a:pt x="31750" y="0"/>
                </a:lnTo>
                <a:lnTo>
                  <a:pt x="31750" y="561339"/>
                </a:lnTo>
                <a:lnTo>
                  <a:pt x="44450" y="561339"/>
                </a:lnTo>
                <a:lnTo>
                  <a:pt x="44450" y="0"/>
                </a:lnTo>
                <a:close/>
              </a:path>
              <a:path w="76200" h="624839">
                <a:moveTo>
                  <a:pt x="76200" y="548639"/>
                </a:moveTo>
                <a:lnTo>
                  <a:pt x="44450" y="548639"/>
                </a:lnTo>
                <a:lnTo>
                  <a:pt x="44450" y="561339"/>
                </a:lnTo>
                <a:lnTo>
                  <a:pt x="69850" y="561339"/>
                </a:lnTo>
                <a:lnTo>
                  <a:pt x="76200" y="548639"/>
                </a:lnTo>
                <a:close/>
              </a:path>
            </a:pathLst>
          </a:custGeom>
          <a:solidFill>
            <a:srgbClr val="000000"/>
          </a:solidFill>
        </p:spPr>
        <p:txBody>
          <a:bodyPr wrap="square" lIns="0" tIns="0" rIns="0" bIns="0" rtlCol="0"/>
          <a:lstStyle/>
          <a:p>
            <a:endParaRPr/>
          </a:p>
        </p:txBody>
      </p:sp>
      <p:sp>
        <p:nvSpPr>
          <p:cNvPr id="19" name="object 17">
            <a:extLst>
              <a:ext uri="{FF2B5EF4-FFF2-40B4-BE49-F238E27FC236}">
                <a16:creationId xmlns:a16="http://schemas.microsoft.com/office/drawing/2014/main" id="{7FC3977E-8E30-48BD-B09C-CD7F8FA845A1}"/>
              </a:ext>
            </a:extLst>
          </p:cNvPr>
          <p:cNvSpPr/>
          <p:nvPr/>
        </p:nvSpPr>
        <p:spPr>
          <a:xfrm>
            <a:off x="7584568" y="4428237"/>
            <a:ext cx="76200" cy="628015"/>
          </a:xfrm>
          <a:custGeom>
            <a:avLst/>
            <a:gdLst/>
            <a:ahLst/>
            <a:cxnLst/>
            <a:rect l="l" t="t" r="r" b="b"/>
            <a:pathLst>
              <a:path w="76200" h="628014">
                <a:moveTo>
                  <a:pt x="31814" y="551708"/>
                </a:moveTo>
                <a:lnTo>
                  <a:pt x="0" y="551815"/>
                </a:lnTo>
                <a:lnTo>
                  <a:pt x="38480" y="627888"/>
                </a:lnTo>
                <a:lnTo>
                  <a:pt x="69861" y="564388"/>
                </a:lnTo>
                <a:lnTo>
                  <a:pt x="31876" y="564388"/>
                </a:lnTo>
                <a:lnTo>
                  <a:pt x="31814" y="551708"/>
                </a:lnTo>
                <a:close/>
              </a:path>
              <a:path w="76200" h="628014">
                <a:moveTo>
                  <a:pt x="76200" y="551561"/>
                </a:moveTo>
                <a:lnTo>
                  <a:pt x="31814" y="551708"/>
                </a:lnTo>
                <a:lnTo>
                  <a:pt x="31876" y="564388"/>
                </a:lnTo>
                <a:lnTo>
                  <a:pt x="44576" y="564388"/>
                </a:lnTo>
                <a:lnTo>
                  <a:pt x="44514" y="551666"/>
                </a:lnTo>
                <a:lnTo>
                  <a:pt x="76147" y="551666"/>
                </a:lnTo>
                <a:close/>
              </a:path>
              <a:path w="76200" h="628014">
                <a:moveTo>
                  <a:pt x="76147" y="551666"/>
                </a:moveTo>
                <a:lnTo>
                  <a:pt x="44514" y="551666"/>
                </a:lnTo>
                <a:lnTo>
                  <a:pt x="44576" y="564388"/>
                </a:lnTo>
                <a:lnTo>
                  <a:pt x="69861" y="564388"/>
                </a:lnTo>
                <a:lnTo>
                  <a:pt x="76147" y="551666"/>
                </a:lnTo>
                <a:close/>
              </a:path>
              <a:path w="76200" h="628014">
                <a:moveTo>
                  <a:pt x="41782" y="0"/>
                </a:moveTo>
                <a:lnTo>
                  <a:pt x="29082" y="0"/>
                </a:lnTo>
                <a:lnTo>
                  <a:pt x="31814" y="551708"/>
                </a:lnTo>
                <a:lnTo>
                  <a:pt x="44514" y="551666"/>
                </a:lnTo>
                <a:lnTo>
                  <a:pt x="41782" y="0"/>
                </a:lnTo>
                <a:close/>
              </a:path>
            </a:pathLst>
          </a:custGeom>
          <a:solidFill>
            <a:srgbClr val="000000"/>
          </a:solidFill>
        </p:spPr>
        <p:txBody>
          <a:bodyPr wrap="square" lIns="0" tIns="0" rIns="0" bIns="0" rtlCol="0"/>
          <a:lstStyle/>
          <a:p>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title"/>
          </p:nvPr>
        </p:nvSpPr>
        <p:spPr/>
        <p:txBody>
          <a:bodyPr/>
          <a:lstStyle/>
          <a:p>
            <a:pPr eaLnBrk="1" hangingPunct="1"/>
            <a:r>
              <a:rPr lang="zh-CN" altLang="en-US">
                <a:ea typeface="宋体" panose="02010600030101010101" pitchFamily="2" charset="-122"/>
              </a:rPr>
              <a:t>三重</a:t>
            </a:r>
            <a:r>
              <a:rPr lang="en-US" altLang="zh-CN">
                <a:ea typeface="宋体" panose="02010600030101010101" pitchFamily="2" charset="-122"/>
              </a:rPr>
              <a:t>DES</a:t>
            </a:r>
            <a:r>
              <a:rPr lang="zh-CN" altLang="en-US">
                <a:ea typeface="宋体" panose="02010600030101010101" pitchFamily="2" charset="-122"/>
              </a:rPr>
              <a:t>的特点</a:t>
            </a:r>
          </a:p>
        </p:txBody>
      </p:sp>
      <p:sp>
        <p:nvSpPr>
          <p:cNvPr id="162818" name="Rectangle 2"/>
          <p:cNvSpPr>
            <a:spLocks noGrp="1" noChangeArrowheads="1"/>
          </p:cNvSpPr>
          <p:nvPr>
            <p:ph idx="1"/>
          </p:nvPr>
        </p:nvSpPr>
        <p:spPr>
          <a:xfrm>
            <a:off x="406400" y="1371600"/>
            <a:ext cx="11557000" cy="3810000"/>
          </a:xfrm>
        </p:spPr>
        <p:txBody>
          <a:bodyPr/>
          <a:lstStyle/>
          <a:p>
            <a:pPr eaLnBrk="1" hangingPunct="1">
              <a:buFont typeface="Wingdings" panose="05000000000000000000" pitchFamily="2" charset="2"/>
              <a:buNone/>
            </a:pPr>
            <a:endParaRPr lang="en-US" altLang="zh-CN" sz="2400" b="0" dirty="0">
              <a:ea typeface="宋体" panose="02010600030101010101" pitchFamily="2" charset="-122"/>
            </a:endParaRPr>
          </a:p>
          <a:p>
            <a:pPr eaLnBrk="1" hangingPunct="1"/>
            <a:r>
              <a:rPr lang="zh-CN" altLang="en-US" sz="2400" b="0" dirty="0">
                <a:ea typeface="宋体" panose="02010600030101010101" pitchFamily="2" charset="-122"/>
              </a:rPr>
              <a:t>为了避免三重</a:t>
            </a:r>
            <a:r>
              <a:rPr lang="en-US" altLang="zh-CN" sz="2400" b="0" dirty="0">
                <a:ea typeface="宋体" panose="02010600030101010101" pitchFamily="2" charset="-122"/>
              </a:rPr>
              <a:t>DES</a:t>
            </a:r>
            <a:r>
              <a:rPr lang="zh-CN" altLang="en-US" sz="2400" b="0" dirty="0">
                <a:ea typeface="宋体" panose="02010600030101010101" pitchFamily="2" charset="-122"/>
              </a:rPr>
              <a:t>使用</a:t>
            </a:r>
            <a:r>
              <a:rPr lang="en-US" altLang="zh-CN" sz="2400" b="0" dirty="0">
                <a:ea typeface="宋体" panose="02010600030101010101" pitchFamily="2" charset="-122"/>
              </a:rPr>
              <a:t>3</a:t>
            </a:r>
            <a:r>
              <a:rPr lang="zh-CN" altLang="en-US" sz="2400" b="0" dirty="0">
                <a:ea typeface="宋体" panose="02010600030101010101" pitchFamily="2" charset="-122"/>
              </a:rPr>
              <a:t>个密钥进行三阶段加密带来的密钥过长的缺点（</a:t>
            </a:r>
            <a:r>
              <a:rPr lang="en-US" altLang="zh-CN" sz="2400" b="0" dirty="0">
                <a:ea typeface="宋体" panose="02010600030101010101" pitchFamily="2" charset="-122"/>
              </a:rPr>
              <a:t>168bit</a:t>
            </a:r>
            <a:r>
              <a:rPr lang="zh-CN" altLang="en-US" sz="2400" b="0" dirty="0">
                <a:ea typeface="宋体" panose="02010600030101010101" pitchFamily="2" charset="-122"/>
              </a:rPr>
              <a:t>），</a:t>
            </a:r>
            <a:r>
              <a:rPr lang="en-US" altLang="zh-CN" sz="2400" b="0" dirty="0">
                <a:ea typeface="宋体" panose="02010600030101010101" pitchFamily="2" charset="-122"/>
              </a:rPr>
              <a:t>Tuchman</a:t>
            </a:r>
            <a:r>
              <a:rPr lang="zh-CN" altLang="en-US" sz="2400" b="0" dirty="0">
                <a:ea typeface="宋体" panose="02010600030101010101" pitchFamily="2" charset="-122"/>
              </a:rPr>
              <a:t>提出使用两个密钥的三重加密方法，这个方法只要求</a:t>
            </a:r>
            <a:r>
              <a:rPr lang="en-US" altLang="zh-CN" sz="2400" b="0" dirty="0">
                <a:ea typeface="宋体" panose="02010600030101010101" pitchFamily="2" charset="-122"/>
              </a:rPr>
              <a:t>112bit</a:t>
            </a:r>
            <a:r>
              <a:rPr lang="zh-CN" altLang="en-US" sz="2400" b="0" dirty="0">
                <a:ea typeface="宋体" panose="02010600030101010101" pitchFamily="2" charset="-122"/>
              </a:rPr>
              <a:t>密钥，即令其</a:t>
            </a:r>
            <a:r>
              <a:rPr lang="en-US" altLang="zh-CN" sz="2400" b="0" dirty="0">
                <a:ea typeface="宋体" panose="02010600030101010101" pitchFamily="2" charset="-122"/>
              </a:rPr>
              <a:t>K</a:t>
            </a:r>
            <a:r>
              <a:rPr lang="en-US" altLang="zh-CN" sz="2400" b="0" baseline="-25000" dirty="0">
                <a:ea typeface="宋体" panose="02010600030101010101" pitchFamily="2" charset="-122"/>
              </a:rPr>
              <a:t>1</a:t>
            </a:r>
            <a:r>
              <a:rPr lang="en-US" altLang="zh-CN" sz="2400" b="0" dirty="0">
                <a:ea typeface="宋体" panose="02010600030101010101" pitchFamily="2" charset="-122"/>
              </a:rPr>
              <a:t>=K</a:t>
            </a:r>
            <a:r>
              <a:rPr lang="en-US" altLang="zh-CN" sz="2400" b="0" baseline="-25000" dirty="0">
                <a:ea typeface="宋体" panose="02010600030101010101" pitchFamily="2" charset="-122"/>
              </a:rPr>
              <a:t>3</a:t>
            </a:r>
            <a:r>
              <a:rPr lang="zh-CN" altLang="en-US" sz="2400" b="0" dirty="0">
                <a:ea typeface="宋体" panose="02010600030101010101" pitchFamily="2" charset="-122"/>
              </a:rPr>
              <a:t>：</a:t>
            </a:r>
          </a:p>
          <a:p>
            <a:pPr eaLnBrk="1" hangingPunct="1">
              <a:buFont typeface="Wingdings" panose="05000000000000000000" pitchFamily="2" charset="2"/>
              <a:buNone/>
            </a:pPr>
            <a:r>
              <a:rPr lang="zh-CN" altLang="en-US" sz="2400" b="0" dirty="0">
                <a:solidFill>
                  <a:srgbClr val="C00000"/>
                </a:solidFill>
                <a:ea typeface="宋体" panose="02010600030101010101" pitchFamily="2" charset="-122"/>
              </a:rPr>
              <a:t>    </a:t>
            </a:r>
            <a:r>
              <a:rPr lang="en-US" altLang="zh-CN" sz="2400" b="0" dirty="0">
                <a:solidFill>
                  <a:srgbClr val="C00000"/>
                </a:solidFill>
                <a:ea typeface="宋体" panose="02010600030101010101" pitchFamily="2" charset="-122"/>
              </a:rPr>
              <a:t>C=E</a:t>
            </a:r>
            <a:r>
              <a:rPr lang="en-US" altLang="zh-CN" sz="2400" b="0" baseline="-25000" dirty="0">
                <a:solidFill>
                  <a:srgbClr val="C00000"/>
                </a:solidFill>
                <a:ea typeface="宋体" panose="02010600030101010101" pitchFamily="2" charset="-122"/>
              </a:rPr>
              <a:t>K1</a:t>
            </a:r>
            <a:r>
              <a:rPr lang="en-US" altLang="zh-CN" sz="2400" b="0" dirty="0">
                <a:solidFill>
                  <a:srgbClr val="C00000"/>
                </a:solidFill>
                <a:ea typeface="宋体" panose="02010600030101010101" pitchFamily="2" charset="-122"/>
              </a:rPr>
              <a:t>(D</a:t>
            </a:r>
            <a:r>
              <a:rPr lang="en-US" altLang="zh-CN" sz="2400" b="0" baseline="-25000" dirty="0">
                <a:solidFill>
                  <a:srgbClr val="C00000"/>
                </a:solidFill>
                <a:ea typeface="宋体" panose="02010600030101010101" pitchFamily="2" charset="-122"/>
              </a:rPr>
              <a:t>K2</a:t>
            </a:r>
            <a:r>
              <a:rPr lang="en-US" altLang="zh-CN" sz="2400" b="0" dirty="0">
                <a:solidFill>
                  <a:srgbClr val="C00000"/>
                </a:solidFill>
                <a:ea typeface="宋体" panose="02010600030101010101" pitchFamily="2" charset="-122"/>
              </a:rPr>
              <a:t>(E</a:t>
            </a:r>
            <a:r>
              <a:rPr lang="en-US" altLang="zh-CN" sz="2400" b="0" baseline="-25000" dirty="0">
                <a:solidFill>
                  <a:srgbClr val="C00000"/>
                </a:solidFill>
                <a:ea typeface="宋体" panose="02010600030101010101" pitchFamily="2" charset="-122"/>
              </a:rPr>
              <a:t>K1</a:t>
            </a:r>
            <a:r>
              <a:rPr lang="en-US" altLang="zh-CN" sz="2400" b="0" dirty="0">
                <a:solidFill>
                  <a:srgbClr val="C00000"/>
                </a:solidFill>
                <a:ea typeface="宋体" panose="02010600030101010101" pitchFamily="2" charset="-122"/>
              </a:rPr>
              <a:t>(M)))</a:t>
            </a:r>
          </a:p>
          <a:p>
            <a:pPr eaLnBrk="1" hangingPunct="1"/>
            <a:r>
              <a:rPr lang="zh-CN" altLang="en-US" sz="2400" b="0" dirty="0">
                <a:ea typeface="宋体" panose="02010600030101010101" pitchFamily="2" charset="-122"/>
              </a:rPr>
              <a:t>三重</a:t>
            </a:r>
            <a:r>
              <a:rPr lang="en-US" altLang="zh-CN" sz="2400" b="0" dirty="0">
                <a:ea typeface="宋体" panose="02010600030101010101" pitchFamily="2" charset="-122"/>
              </a:rPr>
              <a:t>DES</a:t>
            </a:r>
            <a:r>
              <a:rPr lang="zh-CN" altLang="en-US" sz="2400" b="0" dirty="0">
                <a:ea typeface="宋体" panose="02010600030101010101" pitchFamily="2" charset="-122"/>
              </a:rPr>
              <a:t>的第二阶段的解密并没有密码编码学上的意义。</a:t>
            </a:r>
            <a:r>
              <a:rPr lang="zh-CN" altLang="en-US" sz="2400" b="0" dirty="0">
                <a:solidFill>
                  <a:srgbClr val="C00000"/>
                </a:solidFill>
                <a:ea typeface="宋体" panose="02010600030101010101" pitchFamily="2" charset="-122"/>
              </a:rPr>
              <a:t>它的唯一优点是可以使用三重</a:t>
            </a:r>
            <a:r>
              <a:rPr lang="en-US" altLang="zh-CN" sz="2400" b="0" dirty="0">
                <a:solidFill>
                  <a:srgbClr val="C00000"/>
                </a:solidFill>
                <a:ea typeface="宋体" panose="02010600030101010101" pitchFamily="2" charset="-122"/>
              </a:rPr>
              <a:t>DES</a:t>
            </a:r>
            <a:r>
              <a:rPr lang="zh-CN" altLang="en-US" sz="2400" b="0" dirty="0">
                <a:solidFill>
                  <a:srgbClr val="C00000"/>
                </a:solidFill>
                <a:ea typeface="宋体" panose="02010600030101010101" pitchFamily="2" charset="-122"/>
              </a:rPr>
              <a:t>解密原来的单次</a:t>
            </a:r>
            <a:r>
              <a:rPr lang="en-US" altLang="zh-CN" sz="2400" b="0" dirty="0">
                <a:solidFill>
                  <a:srgbClr val="C00000"/>
                </a:solidFill>
                <a:ea typeface="宋体" panose="02010600030101010101" pitchFamily="2" charset="-122"/>
              </a:rPr>
              <a:t>DES</a:t>
            </a:r>
            <a:r>
              <a:rPr lang="zh-CN" altLang="en-US" sz="2400" b="0" dirty="0">
                <a:solidFill>
                  <a:srgbClr val="C00000"/>
                </a:solidFill>
                <a:ea typeface="宋体" panose="02010600030101010101" pitchFamily="2" charset="-122"/>
              </a:rPr>
              <a:t>加密的数据</a:t>
            </a:r>
            <a:r>
              <a:rPr lang="zh-CN" altLang="en-US" sz="2400" b="0" dirty="0">
                <a:ea typeface="宋体" panose="02010600030101010101" pitchFamily="2" charset="-122"/>
              </a:rPr>
              <a:t>，即</a:t>
            </a:r>
            <a:r>
              <a:rPr lang="en-US" altLang="zh-CN" sz="2400" b="0" dirty="0">
                <a:ea typeface="宋体" panose="02010600030101010101" pitchFamily="2" charset="-122"/>
              </a:rPr>
              <a:t>K</a:t>
            </a:r>
            <a:r>
              <a:rPr lang="en-US" altLang="zh-CN" sz="2400" b="0" baseline="-25000" dirty="0">
                <a:ea typeface="宋体" panose="02010600030101010101" pitchFamily="2" charset="-122"/>
              </a:rPr>
              <a:t>1</a:t>
            </a:r>
            <a:r>
              <a:rPr lang="en-US" altLang="zh-CN" sz="2400" b="0" dirty="0">
                <a:ea typeface="宋体" panose="02010600030101010101" pitchFamily="2" charset="-122"/>
              </a:rPr>
              <a:t>=K</a:t>
            </a:r>
            <a:r>
              <a:rPr lang="en-US" altLang="zh-CN" sz="2400" b="0" baseline="-25000" dirty="0">
                <a:ea typeface="宋体" panose="02010600030101010101" pitchFamily="2" charset="-122"/>
              </a:rPr>
              <a:t>2</a:t>
            </a:r>
            <a:r>
              <a:rPr lang="en-US" altLang="zh-CN" sz="2400" b="0" dirty="0">
                <a:ea typeface="宋体" panose="02010600030101010101" pitchFamily="2" charset="-122"/>
              </a:rPr>
              <a:t>=K</a:t>
            </a:r>
            <a:r>
              <a:rPr lang="en-US" altLang="zh-CN" sz="2400" b="0" baseline="-25000" dirty="0">
                <a:ea typeface="宋体" panose="02010600030101010101" pitchFamily="2" charset="-122"/>
              </a:rPr>
              <a:t>3</a:t>
            </a:r>
            <a:r>
              <a:rPr lang="zh-CN" altLang="en-US" sz="2400" b="0" dirty="0">
                <a:ea typeface="宋体" panose="02010600030101010101" pitchFamily="2" charset="-122"/>
              </a:rPr>
              <a:t>。</a:t>
            </a:r>
          </a:p>
          <a:p>
            <a:pPr eaLnBrk="1" hangingPunct="1">
              <a:buFont typeface="Wingdings" panose="05000000000000000000" pitchFamily="2" charset="2"/>
              <a:buNone/>
            </a:pPr>
            <a:r>
              <a:rPr lang="zh-CN" altLang="en-US" sz="2400" b="0" dirty="0">
                <a:ea typeface="宋体" panose="02010600030101010101" pitchFamily="2" charset="-122"/>
              </a:rPr>
              <a:t>    </a:t>
            </a:r>
            <a:r>
              <a:rPr lang="en-US" altLang="zh-CN" sz="2400" b="0" dirty="0">
                <a:ea typeface="宋体" panose="02010600030101010101" pitchFamily="2" charset="-122"/>
              </a:rPr>
              <a:t>C=E</a:t>
            </a:r>
            <a:r>
              <a:rPr lang="en-US" altLang="zh-CN" sz="2400" b="0" baseline="-25000" dirty="0">
                <a:ea typeface="宋体" panose="02010600030101010101" pitchFamily="2" charset="-122"/>
              </a:rPr>
              <a:t>K1</a:t>
            </a:r>
            <a:r>
              <a:rPr lang="en-US" altLang="zh-CN" sz="2400" b="0" dirty="0">
                <a:ea typeface="宋体" panose="02010600030101010101" pitchFamily="2" charset="-122"/>
              </a:rPr>
              <a:t>(D</a:t>
            </a:r>
            <a:r>
              <a:rPr lang="en-US" altLang="zh-CN" sz="2400" b="0" baseline="-25000" dirty="0">
                <a:ea typeface="宋体" panose="02010600030101010101" pitchFamily="2" charset="-122"/>
              </a:rPr>
              <a:t>K1</a:t>
            </a:r>
            <a:r>
              <a:rPr lang="en-US" altLang="zh-CN" sz="2400" b="0" dirty="0">
                <a:ea typeface="宋体" panose="02010600030101010101" pitchFamily="2" charset="-122"/>
              </a:rPr>
              <a:t>(E</a:t>
            </a:r>
            <a:r>
              <a:rPr lang="en-US" altLang="zh-CN" sz="2400" b="0" baseline="-25000" dirty="0">
                <a:ea typeface="宋体" panose="02010600030101010101" pitchFamily="2" charset="-122"/>
              </a:rPr>
              <a:t>K1</a:t>
            </a:r>
            <a:r>
              <a:rPr lang="en-US" altLang="zh-CN" sz="2400" b="0" dirty="0">
                <a:ea typeface="宋体" panose="02010600030101010101" pitchFamily="2" charset="-122"/>
              </a:rPr>
              <a:t>(M)))=E</a:t>
            </a:r>
            <a:r>
              <a:rPr lang="en-US" altLang="zh-CN" sz="2400" b="0" baseline="-25000" dirty="0">
                <a:ea typeface="宋体" panose="02010600030101010101" pitchFamily="2" charset="-122"/>
              </a:rPr>
              <a:t>K1</a:t>
            </a:r>
            <a:r>
              <a:rPr lang="en-US" altLang="zh-CN" sz="2400" b="0" dirty="0">
                <a:ea typeface="宋体" panose="02010600030101010101" pitchFamily="2" charset="-122"/>
              </a:rPr>
              <a:t>(M)</a:t>
            </a:r>
          </a:p>
        </p:txBody>
      </p:sp>
      <p:sp>
        <p:nvSpPr>
          <p:cNvPr id="51204"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1F43920B-C97D-4405-9BBF-DBA28D4BDF9C}"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a:latin typeface="Arial" panose="020B0604020202020204" pitchFamily="34" charset="0"/>
              <a:ea typeface="宋体" panose="02010600030101010101" pitchFamily="2" charset="-122"/>
            </a:endParaRPr>
          </a:p>
        </p:txBody>
      </p:sp>
      <p:sp>
        <p:nvSpPr>
          <p:cNvPr id="51205"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372AE254-1B2A-447F-98D0-ECB245B2BBBA}"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79</a:t>
            </a:fld>
            <a:endParaRPr lang="en-US" altLang="zh-CN" sz="1000" b="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2818">
                                            <p:txEl>
                                              <p:pRg st="3" end="3"/>
                                            </p:txEl>
                                          </p:spTgt>
                                        </p:tgtEl>
                                        <p:attrNameLst>
                                          <p:attrName>style.visibility</p:attrName>
                                        </p:attrNameLst>
                                      </p:cBhvr>
                                      <p:to>
                                        <p:strVal val="visible"/>
                                      </p:to>
                                    </p:set>
                                    <p:animEffect transition="in" filter="blinds(horizontal)">
                                      <p:cBhvr>
                                        <p:cTn id="7" dur="500"/>
                                        <p:tgtEl>
                                          <p:spTgt spid="162818">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62818">
                                            <p:txEl>
                                              <p:pRg st="4" end="4"/>
                                            </p:txEl>
                                          </p:spTgt>
                                        </p:tgtEl>
                                        <p:attrNameLst>
                                          <p:attrName>style.visibility</p:attrName>
                                        </p:attrNameLst>
                                      </p:cBhvr>
                                      <p:to>
                                        <p:strVal val="visible"/>
                                      </p:to>
                                    </p:set>
                                    <p:animEffect transition="in" filter="blinds(horizontal)">
                                      <p:cBhvr>
                                        <p:cTn id="10" dur="500"/>
                                        <p:tgtEl>
                                          <p:spTgt spid="1628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CCF0C-7673-4B4A-9BC3-D568889B18FD}"/>
              </a:ext>
            </a:extLst>
          </p:cNvPr>
          <p:cNvSpPr>
            <a:spLocks noGrp="1"/>
          </p:cNvSpPr>
          <p:nvPr>
            <p:ph type="title"/>
          </p:nvPr>
        </p:nvSpPr>
        <p:spPr/>
        <p:txBody>
          <a:bodyPr/>
          <a:lstStyle/>
          <a:p>
            <a:r>
              <a:rPr lang="zh-CN" altLang="en-US" sz="3600" dirty="0">
                <a:latin typeface="+mn-ea"/>
                <a:ea typeface="+mn-ea"/>
              </a:rPr>
              <a:t>线性反馈移位寄存器的一元多项式表示</a:t>
            </a:r>
            <a:endParaRPr lang="zh-CN" altLang="en-US" dirty="0"/>
          </a:p>
        </p:txBody>
      </p:sp>
      <p:sp>
        <p:nvSpPr>
          <p:cNvPr id="3" name="内容占位符 2">
            <a:extLst>
              <a:ext uri="{FF2B5EF4-FFF2-40B4-BE49-F238E27FC236}">
                <a16:creationId xmlns:a16="http://schemas.microsoft.com/office/drawing/2014/main" id="{F4082C02-7E6F-4EEA-8EB0-2975552970F5}"/>
              </a:ext>
            </a:extLst>
          </p:cNvPr>
          <p:cNvSpPr>
            <a:spLocks noGrp="1"/>
          </p:cNvSpPr>
          <p:nvPr>
            <p:ph idx="1"/>
          </p:nvPr>
        </p:nvSpPr>
        <p:spPr>
          <a:xfrm>
            <a:off x="6553200" y="1219200"/>
            <a:ext cx="5029200" cy="1568450"/>
          </a:xfrm>
        </p:spPr>
        <p:txBody>
          <a:bodyPr/>
          <a:lstStyle/>
          <a:p>
            <a:endParaRPr lang="zh-CN" altLang="en-US" dirty="0"/>
          </a:p>
        </p:txBody>
      </p:sp>
      <p:sp>
        <p:nvSpPr>
          <p:cNvPr id="4" name="日期占位符 3">
            <a:extLst>
              <a:ext uri="{FF2B5EF4-FFF2-40B4-BE49-F238E27FC236}">
                <a16:creationId xmlns:a16="http://schemas.microsoft.com/office/drawing/2014/main" id="{50F0F5FE-1E42-426A-A713-BD1F327BF4CC}"/>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37463510-63DB-4D60-BBAD-ACB861C3A252}"/>
              </a:ext>
            </a:extLst>
          </p:cNvPr>
          <p:cNvSpPr>
            <a:spLocks noGrp="1"/>
          </p:cNvSpPr>
          <p:nvPr>
            <p:ph type="sldNum" sz="quarter" idx="11"/>
          </p:nvPr>
        </p:nvSpPr>
        <p:spPr/>
        <p:txBody>
          <a:bodyPr/>
          <a:lstStyle/>
          <a:p>
            <a:fld id="{A420A89F-6092-44FA-AA4D-72ED0B6A316D}" type="slidenum">
              <a:rPr lang="en-US" altLang="zh-CN" smtClean="0"/>
              <a:pPr/>
              <a:t>8</a:t>
            </a:fld>
            <a:endParaRPr lang="en-US" altLang="zh-CN"/>
          </a:p>
        </p:txBody>
      </p:sp>
      <p:sp>
        <p:nvSpPr>
          <p:cNvPr id="6" name="文本框 5">
            <a:extLst>
              <a:ext uri="{FF2B5EF4-FFF2-40B4-BE49-F238E27FC236}">
                <a16:creationId xmlns:a16="http://schemas.microsoft.com/office/drawing/2014/main" id="{BC28C6C2-926B-40BD-BBD5-4E908E26173F}"/>
              </a:ext>
            </a:extLst>
          </p:cNvPr>
          <p:cNvSpPr txBox="1"/>
          <p:nvPr/>
        </p:nvSpPr>
        <p:spPr>
          <a:xfrm>
            <a:off x="714375" y="1320800"/>
            <a:ext cx="2770188" cy="461963"/>
          </a:xfrm>
          <a:prstGeom prst="rect">
            <a:avLst/>
          </a:prstGeom>
          <a:noFill/>
        </p:spPr>
        <p:txBody>
          <a:bodyPr>
            <a:spAutoFit/>
          </a:bodyPr>
          <a:lstStyle/>
          <a:p>
            <a:pPr>
              <a:defRPr/>
            </a:pPr>
            <a:r>
              <a:rPr lang="zh-CN" altLang="en-US" sz="2400" dirty="0">
                <a:latin typeface="+mn-ea"/>
                <a:ea typeface="+mn-ea"/>
              </a:rPr>
              <a:t>定义</a:t>
            </a:r>
            <a:r>
              <a:rPr lang="en-US" altLang="zh-CN" sz="2400" dirty="0">
                <a:latin typeface="+mn-ea"/>
                <a:ea typeface="+mn-ea"/>
              </a:rPr>
              <a:t>4-2</a:t>
            </a:r>
            <a:endParaRPr lang="zh-CN" altLang="en-US" sz="2400" dirty="0">
              <a:latin typeface="+mn-ea"/>
              <a:ea typeface="+mn-ea"/>
            </a:endParaRPr>
          </a:p>
        </p:txBody>
      </p:sp>
      <p:grpSp>
        <p:nvGrpSpPr>
          <p:cNvPr id="7" name="组合 15">
            <a:extLst>
              <a:ext uri="{FF2B5EF4-FFF2-40B4-BE49-F238E27FC236}">
                <a16:creationId xmlns:a16="http://schemas.microsoft.com/office/drawing/2014/main" id="{C5A5092F-7A67-44D7-9EA1-EC90E0E65434}"/>
              </a:ext>
            </a:extLst>
          </p:cNvPr>
          <p:cNvGrpSpPr>
            <a:grpSpLocks/>
          </p:cNvGrpSpPr>
          <p:nvPr/>
        </p:nvGrpSpPr>
        <p:grpSpPr bwMode="auto">
          <a:xfrm>
            <a:off x="1241425" y="1924050"/>
            <a:ext cx="6769100" cy="831850"/>
            <a:chOff x="1187624" y="1724164"/>
            <a:chExt cx="6768752" cy="830834"/>
          </a:xfrm>
        </p:grpSpPr>
        <p:sp>
          <p:nvSpPr>
            <p:cNvPr id="8" name="文本框 4">
              <a:extLst>
                <a:ext uri="{FF2B5EF4-FFF2-40B4-BE49-F238E27FC236}">
                  <a16:creationId xmlns:a16="http://schemas.microsoft.com/office/drawing/2014/main" id="{BE95EDB9-8B9B-47A3-B88A-37B50BEADDA2}"/>
                </a:ext>
              </a:extLst>
            </p:cNvPr>
            <p:cNvSpPr txBox="1">
              <a:spLocks noChangeArrowheads="1"/>
            </p:cNvSpPr>
            <p:nvPr/>
          </p:nvSpPr>
          <p:spPr bwMode="auto">
            <a:xfrm>
              <a:off x="1187624" y="1724164"/>
              <a:ext cx="6768752" cy="83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设       是        上的多项式，使               的最小  称为       的周期或阶。</a:t>
              </a:r>
            </a:p>
          </p:txBody>
        </p:sp>
        <p:graphicFrame>
          <p:nvGraphicFramePr>
            <p:cNvPr id="9" name="对象 6">
              <a:extLst>
                <a:ext uri="{FF2B5EF4-FFF2-40B4-BE49-F238E27FC236}">
                  <a16:creationId xmlns:a16="http://schemas.microsoft.com/office/drawing/2014/main" id="{EED38D15-7270-406C-A279-3BB8212C0D29}"/>
                </a:ext>
              </a:extLst>
            </p:cNvPr>
            <p:cNvGraphicFramePr>
              <a:graphicFrameLocks noChangeAspect="1"/>
            </p:cNvGraphicFramePr>
            <p:nvPr/>
          </p:nvGraphicFramePr>
          <p:xfrm>
            <a:off x="1604247" y="1762167"/>
            <a:ext cx="641870" cy="386309"/>
          </p:xfrm>
          <a:graphic>
            <a:graphicData uri="http://schemas.openxmlformats.org/presentationml/2006/ole">
              <mc:AlternateContent xmlns:mc="http://schemas.openxmlformats.org/markup-compatibility/2006">
                <mc:Choice xmlns:v="urn:schemas-microsoft-com:vml" Requires="v">
                  <p:oleObj spid="_x0000_s149614" name="Equation" r:id="rId3" imgW="343049" imgH="203288" progId="Equation.DSMT4">
                    <p:embed/>
                  </p:oleObj>
                </mc:Choice>
                <mc:Fallback>
                  <p:oleObj name="Equation" r:id="rId3" imgW="343049" imgH="203288" progId="Equation.DSMT4">
                    <p:embed/>
                    <p:pic>
                      <p:nvPicPr>
                        <p:cNvPr id="36917" name="对象 6">
                          <a:extLst>
                            <a:ext uri="{FF2B5EF4-FFF2-40B4-BE49-F238E27FC236}">
                              <a16:creationId xmlns:a16="http://schemas.microsoft.com/office/drawing/2014/main" id="{2BF2A9DA-7EC5-4FE6-A40C-3EAAC23283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47" y="1762167"/>
                          <a:ext cx="641870" cy="3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8">
              <a:extLst>
                <a:ext uri="{FF2B5EF4-FFF2-40B4-BE49-F238E27FC236}">
                  <a16:creationId xmlns:a16="http://schemas.microsoft.com/office/drawing/2014/main" id="{E4AE0ECF-4539-4381-B68A-7F7A7A2ADF5D}"/>
                </a:ext>
              </a:extLst>
            </p:cNvPr>
            <p:cNvGraphicFramePr>
              <a:graphicFrameLocks noChangeAspect="1"/>
            </p:cNvGraphicFramePr>
            <p:nvPr/>
          </p:nvGraphicFramePr>
          <p:xfrm>
            <a:off x="2501907" y="1801274"/>
            <a:ext cx="709949" cy="347201"/>
          </p:xfrm>
          <a:graphic>
            <a:graphicData uri="http://schemas.openxmlformats.org/presentationml/2006/ole">
              <mc:AlternateContent xmlns:mc="http://schemas.openxmlformats.org/markup-compatibility/2006">
                <mc:Choice xmlns:v="urn:schemas-microsoft-com:vml" Requires="v">
                  <p:oleObj spid="_x0000_s149615" name="Equation" r:id="rId5" imgW="431613" imgH="215806" progId="Equation.DSMT4">
                    <p:embed/>
                  </p:oleObj>
                </mc:Choice>
                <mc:Fallback>
                  <p:oleObj name="Equation" r:id="rId5" imgW="431613" imgH="215806" progId="Equation.DSMT4">
                    <p:embed/>
                    <p:pic>
                      <p:nvPicPr>
                        <p:cNvPr id="36918" name="对象 8">
                          <a:extLst>
                            <a:ext uri="{FF2B5EF4-FFF2-40B4-BE49-F238E27FC236}">
                              <a16:creationId xmlns:a16="http://schemas.microsoft.com/office/drawing/2014/main" id="{3CDEC937-AE3D-427E-8273-AABA387236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1907" y="1801274"/>
                          <a:ext cx="709949" cy="34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a:extLst>
                <a:ext uri="{FF2B5EF4-FFF2-40B4-BE49-F238E27FC236}">
                  <a16:creationId xmlns:a16="http://schemas.microsoft.com/office/drawing/2014/main" id="{78292A98-955E-4604-8BE2-71295A261244}"/>
                </a:ext>
              </a:extLst>
            </p:cNvPr>
            <p:cNvGraphicFramePr>
              <a:graphicFrameLocks noChangeAspect="1"/>
            </p:cNvGraphicFramePr>
            <p:nvPr/>
          </p:nvGraphicFramePr>
          <p:xfrm>
            <a:off x="5400110" y="1762167"/>
            <a:ext cx="1029295" cy="363520"/>
          </p:xfrm>
          <a:graphic>
            <a:graphicData uri="http://schemas.openxmlformats.org/presentationml/2006/ole">
              <mc:AlternateContent xmlns:mc="http://schemas.openxmlformats.org/markup-compatibility/2006">
                <mc:Choice xmlns:v="urn:schemas-microsoft-com:vml" Requires="v">
                  <p:oleObj spid="_x0000_s149616" name="Equation" r:id="rId7" imgW="800100" imgH="279400" progId="Equation.DSMT4">
                    <p:embed/>
                  </p:oleObj>
                </mc:Choice>
                <mc:Fallback>
                  <p:oleObj name="Equation" r:id="rId7" imgW="800100" imgH="279400" progId="Equation.DSMT4">
                    <p:embed/>
                    <p:pic>
                      <p:nvPicPr>
                        <p:cNvPr id="36919" name="对象 10">
                          <a:extLst>
                            <a:ext uri="{FF2B5EF4-FFF2-40B4-BE49-F238E27FC236}">
                              <a16:creationId xmlns:a16="http://schemas.microsoft.com/office/drawing/2014/main" id="{D69B8F18-B6C2-4250-96DB-9FF10E3B37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0110" y="1762167"/>
                          <a:ext cx="1029295" cy="36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2">
              <a:extLst>
                <a:ext uri="{FF2B5EF4-FFF2-40B4-BE49-F238E27FC236}">
                  <a16:creationId xmlns:a16="http://schemas.microsoft.com/office/drawing/2014/main" id="{C2E6E21F-D3F7-4815-8A0A-CC034D4BD489}"/>
                </a:ext>
              </a:extLst>
            </p:cNvPr>
            <p:cNvGraphicFramePr>
              <a:graphicFrameLocks noChangeAspect="1"/>
            </p:cNvGraphicFramePr>
            <p:nvPr/>
          </p:nvGraphicFramePr>
          <p:xfrm>
            <a:off x="7467011" y="1801274"/>
            <a:ext cx="264536" cy="292093"/>
          </p:xfrm>
          <a:graphic>
            <a:graphicData uri="http://schemas.openxmlformats.org/presentationml/2006/ole">
              <mc:AlternateContent xmlns:mc="http://schemas.openxmlformats.org/markup-compatibility/2006">
                <mc:Choice xmlns:v="urn:schemas-microsoft-com:vml" Requires="v">
                  <p:oleObj spid="_x0000_s149617" name="Equation" r:id="rId9" imgW="152532" imgH="165243" progId="Equation.DSMT4">
                    <p:embed/>
                  </p:oleObj>
                </mc:Choice>
                <mc:Fallback>
                  <p:oleObj name="Equation" r:id="rId9" imgW="152532" imgH="165243" progId="Equation.DSMT4">
                    <p:embed/>
                    <p:pic>
                      <p:nvPicPr>
                        <p:cNvPr id="36920" name="对象 12">
                          <a:extLst>
                            <a:ext uri="{FF2B5EF4-FFF2-40B4-BE49-F238E27FC236}">
                              <a16:creationId xmlns:a16="http://schemas.microsoft.com/office/drawing/2014/main" id="{CDE46C59-3138-400F-9E9B-04B39CE914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7011" y="1801274"/>
                          <a:ext cx="264536" cy="29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4">
              <a:extLst>
                <a:ext uri="{FF2B5EF4-FFF2-40B4-BE49-F238E27FC236}">
                  <a16:creationId xmlns:a16="http://schemas.microsoft.com/office/drawing/2014/main" id="{C07DC7C3-CC05-4F30-A4C3-0EFAF13C5E86}"/>
                </a:ext>
              </a:extLst>
            </p:cNvPr>
            <p:cNvGraphicFramePr>
              <a:graphicFrameLocks noChangeAspect="1"/>
            </p:cNvGraphicFramePr>
            <p:nvPr/>
          </p:nvGraphicFramePr>
          <p:xfrm>
            <a:off x="1925873" y="2160463"/>
            <a:ext cx="537639" cy="323580"/>
          </p:xfrm>
          <a:graphic>
            <a:graphicData uri="http://schemas.openxmlformats.org/presentationml/2006/ole">
              <mc:AlternateContent xmlns:mc="http://schemas.openxmlformats.org/markup-compatibility/2006">
                <mc:Choice xmlns:v="urn:schemas-microsoft-com:vml" Requires="v">
                  <p:oleObj spid="_x0000_s149618" name="Equation" r:id="rId11" imgW="343049" imgH="203288" progId="Equation.DSMT4">
                    <p:embed/>
                  </p:oleObj>
                </mc:Choice>
                <mc:Fallback>
                  <p:oleObj name="Equation" r:id="rId11" imgW="343049" imgH="203288" progId="Equation.DSMT4">
                    <p:embed/>
                    <p:pic>
                      <p:nvPicPr>
                        <p:cNvPr id="36921" name="对象 14">
                          <a:extLst>
                            <a:ext uri="{FF2B5EF4-FFF2-40B4-BE49-F238E27FC236}">
                              <a16:creationId xmlns:a16="http://schemas.microsoft.com/office/drawing/2014/main" id="{76EB61CA-85A6-40D3-AA27-F36AED6125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5873" y="2160463"/>
                          <a:ext cx="537639" cy="32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 name="文本框 13">
            <a:extLst>
              <a:ext uri="{FF2B5EF4-FFF2-40B4-BE49-F238E27FC236}">
                <a16:creationId xmlns:a16="http://schemas.microsoft.com/office/drawing/2014/main" id="{26FBB4BD-C620-4065-8769-10096FC9FAD5}"/>
              </a:ext>
            </a:extLst>
          </p:cNvPr>
          <p:cNvSpPr txBox="1"/>
          <p:nvPr/>
        </p:nvSpPr>
        <p:spPr>
          <a:xfrm>
            <a:off x="644525" y="3163888"/>
            <a:ext cx="2770188" cy="460375"/>
          </a:xfrm>
          <a:prstGeom prst="rect">
            <a:avLst/>
          </a:prstGeom>
          <a:noFill/>
        </p:spPr>
        <p:txBody>
          <a:bodyPr>
            <a:spAutoFit/>
          </a:bodyPr>
          <a:lstStyle/>
          <a:p>
            <a:pPr>
              <a:defRPr/>
            </a:pPr>
            <a:r>
              <a:rPr lang="zh-CN" altLang="en-US" sz="2400" dirty="0">
                <a:latin typeface="+mn-ea"/>
                <a:ea typeface="+mn-ea"/>
              </a:rPr>
              <a:t>定理</a:t>
            </a:r>
            <a:r>
              <a:rPr lang="en-US" altLang="zh-CN" sz="2400" dirty="0">
                <a:latin typeface="+mn-ea"/>
                <a:ea typeface="+mn-ea"/>
              </a:rPr>
              <a:t>4-3</a:t>
            </a:r>
            <a:endParaRPr lang="zh-CN" altLang="en-US" sz="2400" dirty="0">
              <a:latin typeface="+mn-ea"/>
              <a:ea typeface="+mn-ea"/>
            </a:endParaRPr>
          </a:p>
        </p:txBody>
      </p:sp>
      <p:sp>
        <p:nvSpPr>
          <p:cNvPr id="15" name="文本框 1">
            <a:extLst>
              <a:ext uri="{FF2B5EF4-FFF2-40B4-BE49-F238E27FC236}">
                <a16:creationId xmlns:a16="http://schemas.microsoft.com/office/drawing/2014/main" id="{CF7883C7-0255-458C-AF17-2CB283707F57}"/>
              </a:ext>
            </a:extLst>
          </p:cNvPr>
          <p:cNvSpPr txBox="1">
            <a:spLocks noChangeArrowheads="1"/>
          </p:cNvSpPr>
          <p:nvPr/>
        </p:nvSpPr>
        <p:spPr bwMode="auto">
          <a:xfrm>
            <a:off x="1331913" y="3789363"/>
            <a:ext cx="64087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若序列     的特征多项式       定义在        上， 是       的周期，则     的周期     。</a:t>
            </a:r>
          </a:p>
        </p:txBody>
      </p:sp>
      <p:graphicFrame>
        <p:nvGraphicFramePr>
          <p:cNvPr id="16" name="对象 34">
            <a:extLst>
              <a:ext uri="{FF2B5EF4-FFF2-40B4-BE49-F238E27FC236}">
                <a16:creationId xmlns:a16="http://schemas.microsoft.com/office/drawing/2014/main" id="{639CDF6A-FB03-4908-BF4C-A469CA07FDF1}"/>
              </a:ext>
            </a:extLst>
          </p:cNvPr>
          <p:cNvGraphicFramePr>
            <a:graphicFrameLocks noChangeAspect="1"/>
          </p:cNvGraphicFramePr>
          <p:nvPr/>
        </p:nvGraphicFramePr>
        <p:xfrm>
          <a:off x="2379663" y="3881438"/>
          <a:ext cx="420687" cy="333375"/>
        </p:xfrm>
        <a:graphic>
          <a:graphicData uri="http://schemas.openxmlformats.org/presentationml/2006/ole">
            <mc:AlternateContent xmlns:mc="http://schemas.openxmlformats.org/markup-compatibility/2006">
              <mc:Choice xmlns:v="urn:schemas-microsoft-com:vml" Requires="v">
                <p:oleObj spid="_x0000_s149619" name="Equation" r:id="rId12" imgW="292354" imgH="228799" progId="Equation.DSMT4">
                  <p:embed/>
                </p:oleObj>
              </mc:Choice>
              <mc:Fallback>
                <p:oleObj name="Equation" r:id="rId12" imgW="292354" imgH="228799" progId="Equation.DSMT4">
                  <p:embed/>
                  <p:pic>
                    <p:nvPicPr>
                      <p:cNvPr id="36903" name="对象 34">
                        <a:extLst>
                          <a:ext uri="{FF2B5EF4-FFF2-40B4-BE49-F238E27FC236}">
                            <a16:creationId xmlns:a16="http://schemas.microsoft.com/office/drawing/2014/main" id="{DBEA2AAB-2F84-4E15-B8CD-08207EB7C0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79663" y="3881438"/>
                        <a:ext cx="420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38">
            <a:extLst>
              <a:ext uri="{FF2B5EF4-FFF2-40B4-BE49-F238E27FC236}">
                <a16:creationId xmlns:a16="http://schemas.microsoft.com/office/drawing/2014/main" id="{B09133CD-5D10-457F-AA8D-F3316F50930B}"/>
              </a:ext>
            </a:extLst>
          </p:cNvPr>
          <p:cNvGraphicFramePr>
            <a:graphicFrameLocks noChangeAspect="1"/>
          </p:cNvGraphicFramePr>
          <p:nvPr/>
        </p:nvGraphicFramePr>
        <p:xfrm>
          <a:off x="4625975" y="3860800"/>
          <a:ext cx="569913" cy="341313"/>
        </p:xfrm>
        <a:graphic>
          <a:graphicData uri="http://schemas.openxmlformats.org/presentationml/2006/ole">
            <mc:AlternateContent xmlns:mc="http://schemas.openxmlformats.org/markup-compatibility/2006">
              <mc:Choice xmlns:v="urn:schemas-microsoft-com:vml" Requires="v">
                <p:oleObj spid="_x0000_s149620" name="Equation" r:id="rId14" imgW="343049" imgH="203288" progId="Equation.DSMT4">
                  <p:embed/>
                </p:oleObj>
              </mc:Choice>
              <mc:Fallback>
                <p:oleObj name="Equation" r:id="rId14" imgW="343049" imgH="203288" progId="Equation.DSMT4">
                  <p:embed/>
                  <p:pic>
                    <p:nvPicPr>
                      <p:cNvPr id="36905" name="对象 38">
                        <a:extLst>
                          <a:ext uri="{FF2B5EF4-FFF2-40B4-BE49-F238E27FC236}">
                            <a16:creationId xmlns:a16="http://schemas.microsoft.com/office/drawing/2014/main" id="{D468DBF6-B763-4B27-BB08-A89429909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975" y="3860800"/>
                        <a:ext cx="56991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42">
            <a:extLst>
              <a:ext uri="{FF2B5EF4-FFF2-40B4-BE49-F238E27FC236}">
                <a16:creationId xmlns:a16="http://schemas.microsoft.com/office/drawing/2014/main" id="{7C28093C-73C4-4124-B07A-AA4ECBC1CE6D}"/>
              </a:ext>
            </a:extLst>
          </p:cNvPr>
          <p:cNvGraphicFramePr>
            <a:graphicFrameLocks noChangeAspect="1"/>
          </p:cNvGraphicFramePr>
          <p:nvPr/>
        </p:nvGraphicFramePr>
        <p:xfrm>
          <a:off x="6134100" y="3862388"/>
          <a:ext cx="700088" cy="342900"/>
        </p:xfrm>
        <a:graphic>
          <a:graphicData uri="http://schemas.openxmlformats.org/presentationml/2006/ole">
            <mc:AlternateContent xmlns:mc="http://schemas.openxmlformats.org/markup-compatibility/2006">
              <mc:Choice xmlns:v="urn:schemas-microsoft-com:vml" Requires="v">
                <p:oleObj spid="_x0000_s149621" name="Equation" r:id="rId15" imgW="431613" imgH="215806" progId="Equation.DSMT4">
                  <p:embed/>
                </p:oleObj>
              </mc:Choice>
              <mc:Fallback>
                <p:oleObj name="Equation" r:id="rId15" imgW="431613" imgH="215806" progId="Equation.DSMT4">
                  <p:embed/>
                  <p:pic>
                    <p:nvPicPr>
                      <p:cNvPr id="36907" name="对象 42">
                        <a:extLst>
                          <a:ext uri="{FF2B5EF4-FFF2-40B4-BE49-F238E27FC236}">
                            <a16:creationId xmlns:a16="http://schemas.microsoft.com/office/drawing/2014/main" id="{20EDD8BA-03EE-4778-B5A2-5DFF95F140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4100" y="3862388"/>
                        <a:ext cx="7000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46">
            <a:extLst>
              <a:ext uri="{FF2B5EF4-FFF2-40B4-BE49-F238E27FC236}">
                <a16:creationId xmlns:a16="http://schemas.microsoft.com/office/drawing/2014/main" id="{6B74E78C-0279-49EE-925C-CC628E86E7A7}"/>
              </a:ext>
            </a:extLst>
          </p:cNvPr>
          <p:cNvGraphicFramePr>
            <a:graphicFrameLocks noChangeAspect="1"/>
          </p:cNvGraphicFramePr>
          <p:nvPr/>
        </p:nvGraphicFramePr>
        <p:xfrm>
          <a:off x="7242175" y="3848100"/>
          <a:ext cx="279400" cy="309563"/>
        </p:xfrm>
        <a:graphic>
          <a:graphicData uri="http://schemas.openxmlformats.org/presentationml/2006/ole">
            <mc:AlternateContent xmlns:mc="http://schemas.openxmlformats.org/markup-compatibility/2006">
              <mc:Choice xmlns:v="urn:schemas-microsoft-com:vml" Requires="v">
                <p:oleObj spid="_x0000_s149622" name="Equation" r:id="rId16" imgW="152532" imgH="165243" progId="Equation.DSMT4">
                  <p:embed/>
                </p:oleObj>
              </mc:Choice>
              <mc:Fallback>
                <p:oleObj name="Equation" r:id="rId16" imgW="152532" imgH="165243" progId="Equation.DSMT4">
                  <p:embed/>
                  <p:pic>
                    <p:nvPicPr>
                      <p:cNvPr id="36909" name="对象 46">
                        <a:extLst>
                          <a:ext uri="{FF2B5EF4-FFF2-40B4-BE49-F238E27FC236}">
                            <a16:creationId xmlns:a16="http://schemas.microsoft.com/office/drawing/2014/main" id="{E7A7DE56-C45D-49D9-BBF3-1968C68243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42175" y="3848100"/>
                        <a:ext cx="27940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50">
            <a:extLst>
              <a:ext uri="{FF2B5EF4-FFF2-40B4-BE49-F238E27FC236}">
                <a16:creationId xmlns:a16="http://schemas.microsoft.com/office/drawing/2014/main" id="{ABC45A0E-A752-41FD-9193-300E0DA4B270}"/>
              </a:ext>
            </a:extLst>
          </p:cNvPr>
          <p:cNvGraphicFramePr>
            <a:graphicFrameLocks noChangeAspect="1"/>
          </p:cNvGraphicFramePr>
          <p:nvPr/>
        </p:nvGraphicFramePr>
        <p:xfrm>
          <a:off x="1763713" y="4230688"/>
          <a:ext cx="531812" cy="320675"/>
        </p:xfrm>
        <a:graphic>
          <a:graphicData uri="http://schemas.openxmlformats.org/presentationml/2006/ole">
            <mc:AlternateContent xmlns:mc="http://schemas.openxmlformats.org/markup-compatibility/2006">
              <mc:Choice xmlns:v="urn:schemas-microsoft-com:vml" Requires="v">
                <p:oleObj spid="_x0000_s149623" name="Equation" r:id="rId17" imgW="343049" imgH="203288" progId="Equation.DSMT4">
                  <p:embed/>
                </p:oleObj>
              </mc:Choice>
              <mc:Fallback>
                <p:oleObj name="Equation" r:id="rId17" imgW="343049" imgH="203288" progId="Equation.DSMT4">
                  <p:embed/>
                  <p:pic>
                    <p:nvPicPr>
                      <p:cNvPr id="36911" name="对象 50">
                        <a:extLst>
                          <a:ext uri="{FF2B5EF4-FFF2-40B4-BE49-F238E27FC236}">
                            <a16:creationId xmlns:a16="http://schemas.microsoft.com/office/drawing/2014/main" id="{57071D6A-A11A-4F11-A3D9-493D32F89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4230688"/>
                        <a:ext cx="53181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54">
            <a:extLst>
              <a:ext uri="{FF2B5EF4-FFF2-40B4-BE49-F238E27FC236}">
                <a16:creationId xmlns:a16="http://schemas.microsoft.com/office/drawing/2014/main" id="{05696E35-911D-4E6B-9CD4-45F2B0E9C987}"/>
              </a:ext>
            </a:extLst>
          </p:cNvPr>
          <p:cNvGraphicFramePr>
            <a:graphicFrameLocks noChangeAspect="1"/>
          </p:cNvGraphicFramePr>
          <p:nvPr/>
        </p:nvGraphicFramePr>
        <p:xfrm>
          <a:off x="3851275" y="4230688"/>
          <a:ext cx="404813" cy="320675"/>
        </p:xfrm>
        <a:graphic>
          <a:graphicData uri="http://schemas.openxmlformats.org/presentationml/2006/ole">
            <mc:AlternateContent xmlns:mc="http://schemas.openxmlformats.org/markup-compatibility/2006">
              <mc:Choice xmlns:v="urn:schemas-microsoft-com:vml" Requires="v">
                <p:oleObj spid="_x0000_s149624" name="Equation" r:id="rId18" imgW="292354" imgH="228799" progId="Equation.DSMT4">
                  <p:embed/>
                </p:oleObj>
              </mc:Choice>
              <mc:Fallback>
                <p:oleObj name="Equation" r:id="rId18" imgW="292354" imgH="228799" progId="Equation.DSMT4">
                  <p:embed/>
                  <p:pic>
                    <p:nvPicPr>
                      <p:cNvPr id="36913" name="对象 54">
                        <a:extLst>
                          <a:ext uri="{FF2B5EF4-FFF2-40B4-BE49-F238E27FC236}">
                            <a16:creationId xmlns:a16="http://schemas.microsoft.com/office/drawing/2014/main" id="{68B80E23-2330-46DC-85CA-1CE6D0CAEB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51275" y="4230688"/>
                        <a:ext cx="404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58">
            <a:extLst>
              <a:ext uri="{FF2B5EF4-FFF2-40B4-BE49-F238E27FC236}">
                <a16:creationId xmlns:a16="http://schemas.microsoft.com/office/drawing/2014/main" id="{9BD911A9-21F3-4EAF-9013-53EF8AA436E3}"/>
              </a:ext>
            </a:extLst>
          </p:cNvPr>
          <p:cNvGraphicFramePr>
            <a:graphicFrameLocks noChangeAspect="1"/>
          </p:cNvGraphicFramePr>
          <p:nvPr/>
        </p:nvGraphicFramePr>
        <p:xfrm>
          <a:off x="5195888" y="4181475"/>
          <a:ext cx="407987" cy="419100"/>
        </p:xfrm>
        <a:graphic>
          <a:graphicData uri="http://schemas.openxmlformats.org/presentationml/2006/ole">
            <mc:AlternateContent xmlns:mc="http://schemas.openxmlformats.org/markup-compatibility/2006">
              <mc:Choice xmlns:v="urn:schemas-microsoft-com:vml" Requires="v">
                <p:oleObj spid="_x0000_s149625" name="Equation" r:id="rId19" imgW="241405" imgH="254110" progId="Equation.DSMT4">
                  <p:embed/>
                </p:oleObj>
              </mc:Choice>
              <mc:Fallback>
                <p:oleObj name="Equation" r:id="rId19" imgW="241405" imgH="254110" progId="Equation.DSMT4">
                  <p:embed/>
                  <p:pic>
                    <p:nvPicPr>
                      <p:cNvPr id="36915" name="对象 58">
                        <a:extLst>
                          <a:ext uri="{FF2B5EF4-FFF2-40B4-BE49-F238E27FC236}">
                            <a16:creationId xmlns:a16="http://schemas.microsoft.com/office/drawing/2014/main" id="{FEF663F3-FD70-408C-B309-6E27FB0AC98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95888" y="4181475"/>
                        <a:ext cx="4079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94805601"/>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430" rIns="0" bIns="0" rtlCol="0">
            <a:spAutoFit/>
          </a:bodyPr>
          <a:lstStyle/>
          <a:p>
            <a:pPr marL="12700">
              <a:lnSpc>
                <a:spcPct val="100000"/>
              </a:lnSpc>
              <a:spcBef>
                <a:spcPts val="90"/>
              </a:spcBef>
            </a:pPr>
            <a:r>
              <a:rPr spc="-20" dirty="0"/>
              <a:t>双密钥三重</a:t>
            </a:r>
            <a:r>
              <a:rPr spc="-490" dirty="0"/>
              <a:t>DES</a:t>
            </a:r>
            <a:r>
              <a:rPr spc="-25" dirty="0"/>
              <a:t>算法的安全性</a:t>
            </a:r>
          </a:p>
        </p:txBody>
      </p:sp>
      <p:sp>
        <p:nvSpPr>
          <p:cNvPr id="3" name="object 3"/>
          <p:cNvSpPr txBox="1">
            <a:spLocks noGrp="1"/>
          </p:cNvSpPr>
          <p:nvPr>
            <p:ph type="body" idx="1"/>
          </p:nvPr>
        </p:nvSpPr>
        <p:spPr>
          <a:prstGeom prst="rect">
            <a:avLst/>
          </a:prstGeom>
        </p:spPr>
        <p:txBody>
          <a:bodyPr vert="horz" wrap="square" lIns="0" tIns="226060" rIns="0" bIns="0" rtlCol="0">
            <a:spAutoFit/>
          </a:bodyPr>
          <a:lstStyle/>
          <a:p>
            <a:pPr marL="266700" indent="-228600">
              <a:lnSpc>
                <a:spcPct val="100000"/>
              </a:lnSpc>
              <a:spcBef>
                <a:spcPts val="1780"/>
              </a:spcBef>
              <a:buFont typeface="Arial"/>
              <a:buChar char="•"/>
              <a:tabLst>
                <a:tab pos="266700" algn="l"/>
              </a:tabLst>
            </a:pPr>
            <a:r>
              <a:rPr spc="-5" dirty="0"/>
              <a:t>破译它的穷举密钥搜索量为</a:t>
            </a:r>
            <a:r>
              <a:rPr spc="-10" dirty="0">
                <a:latin typeface="Times New Roman"/>
                <a:cs typeface="Times New Roman"/>
              </a:rPr>
              <a:t>2</a:t>
            </a:r>
            <a:r>
              <a:rPr sz="2775" spc="-15" baseline="25525" dirty="0">
                <a:latin typeface="Times New Roman"/>
                <a:cs typeface="Times New Roman"/>
              </a:rPr>
              <a:t>112</a:t>
            </a:r>
            <a:r>
              <a:rPr sz="2800" spc="-10" dirty="0">
                <a:latin typeface="Symbol"/>
                <a:cs typeface="Symbol"/>
              </a:rPr>
              <a:t></a:t>
            </a:r>
            <a:r>
              <a:rPr sz="2800" spc="-10" dirty="0">
                <a:latin typeface="Times New Roman"/>
                <a:cs typeface="Times New Roman"/>
              </a:rPr>
              <a:t>5</a:t>
            </a:r>
            <a:r>
              <a:rPr sz="2800" spc="-10" dirty="0"/>
              <a:t>×</a:t>
            </a:r>
            <a:r>
              <a:rPr sz="2800" spc="-10" dirty="0">
                <a:latin typeface="Times New Roman"/>
                <a:cs typeface="Times New Roman"/>
              </a:rPr>
              <a:t>10</a:t>
            </a:r>
            <a:r>
              <a:rPr sz="2775" spc="-15" baseline="25525" dirty="0">
                <a:latin typeface="Times New Roman"/>
                <a:cs typeface="Times New Roman"/>
              </a:rPr>
              <a:t>35</a:t>
            </a:r>
            <a:r>
              <a:rPr sz="2800" spc="-25" dirty="0"/>
              <a:t>量级</a:t>
            </a:r>
            <a:endParaRPr sz="2800" dirty="0">
              <a:latin typeface="Times New Roman"/>
              <a:cs typeface="Times New Roman"/>
            </a:endParaRPr>
          </a:p>
          <a:p>
            <a:pPr marL="266700" indent="-228600">
              <a:lnSpc>
                <a:spcPct val="100000"/>
              </a:lnSpc>
              <a:spcBef>
                <a:spcPts val="1680"/>
              </a:spcBef>
              <a:buFont typeface="Arial"/>
              <a:buChar char="•"/>
              <a:tabLst>
                <a:tab pos="266700" algn="l"/>
              </a:tabLst>
            </a:pPr>
            <a:r>
              <a:rPr spc="-5" dirty="0"/>
              <a:t>差分分析破译也要超过</a:t>
            </a:r>
            <a:r>
              <a:rPr spc="-10" dirty="0">
                <a:latin typeface="Times New Roman"/>
                <a:cs typeface="Times New Roman"/>
              </a:rPr>
              <a:t>10</a:t>
            </a:r>
            <a:r>
              <a:rPr sz="2775" spc="-15" baseline="25525" dirty="0">
                <a:latin typeface="Times New Roman"/>
                <a:cs typeface="Times New Roman"/>
              </a:rPr>
              <a:t>52</a:t>
            </a:r>
            <a:r>
              <a:rPr sz="2800" spc="-25" dirty="0"/>
              <a:t>量级</a:t>
            </a:r>
            <a:endParaRPr sz="2800" dirty="0">
              <a:latin typeface="Times New Roman"/>
              <a:cs typeface="Times New Roman"/>
            </a:endParaRPr>
          </a:p>
          <a:p>
            <a:pPr marL="266700" indent="-228600">
              <a:lnSpc>
                <a:spcPct val="100000"/>
              </a:lnSpc>
              <a:spcBef>
                <a:spcPts val="1660"/>
              </a:spcBef>
              <a:buFont typeface="Arial"/>
              <a:buChar char="•"/>
              <a:tabLst>
                <a:tab pos="266700" algn="l"/>
              </a:tabLst>
            </a:pPr>
            <a:r>
              <a:rPr spc="-10" dirty="0"/>
              <a:t>此方案仍有足够的安全性</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zh-CN" altLang="en-US">
                <a:ea typeface="宋体" panose="02010600030101010101" pitchFamily="2" charset="-122"/>
              </a:rPr>
              <a:t>高级加密标准</a:t>
            </a:r>
            <a:r>
              <a:rPr lang="en-US" altLang="zh-CN">
                <a:ea typeface="宋体" panose="02010600030101010101" pitchFamily="2" charset="-122"/>
              </a:rPr>
              <a:t>AES</a:t>
            </a:r>
          </a:p>
        </p:txBody>
      </p:sp>
      <p:sp>
        <p:nvSpPr>
          <p:cNvPr id="52227" name="Rectangle 3"/>
          <p:cNvSpPr>
            <a:spLocks noGrp="1" noChangeArrowheads="1"/>
          </p:cNvSpPr>
          <p:nvPr>
            <p:ph idx="1"/>
          </p:nvPr>
        </p:nvSpPr>
        <p:spPr/>
        <p:txBody>
          <a:bodyPr/>
          <a:lstStyle/>
          <a:p>
            <a:pPr eaLnBrk="1" hangingPunct="1">
              <a:lnSpc>
                <a:spcPct val="90000"/>
              </a:lnSpc>
            </a:pPr>
            <a:r>
              <a:rPr lang="en-US" altLang="zh-CN" dirty="0">
                <a:ea typeface="宋体" panose="02010600030101010101" pitchFamily="2" charset="-122"/>
              </a:rPr>
              <a:t>NIST</a:t>
            </a:r>
            <a:r>
              <a:rPr lang="zh-CN" altLang="en-US" dirty="0">
                <a:latin typeface="宋体" panose="02010600030101010101" pitchFamily="2" charset="-122"/>
                <a:ea typeface="宋体" panose="02010600030101010101" pitchFamily="2" charset="-122"/>
              </a:rPr>
              <a:t>征集的</a:t>
            </a:r>
            <a:r>
              <a:rPr lang="en-US" altLang="zh-CN" dirty="0">
                <a:ea typeface="宋体" panose="02010600030101010101" pitchFamily="2" charset="-122"/>
              </a:rPr>
              <a:t>AES</a:t>
            </a:r>
            <a:r>
              <a:rPr lang="zh-CN" altLang="en-US" dirty="0">
                <a:latin typeface="宋体" panose="02010600030101010101" pitchFamily="2" charset="-122"/>
                <a:ea typeface="宋体" panose="02010600030101010101" pitchFamily="2" charset="-122"/>
              </a:rPr>
              <a:t>的基本要求是：</a:t>
            </a:r>
            <a:r>
              <a:rPr lang="en-US" altLang="zh-CN" dirty="0">
                <a:ea typeface="宋体" panose="02010600030101010101" pitchFamily="2" charset="-122"/>
              </a:rPr>
              <a:t>AES</a:t>
            </a:r>
            <a:r>
              <a:rPr lang="zh-CN" altLang="en-US" dirty="0">
                <a:latin typeface="宋体" panose="02010600030101010101" pitchFamily="2" charset="-122"/>
                <a:ea typeface="宋体" panose="02010600030101010101" pitchFamily="2" charset="-122"/>
              </a:rPr>
              <a:t>应该像</a:t>
            </a:r>
            <a:r>
              <a:rPr lang="en-US" altLang="zh-CN" dirty="0">
                <a:ea typeface="宋体" panose="02010600030101010101" pitchFamily="2" charset="-122"/>
              </a:rPr>
              <a:t>DES</a:t>
            </a:r>
            <a:r>
              <a:rPr lang="zh-CN" altLang="en-US" dirty="0">
                <a:latin typeface="宋体" panose="02010600030101010101" pitchFamily="2" charset="-122"/>
                <a:ea typeface="宋体" panose="02010600030101010101" pitchFamily="2" charset="-122"/>
              </a:rPr>
              <a:t>和</a:t>
            </a:r>
            <a:r>
              <a:rPr lang="en-US" altLang="zh-CN" dirty="0">
                <a:ea typeface="宋体" panose="02010600030101010101" pitchFamily="2" charset="-122"/>
              </a:rPr>
              <a:t>TDES</a:t>
            </a:r>
            <a:r>
              <a:rPr lang="zh-CN" altLang="en-US" dirty="0">
                <a:latin typeface="宋体" panose="02010600030101010101" pitchFamily="2" charset="-122"/>
                <a:ea typeface="宋体" panose="02010600030101010101" pitchFamily="2" charset="-122"/>
              </a:rPr>
              <a:t>那样是一个块加密方法，并且至少像</a:t>
            </a:r>
            <a:r>
              <a:rPr lang="en-US" altLang="zh-CN" dirty="0">
                <a:ea typeface="宋体" panose="02010600030101010101" pitchFamily="2" charset="-122"/>
              </a:rPr>
              <a:t>TDES</a:t>
            </a:r>
            <a:r>
              <a:rPr lang="zh-CN" altLang="en-US" dirty="0">
                <a:latin typeface="宋体" panose="02010600030101010101" pitchFamily="2" charset="-122"/>
                <a:ea typeface="宋体" panose="02010600030101010101" pitchFamily="2" charset="-122"/>
              </a:rPr>
              <a:t>一样安全，但是其软件实现应该比</a:t>
            </a:r>
            <a:r>
              <a:rPr lang="en-US" altLang="zh-CN" dirty="0">
                <a:ea typeface="宋体" panose="02010600030101010101" pitchFamily="2" charset="-122"/>
              </a:rPr>
              <a:t>TDES</a:t>
            </a:r>
            <a:r>
              <a:rPr lang="zh-CN" altLang="en-US" dirty="0">
                <a:latin typeface="宋体" panose="02010600030101010101" pitchFamily="2" charset="-122"/>
                <a:ea typeface="宋体" panose="02010600030101010101" pitchFamily="2" charset="-122"/>
              </a:rPr>
              <a:t>更加有效。</a:t>
            </a:r>
          </a:p>
          <a:p>
            <a:pPr eaLnBrk="1" hangingPunct="1">
              <a:lnSpc>
                <a:spcPct val="90000"/>
              </a:lnSpc>
            </a:pPr>
            <a:r>
              <a:rPr lang="en-US" altLang="zh-CN" dirty="0">
                <a:ea typeface="宋体" panose="02010600030101010101" pitchFamily="2" charset="-122"/>
              </a:rPr>
              <a:t>NIST</a:t>
            </a:r>
            <a:r>
              <a:rPr lang="zh-CN" altLang="en-US" dirty="0">
                <a:latin typeface="宋体" panose="02010600030101010101" pitchFamily="2" charset="-122"/>
                <a:ea typeface="宋体" panose="02010600030101010101" pitchFamily="2" charset="-122"/>
              </a:rPr>
              <a:t>在</a:t>
            </a:r>
            <a:r>
              <a:rPr lang="en-US" altLang="zh-CN" dirty="0">
                <a:ea typeface="宋体" panose="02010600030101010101" pitchFamily="2" charset="-122"/>
              </a:rPr>
              <a:t>1997</a:t>
            </a:r>
            <a:r>
              <a:rPr lang="zh-CN" altLang="en-US" dirty="0">
                <a:latin typeface="宋体" panose="02010600030101010101" pitchFamily="2" charset="-122"/>
                <a:ea typeface="宋体" panose="02010600030101010101" pitchFamily="2" charset="-122"/>
              </a:rPr>
              <a:t>年</a:t>
            </a:r>
            <a:r>
              <a:rPr lang="en-US" altLang="zh-CN" dirty="0">
                <a:ea typeface="宋体" panose="02010600030101010101" pitchFamily="2" charset="-122"/>
              </a:rPr>
              <a:t>9</a:t>
            </a:r>
            <a:r>
              <a:rPr lang="zh-CN" altLang="en-US" dirty="0">
                <a:latin typeface="宋体" panose="02010600030101010101" pitchFamily="2" charset="-122"/>
                <a:ea typeface="宋体" panose="02010600030101010101" pitchFamily="2" charset="-122"/>
              </a:rPr>
              <a:t>月发布征集候选</a:t>
            </a:r>
            <a:r>
              <a:rPr lang="en-US" altLang="zh-CN" dirty="0">
                <a:ea typeface="宋体" panose="02010600030101010101" pitchFamily="2" charset="-122"/>
              </a:rPr>
              <a:t>AES</a:t>
            </a:r>
            <a:r>
              <a:rPr lang="zh-CN" altLang="en-US" dirty="0">
                <a:latin typeface="宋体" panose="02010600030101010101" pitchFamily="2" charset="-122"/>
                <a:ea typeface="宋体" panose="02010600030101010101" pitchFamily="2" charset="-122"/>
              </a:rPr>
              <a:t>的块加密方法时明确提出要求的指标：</a:t>
            </a:r>
          </a:p>
          <a:p>
            <a:pPr lvl="1" eaLnBrk="1" hangingPunct="1">
              <a:lnSpc>
                <a:spcPct val="90000"/>
              </a:lnSpc>
              <a:buFont typeface="Wingdings" panose="05000000000000000000" pitchFamily="2" charset="2"/>
              <a:buNone/>
            </a:pPr>
            <a:r>
              <a:rPr lang="zh-CN" altLang="en-US" dirty="0">
                <a:latin typeface="宋体" panose="02010600030101010101" pitchFamily="2" charset="-122"/>
                <a:ea typeface="宋体" panose="02010600030101010101" pitchFamily="2" charset="-122"/>
              </a:rPr>
              <a:t>（</a:t>
            </a:r>
            <a:r>
              <a:rPr lang="en-US" altLang="zh-CN" dirty="0">
                <a:ea typeface="宋体" panose="02010600030101010101" pitchFamily="2" charset="-122"/>
              </a:rPr>
              <a:t>1</a:t>
            </a:r>
            <a:r>
              <a:rPr lang="zh-CN" altLang="en-US" dirty="0">
                <a:latin typeface="宋体" panose="02010600030101010101" pitchFamily="2" charset="-122"/>
                <a:ea typeface="宋体" panose="02010600030101010101" pitchFamily="2" charset="-122"/>
              </a:rPr>
              <a:t>）不是机密的，可以向公众公开的加密方法。</a:t>
            </a:r>
          </a:p>
          <a:p>
            <a:pPr lvl="1" eaLnBrk="1" hangingPunct="1">
              <a:lnSpc>
                <a:spcPct val="90000"/>
              </a:lnSpc>
              <a:buFont typeface="Wingdings" panose="05000000000000000000" pitchFamily="2" charset="2"/>
              <a:buNone/>
            </a:pPr>
            <a:r>
              <a:rPr lang="zh-CN" altLang="en-US" dirty="0">
                <a:latin typeface="宋体" panose="02010600030101010101" pitchFamily="2" charset="-122"/>
                <a:ea typeface="宋体" panose="02010600030101010101" pitchFamily="2" charset="-122"/>
              </a:rPr>
              <a:t>（</a:t>
            </a:r>
            <a:r>
              <a:rPr lang="en-US" altLang="zh-CN" dirty="0">
                <a:ea typeface="宋体" panose="02010600030101010101" pitchFamily="2" charset="-122"/>
              </a:rPr>
              <a:t>2</a:t>
            </a:r>
            <a:r>
              <a:rPr lang="zh-CN" altLang="en-US" dirty="0">
                <a:latin typeface="宋体" panose="02010600030101010101" pitchFamily="2" charset="-122"/>
                <a:ea typeface="宋体" panose="02010600030101010101" pitchFamily="2" charset="-122"/>
              </a:rPr>
              <a:t>）可以提供</a:t>
            </a:r>
            <a:r>
              <a:rPr lang="en-US" altLang="zh-CN" dirty="0">
                <a:ea typeface="宋体" panose="02010600030101010101" pitchFamily="2" charset="-122"/>
              </a:rPr>
              <a:t>128</a:t>
            </a:r>
            <a:r>
              <a:rPr lang="zh-CN" altLang="en-US" dirty="0">
                <a:latin typeface="宋体" panose="02010600030101010101" pitchFamily="2" charset="-122"/>
                <a:ea typeface="宋体" panose="02010600030101010101" pitchFamily="2" charset="-122"/>
              </a:rPr>
              <a:t>、</a:t>
            </a:r>
            <a:r>
              <a:rPr lang="en-US" altLang="zh-CN" dirty="0">
                <a:ea typeface="宋体" panose="02010600030101010101" pitchFamily="2" charset="-122"/>
              </a:rPr>
              <a:t>192</a:t>
            </a:r>
            <a:r>
              <a:rPr lang="zh-CN" altLang="en-US" dirty="0">
                <a:latin typeface="宋体" panose="02010600030101010101" pitchFamily="2" charset="-122"/>
                <a:ea typeface="宋体" panose="02010600030101010101" pitchFamily="2" charset="-122"/>
              </a:rPr>
              <a:t>和</a:t>
            </a:r>
            <a:r>
              <a:rPr lang="en-US" altLang="zh-CN" dirty="0">
                <a:ea typeface="宋体" panose="02010600030101010101" pitchFamily="2" charset="-122"/>
              </a:rPr>
              <a:t>256</a:t>
            </a:r>
            <a:r>
              <a:rPr lang="zh-CN" altLang="en-US" dirty="0">
                <a:latin typeface="宋体" panose="02010600030101010101" pitchFamily="2" charset="-122"/>
                <a:ea typeface="宋体" panose="02010600030101010101" pitchFamily="2" charset="-122"/>
              </a:rPr>
              <a:t>比特的密钥长度。</a:t>
            </a:r>
          </a:p>
          <a:p>
            <a:pPr lvl="1" eaLnBrk="1" hangingPunct="1">
              <a:lnSpc>
                <a:spcPct val="90000"/>
              </a:lnSpc>
              <a:buFont typeface="Wingdings" panose="05000000000000000000" pitchFamily="2" charset="2"/>
              <a:buNone/>
            </a:pPr>
            <a:r>
              <a:rPr lang="zh-CN" altLang="en-US" dirty="0">
                <a:latin typeface="宋体" panose="02010600030101010101" pitchFamily="2" charset="-122"/>
                <a:ea typeface="宋体" panose="02010600030101010101" pitchFamily="2" charset="-122"/>
              </a:rPr>
              <a:t>（</a:t>
            </a:r>
            <a:r>
              <a:rPr lang="en-US" altLang="zh-CN" dirty="0">
                <a:ea typeface="宋体" panose="02010600030101010101" pitchFamily="2" charset="-122"/>
              </a:rPr>
              <a:t>3</a:t>
            </a:r>
            <a:r>
              <a:rPr lang="zh-CN" altLang="en-US" dirty="0">
                <a:latin typeface="宋体" panose="02010600030101010101" pitchFamily="2" charset="-122"/>
                <a:ea typeface="宋体" panose="02010600030101010101" pitchFamily="2" charset="-122"/>
              </a:rPr>
              <a:t>）具有</a:t>
            </a:r>
            <a:r>
              <a:rPr lang="en-US" altLang="zh-CN" dirty="0">
                <a:ea typeface="宋体" panose="02010600030101010101" pitchFamily="2" charset="-122"/>
              </a:rPr>
              <a:t>128</a:t>
            </a:r>
            <a:r>
              <a:rPr lang="zh-CN" altLang="en-US" dirty="0">
                <a:latin typeface="宋体" panose="02010600030101010101" pitchFamily="2" charset="-122"/>
                <a:ea typeface="宋体" panose="02010600030101010101" pitchFamily="2" charset="-122"/>
              </a:rPr>
              <a:t>比特块长度</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具有更强的安全性</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p>
          <a:p>
            <a:pPr lvl="1" eaLnBrk="1" hangingPunct="1">
              <a:lnSpc>
                <a:spcPct val="90000"/>
              </a:lnSpc>
              <a:buFont typeface="Wingdings" panose="05000000000000000000" pitchFamily="2" charset="2"/>
              <a:buNone/>
            </a:pPr>
            <a:r>
              <a:rPr lang="zh-CN" altLang="en-US" dirty="0">
                <a:latin typeface="宋体" panose="02010600030101010101" pitchFamily="2" charset="-122"/>
                <a:ea typeface="宋体" panose="02010600030101010101" pitchFamily="2" charset="-122"/>
              </a:rPr>
              <a:t>（</a:t>
            </a:r>
            <a:r>
              <a:rPr lang="en-US" altLang="zh-CN" dirty="0">
                <a:ea typeface="宋体" panose="02010600030101010101" pitchFamily="2" charset="-122"/>
              </a:rPr>
              <a:t>4</a:t>
            </a:r>
            <a:r>
              <a:rPr lang="zh-CN" altLang="en-US" dirty="0">
                <a:latin typeface="宋体" panose="02010600030101010101" pitchFamily="2" charset="-122"/>
                <a:ea typeface="宋体" panose="02010600030101010101" pitchFamily="2" charset="-122"/>
              </a:rPr>
              <a:t>）在世界任何地方都可用，不受任何限制。</a:t>
            </a:r>
            <a:r>
              <a:rPr lang="zh-CN" altLang="en-US" dirty="0">
                <a:ea typeface="宋体" panose="02010600030101010101" pitchFamily="2" charset="-122"/>
              </a:rPr>
              <a:t> </a:t>
            </a:r>
          </a:p>
        </p:txBody>
      </p:sp>
      <p:sp>
        <p:nvSpPr>
          <p:cNvPr id="52228"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C204FCA4-ADE4-4125-8C89-06D40A4AA5A5}"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a:latin typeface="Arial" panose="020B0604020202020204" pitchFamily="34" charset="0"/>
              <a:ea typeface="宋体" panose="02010600030101010101" pitchFamily="2" charset="-122"/>
            </a:endParaRPr>
          </a:p>
        </p:txBody>
      </p:sp>
      <p:sp>
        <p:nvSpPr>
          <p:cNvPr id="52229"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1DD7B15-1311-466A-BFB2-C7A8F9A93965}"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81</a:t>
            </a:fld>
            <a:endParaRPr lang="en-US" altLang="zh-CN" sz="1000" b="0">
              <a:latin typeface="Arial" panose="020B0604020202020204" pitchFamily="34" charset="0"/>
              <a:ea typeface="宋体" panose="02010600030101010101" pitchFamily="2" charset="-122"/>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en-US">
                <a:ea typeface="宋体" panose="02010600030101010101" pitchFamily="2" charset="-122"/>
              </a:rPr>
              <a:t>高级加密标准</a:t>
            </a:r>
            <a:r>
              <a:rPr lang="en-US" altLang="zh-CN">
                <a:ea typeface="宋体" panose="02010600030101010101" pitchFamily="2" charset="-122"/>
              </a:rPr>
              <a:t>AES(</a:t>
            </a:r>
            <a:r>
              <a:rPr lang="zh-CN" altLang="en-US">
                <a:ea typeface="宋体" panose="02010600030101010101" pitchFamily="2" charset="-122"/>
              </a:rPr>
              <a:t>续</a:t>
            </a:r>
            <a:r>
              <a:rPr lang="en-US" altLang="zh-CN">
                <a:ea typeface="宋体" panose="02010600030101010101" pitchFamily="2" charset="-122"/>
              </a:rPr>
              <a:t>)</a:t>
            </a:r>
          </a:p>
        </p:txBody>
      </p:sp>
      <p:sp>
        <p:nvSpPr>
          <p:cNvPr id="53251" name="Rectangle 3"/>
          <p:cNvSpPr>
            <a:spLocks noGrp="1" noChangeArrowheads="1"/>
          </p:cNvSpPr>
          <p:nvPr>
            <p:ph idx="1"/>
          </p:nvPr>
        </p:nvSpPr>
        <p:spPr/>
        <p:txBody>
          <a:bodyPr/>
          <a:lstStyle/>
          <a:p>
            <a:pPr eaLnBrk="1" hangingPunct="1"/>
            <a:r>
              <a:rPr lang="zh-CN" altLang="en-US" sz="3200">
                <a:latin typeface="宋体" panose="02010600030101010101" pitchFamily="2" charset="-122"/>
                <a:ea typeface="宋体" panose="02010600030101010101" pitchFamily="2" charset="-122"/>
              </a:rPr>
              <a:t>对</a:t>
            </a:r>
            <a:r>
              <a:rPr lang="en-US" altLang="zh-CN" sz="3200">
                <a:ea typeface="宋体" panose="02010600030101010101" pitchFamily="2" charset="-122"/>
              </a:rPr>
              <a:t>AES</a:t>
            </a:r>
            <a:r>
              <a:rPr lang="zh-CN" altLang="en-US" sz="3200">
                <a:latin typeface="宋体" panose="02010600030101010101" pitchFamily="2" charset="-122"/>
                <a:ea typeface="宋体" panose="02010600030101010101" pitchFamily="2" charset="-122"/>
              </a:rPr>
              <a:t>候选方案的评审标准有</a:t>
            </a:r>
            <a:r>
              <a:rPr lang="en-US" altLang="zh-CN" sz="3200">
                <a:ea typeface="宋体" panose="02010600030101010101" pitchFamily="2" charset="-122"/>
              </a:rPr>
              <a:t>3</a:t>
            </a:r>
            <a:r>
              <a:rPr lang="zh-CN" altLang="en-US" sz="3200">
                <a:latin typeface="宋体" panose="02010600030101010101" pitchFamily="2" charset="-122"/>
                <a:ea typeface="宋体" panose="02010600030101010101" pitchFamily="2" charset="-122"/>
              </a:rPr>
              <a:t>条：</a:t>
            </a:r>
          </a:p>
          <a:p>
            <a:pPr lvl="1" eaLnBrk="1" hangingPunct="1">
              <a:buFont typeface="Wingdings" panose="05000000000000000000" pitchFamily="2" charset="2"/>
              <a:buNone/>
            </a:pPr>
            <a:r>
              <a:rPr lang="zh-CN" altLang="en-US">
                <a:latin typeface="宋体" panose="02010600030101010101" pitchFamily="2" charset="-122"/>
                <a:ea typeface="宋体" panose="02010600030101010101" pitchFamily="2" charset="-122"/>
              </a:rPr>
              <a:t>（</a:t>
            </a:r>
            <a:r>
              <a:rPr lang="en-US" altLang="zh-CN">
                <a:ea typeface="宋体" panose="02010600030101010101" pitchFamily="2" charset="-122"/>
              </a:rPr>
              <a:t>1</a:t>
            </a:r>
            <a:r>
              <a:rPr lang="zh-CN" altLang="en-US">
                <a:latin typeface="宋体" panose="02010600030101010101" pitchFamily="2" charset="-122"/>
                <a:ea typeface="宋体" panose="02010600030101010101" pitchFamily="2" charset="-122"/>
              </a:rPr>
              <a:t>）全面的安全性，这是最为重要的指标。</a:t>
            </a:r>
          </a:p>
          <a:p>
            <a:pPr lvl="1" eaLnBrk="1" hangingPunct="1">
              <a:buFont typeface="Wingdings" panose="05000000000000000000" pitchFamily="2" charset="2"/>
              <a:buNone/>
            </a:pPr>
            <a:r>
              <a:rPr lang="zh-CN" altLang="en-US">
                <a:latin typeface="宋体" panose="02010600030101010101" pitchFamily="2" charset="-122"/>
                <a:ea typeface="宋体" panose="02010600030101010101" pitchFamily="2" charset="-122"/>
              </a:rPr>
              <a:t>（</a:t>
            </a:r>
            <a:r>
              <a:rPr lang="en-US" altLang="zh-CN">
                <a:ea typeface="宋体" panose="02010600030101010101" pitchFamily="2" charset="-122"/>
              </a:rPr>
              <a:t>2</a:t>
            </a:r>
            <a:r>
              <a:rPr lang="zh-CN" altLang="en-US">
                <a:latin typeface="宋体" panose="02010600030101010101" pitchFamily="2" charset="-122"/>
                <a:ea typeface="宋体" panose="02010600030101010101" pitchFamily="2" charset="-122"/>
              </a:rPr>
              <a:t>）性能，特别是软件实现的处理性能。</a:t>
            </a:r>
          </a:p>
          <a:p>
            <a:pPr lvl="1" eaLnBrk="1" hangingPunct="1">
              <a:buFont typeface="Wingdings" panose="05000000000000000000" pitchFamily="2" charset="2"/>
              <a:buNone/>
            </a:pPr>
            <a:r>
              <a:rPr lang="zh-CN" altLang="en-US">
                <a:latin typeface="宋体" panose="02010600030101010101" pitchFamily="2" charset="-122"/>
                <a:ea typeface="宋体" panose="02010600030101010101" pitchFamily="2" charset="-122"/>
              </a:rPr>
              <a:t>（</a:t>
            </a:r>
            <a:r>
              <a:rPr lang="en-US" altLang="zh-CN">
                <a:ea typeface="宋体" panose="02010600030101010101" pitchFamily="2" charset="-122"/>
              </a:rPr>
              <a:t>3</a:t>
            </a:r>
            <a:r>
              <a:rPr lang="zh-CN" altLang="en-US">
                <a:latin typeface="宋体" panose="02010600030101010101" pitchFamily="2" charset="-122"/>
                <a:ea typeface="宋体" panose="02010600030101010101" pitchFamily="2" charset="-122"/>
              </a:rPr>
              <a:t>）算法的知识产权等特征。</a:t>
            </a:r>
            <a:r>
              <a:rPr lang="zh-CN" altLang="en-US">
                <a:ea typeface="宋体" panose="02010600030101010101" pitchFamily="2" charset="-122"/>
              </a:rPr>
              <a:t> </a:t>
            </a:r>
          </a:p>
          <a:p>
            <a:pPr eaLnBrk="1" hangingPunct="1"/>
            <a:r>
              <a:rPr lang="zh-CN" altLang="en-US" sz="3200">
                <a:latin typeface="宋体" panose="02010600030101010101" pitchFamily="2" charset="-122"/>
                <a:ea typeface="宋体" panose="02010600030101010101" pitchFamily="2" charset="-122"/>
              </a:rPr>
              <a:t>比利时学者</a:t>
            </a:r>
            <a:r>
              <a:rPr lang="en-US" altLang="zh-CN" sz="3200">
                <a:ea typeface="宋体" panose="02010600030101010101" pitchFamily="2" charset="-122"/>
              </a:rPr>
              <a:t>Joan Daemen</a:t>
            </a:r>
            <a:r>
              <a:rPr lang="zh-CN" altLang="en-US" sz="3200">
                <a:latin typeface="宋体" panose="02010600030101010101" pitchFamily="2" charset="-122"/>
                <a:ea typeface="宋体" panose="02010600030101010101" pitchFamily="2" charset="-122"/>
              </a:rPr>
              <a:t>和</a:t>
            </a:r>
            <a:r>
              <a:rPr lang="en-US" altLang="zh-CN" sz="3200">
                <a:ea typeface="宋体" panose="02010600030101010101" pitchFamily="2" charset="-122"/>
              </a:rPr>
              <a:t>Vincent Rijmen</a:t>
            </a:r>
            <a:r>
              <a:rPr lang="zh-CN" altLang="en-US" sz="3200">
                <a:latin typeface="宋体" panose="02010600030101010101" pitchFamily="2" charset="-122"/>
                <a:ea typeface="宋体" panose="02010600030101010101" pitchFamily="2" charset="-122"/>
              </a:rPr>
              <a:t>提出的</a:t>
            </a:r>
            <a:r>
              <a:rPr lang="en-US" altLang="zh-CN" sz="3200">
                <a:ea typeface="宋体" panose="02010600030101010101" pitchFamily="2" charset="-122"/>
              </a:rPr>
              <a:t>Rijndael</a:t>
            </a:r>
            <a:r>
              <a:rPr lang="zh-CN" altLang="en-US" sz="3200">
                <a:ea typeface="宋体" panose="02010600030101010101" pitchFamily="2" charset="-122"/>
              </a:rPr>
              <a:t>加密算法最终被选为</a:t>
            </a:r>
            <a:r>
              <a:rPr lang="en-US" altLang="zh-CN" sz="3200">
                <a:ea typeface="宋体" panose="02010600030101010101" pitchFamily="2" charset="-122"/>
              </a:rPr>
              <a:t>AES</a:t>
            </a:r>
            <a:r>
              <a:rPr lang="zh-CN" altLang="en-US" sz="3200">
                <a:ea typeface="宋体" panose="02010600030101010101" pitchFamily="2" charset="-122"/>
              </a:rPr>
              <a:t>算法。</a:t>
            </a:r>
          </a:p>
          <a:p>
            <a:pPr eaLnBrk="1" hangingPunct="1"/>
            <a:r>
              <a:rPr lang="en-US" altLang="zh-CN" sz="3200">
                <a:ea typeface="宋体" panose="02010600030101010101" pitchFamily="2" charset="-122"/>
              </a:rPr>
              <a:t>NIST</a:t>
            </a:r>
            <a:r>
              <a:rPr lang="zh-CN" altLang="en-US" sz="3200">
                <a:latin typeface="宋体" panose="02010600030101010101" pitchFamily="2" charset="-122"/>
                <a:ea typeface="宋体" panose="02010600030101010101" pitchFamily="2" charset="-122"/>
              </a:rPr>
              <a:t>在</a:t>
            </a:r>
            <a:r>
              <a:rPr lang="en-US" altLang="zh-CN" sz="3200">
                <a:ea typeface="宋体" panose="02010600030101010101" pitchFamily="2" charset="-122"/>
              </a:rPr>
              <a:t>2001</a:t>
            </a:r>
            <a:r>
              <a:rPr lang="zh-CN" altLang="en-US" sz="3200">
                <a:latin typeface="宋体" panose="02010600030101010101" pitchFamily="2" charset="-122"/>
                <a:ea typeface="宋体" panose="02010600030101010101" pitchFamily="2" charset="-122"/>
              </a:rPr>
              <a:t>年</a:t>
            </a:r>
            <a:r>
              <a:rPr lang="en-US" altLang="zh-CN" sz="3200">
                <a:ea typeface="宋体" panose="02010600030101010101" pitchFamily="2" charset="-122"/>
              </a:rPr>
              <a:t>12</a:t>
            </a:r>
            <a:r>
              <a:rPr lang="zh-CN" altLang="en-US" sz="3200">
                <a:latin typeface="宋体" panose="02010600030101010101" pitchFamily="2" charset="-122"/>
                <a:ea typeface="宋体" panose="02010600030101010101" pitchFamily="2" charset="-122"/>
              </a:rPr>
              <a:t>月正式颁布了基于</a:t>
            </a:r>
            <a:r>
              <a:rPr lang="en-US" altLang="zh-CN" sz="3200">
                <a:ea typeface="宋体" panose="02010600030101010101" pitchFamily="2" charset="-122"/>
              </a:rPr>
              <a:t>Rijndael</a:t>
            </a:r>
            <a:r>
              <a:rPr lang="zh-CN" altLang="en-US" sz="3200">
                <a:latin typeface="宋体" panose="02010600030101010101" pitchFamily="2" charset="-122"/>
                <a:ea typeface="宋体" panose="02010600030101010101" pitchFamily="2" charset="-122"/>
              </a:rPr>
              <a:t>算法</a:t>
            </a:r>
            <a:r>
              <a:rPr lang="en-US" altLang="zh-CN" sz="3200">
                <a:ea typeface="宋体" panose="02010600030101010101" pitchFamily="2" charset="-122"/>
              </a:rPr>
              <a:t>AES</a:t>
            </a:r>
            <a:r>
              <a:rPr lang="zh-CN" altLang="en-US" sz="3200">
                <a:latin typeface="宋体" panose="02010600030101010101" pitchFamily="2" charset="-122"/>
                <a:ea typeface="宋体" panose="02010600030101010101" pitchFamily="2" charset="-122"/>
              </a:rPr>
              <a:t>标准。</a:t>
            </a:r>
            <a:endParaRPr lang="zh-CN" altLang="en-US" sz="3200">
              <a:ea typeface="宋体" panose="02010600030101010101" pitchFamily="2" charset="-122"/>
            </a:endParaRPr>
          </a:p>
        </p:txBody>
      </p:sp>
      <p:sp>
        <p:nvSpPr>
          <p:cNvPr id="53252"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8D42454D-2100-47E1-928D-BA26B981E9C4}"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a:latin typeface="Arial" panose="020B0604020202020204" pitchFamily="34" charset="0"/>
              <a:ea typeface="宋体" panose="02010600030101010101" pitchFamily="2" charset="-122"/>
            </a:endParaRPr>
          </a:p>
        </p:txBody>
      </p:sp>
      <p:sp>
        <p:nvSpPr>
          <p:cNvPr id="53253"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9736216-E740-47EE-B734-E35D2E0725DB}"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82</a:t>
            </a:fld>
            <a:endParaRPr lang="en-US" altLang="zh-CN" sz="1000" b="0">
              <a:latin typeface="Arial" panose="020B0604020202020204" pitchFamily="34" charset="0"/>
              <a:ea typeface="宋体" panose="02010600030101010101" pitchFamily="2" charset="-122"/>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a:ea typeface="宋体" panose="02010600030101010101" pitchFamily="2" charset="-122"/>
              </a:rPr>
              <a:t>AES</a:t>
            </a:r>
            <a:r>
              <a:rPr lang="zh-CN" altLang="en-US">
                <a:ea typeface="宋体" panose="02010600030101010101" pitchFamily="2" charset="-122"/>
              </a:rPr>
              <a:t>介绍</a:t>
            </a:r>
          </a:p>
        </p:txBody>
      </p:sp>
      <p:sp>
        <p:nvSpPr>
          <p:cNvPr id="54275" name="Rectangle 3"/>
          <p:cNvSpPr>
            <a:spLocks noGrp="1" noChangeArrowheads="1"/>
          </p:cNvSpPr>
          <p:nvPr>
            <p:ph idx="1"/>
          </p:nvPr>
        </p:nvSpPr>
        <p:spPr>
          <a:xfrm>
            <a:off x="1941513" y="1143000"/>
            <a:ext cx="8240712" cy="5214938"/>
          </a:xfrm>
        </p:spPr>
        <p:txBody>
          <a:bodyPr/>
          <a:lstStyle/>
          <a:p>
            <a:pPr eaLnBrk="1" hangingPunct="1"/>
            <a:r>
              <a:rPr lang="en-US" altLang="zh-CN" sz="2400">
                <a:ea typeface="宋体" panose="02010600030101010101" pitchFamily="2" charset="-122"/>
                <a:sym typeface="ZapfDingbats" pitchFamily="82" charset="2"/>
              </a:rPr>
              <a:t>1997</a:t>
            </a:r>
            <a:r>
              <a:rPr lang="zh-CN" altLang="en-US" sz="2400">
                <a:ea typeface="宋体" panose="02010600030101010101" pitchFamily="2" charset="-122"/>
                <a:sym typeface="ZapfDingbats" pitchFamily="82" charset="2"/>
              </a:rPr>
              <a:t>年</a:t>
            </a:r>
            <a:r>
              <a:rPr lang="en-US" altLang="zh-CN" sz="2400">
                <a:ea typeface="宋体" panose="02010600030101010101" pitchFamily="2" charset="-122"/>
                <a:sym typeface="ZapfDingbats" pitchFamily="82" charset="2"/>
              </a:rPr>
              <a:t>NIST</a:t>
            </a:r>
            <a:r>
              <a:rPr lang="zh-CN" altLang="en-US" sz="2400">
                <a:ea typeface="宋体" panose="02010600030101010101" pitchFamily="2" charset="-122"/>
                <a:sym typeface="ZapfDingbats" pitchFamily="82" charset="2"/>
              </a:rPr>
              <a:t>宣布征集</a:t>
            </a:r>
            <a:r>
              <a:rPr lang="en-US" altLang="zh-CN" sz="2400">
                <a:ea typeface="宋体" panose="02010600030101010101" pitchFamily="2" charset="-122"/>
                <a:sym typeface="ZapfDingbats" pitchFamily="82" charset="2"/>
              </a:rPr>
              <a:t>AES</a:t>
            </a:r>
            <a:r>
              <a:rPr lang="zh-CN" altLang="en-US" sz="2400">
                <a:ea typeface="宋体" panose="02010600030101010101" pitchFamily="2" charset="-122"/>
                <a:sym typeface="ZapfDingbats" pitchFamily="82" charset="2"/>
              </a:rPr>
              <a:t>算法</a:t>
            </a:r>
          </a:p>
          <a:p>
            <a:pPr lvl="1" eaLnBrk="1" hangingPunct="1"/>
            <a:r>
              <a:rPr lang="zh-CN" altLang="en-US">
                <a:ea typeface="宋体" panose="02010600030101010101" pitchFamily="2" charset="-122"/>
                <a:sym typeface="ZapfDingbats" pitchFamily="82" charset="2"/>
              </a:rPr>
              <a:t>要求</a:t>
            </a:r>
            <a:r>
              <a:rPr lang="en-US" altLang="zh-CN">
                <a:ea typeface="宋体" panose="02010600030101010101" pitchFamily="2" charset="-122"/>
                <a:sym typeface="ZapfDingbats" pitchFamily="82" charset="2"/>
              </a:rPr>
              <a:t>: </a:t>
            </a:r>
            <a:r>
              <a:rPr lang="zh-CN" altLang="en-US">
                <a:ea typeface="宋体" panose="02010600030101010101" pitchFamily="2" charset="-122"/>
                <a:sym typeface="ZapfDingbats" pitchFamily="82" charset="2"/>
              </a:rPr>
              <a:t>与三重</a:t>
            </a:r>
            <a:r>
              <a:rPr lang="en-US" altLang="zh-CN">
                <a:ea typeface="宋体" panose="02010600030101010101" pitchFamily="2" charset="-122"/>
                <a:sym typeface="ZapfDingbats" pitchFamily="82" charset="2"/>
              </a:rPr>
              <a:t>DES</a:t>
            </a:r>
            <a:r>
              <a:rPr lang="zh-CN" altLang="en-US">
                <a:ea typeface="宋体" panose="02010600030101010101" pitchFamily="2" charset="-122"/>
                <a:sym typeface="ZapfDingbats" pitchFamily="82" charset="2"/>
              </a:rPr>
              <a:t>比，要快且至少一样安全</a:t>
            </a:r>
            <a:r>
              <a:rPr lang="en-US" altLang="zh-CN">
                <a:ea typeface="宋体" panose="02010600030101010101" pitchFamily="2" charset="-122"/>
                <a:sym typeface="ZapfDingbats" pitchFamily="82" charset="2"/>
              </a:rPr>
              <a:t>,</a:t>
            </a:r>
            <a:r>
              <a:rPr lang="zh-CN" altLang="en-US">
                <a:ea typeface="宋体" panose="02010600030101010101" pitchFamily="2" charset="-122"/>
                <a:sym typeface="ZapfDingbats" pitchFamily="82" charset="2"/>
              </a:rPr>
              <a:t>分组</a:t>
            </a:r>
            <a:r>
              <a:rPr lang="en-US" altLang="zh-CN">
                <a:ea typeface="宋体" panose="02010600030101010101" pitchFamily="2" charset="-122"/>
                <a:sym typeface="ZapfDingbats" pitchFamily="82" charset="2"/>
              </a:rPr>
              <a:t>128</a:t>
            </a:r>
            <a:r>
              <a:rPr lang="zh-CN" altLang="en-US">
                <a:ea typeface="宋体" panose="02010600030101010101" pitchFamily="2" charset="-122"/>
                <a:sym typeface="ZapfDingbats" pitchFamily="82" charset="2"/>
              </a:rPr>
              <a:t>位</a:t>
            </a:r>
            <a:r>
              <a:rPr lang="en-US" altLang="zh-CN">
                <a:ea typeface="宋体" panose="02010600030101010101" pitchFamily="2" charset="-122"/>
                <a:sym typeface="ZapfDingbats" pitchFamily="82" charset="2"/>
              </a:rPr>
              <a:t>,</a:t>
            </a:r>
            <a:r>
              <a:rPr lang="zh-CN" altLang="en-US">
                <a:ea typeface="宋体" panose="02010600030101010101" pitchFamily="2" charset="-122"/>
                <a:sym typeface="ZapfDingbats" pitchFamily="82" charset="2"/>
              </a:rPr>
              <a:t>密钥</a:t>
            </a:r>
            <a:r>
              <a:rPr lang="en-US" altLang="zh-CN">
                <a:ea typeface="宋体" panose="02010600030101010101" pitchFamily="2" charset="-122"/>
                <a:sym typeface="ZapfDingbats" pitchFamily="82" charset="2"/>
              </a:rPr>
              <a:t>128/192/256</a:t>
            </a:r>
            <a:r>
              <a:rPr lang="zh-CN" altLang="en-US">
                <a:ea typeface="宋体" panose="02010600030101010101" pitchFamily="2" charset="-122"/>
                <a:sym typeface="ZapfDingbats" pitchFamily="82" charset="2"/>
              </a:rPr>
              <a:t>位</a:t>
            </a:r>
          </a:p>
          <a:p>
            <a:pPr eaLnBrk="1" hangingPunct="1"/>
            <a:r>
              <a:rPr lang="en-US" altLang="zh-CN" sz="2400">
                <a:ea typeface="宋体" panose="02010600030101010101" pitchFamily="2" charset="-122"/>
                <a:sym typeface="ZapfDingbats" pitchFamily="82" charset="2"/>
              </a:rPr>
              <a:t>1998</a:t>
            </a:r>
            <a:r>
              <a:rPr lang="zh-CN" altLang="en-US" sz="2400">
                <a:ea typeface="宋体" panose="02010600030101010101" pitchFamily="2" charset="-122"/>
                <a:sym typeface="ZapfDingbats" pitchFamily="82" charset="2"/>
              </a:rPr>
              <a:t>年确定第一轮</a:t>
            </a:r>
            <a:r>
              <a:rPr lang="en-US" altLang="zh-CN" sz="2400">
                <a:ea typeface="宋体" panose="02010600030101010101" pitchFamily="2" charset="-122"/>
                <a:sym typeface="ZapfDingbats" pitchFamily="82" charset="2"/>
              </a:rPr>
              <a:t>15</a:t>
            </a:r>
            <a:r>
              <a:rPr lang="zh-CN" altLang="en-US" sz="2400">
                <a:ea typeface="宋体" panose="02010600030101010101" pitchFamily="2" charset="-122"/>
                <a:sym typeface="ZapfDingbats" pitchFamily="82" charset="2"/>
              </a:rPr>
              <a:t>个候选者</a:t>
            </a:r>
          </a:p>
          <a:p>
            <a:pPr eaLnBrk="1" hangingPunct="1"/>
            <a:r>
              <a:rPr lang="en-US" altLang="zh-CN" sz="2400">
                <a:ea typeface="宋体" panose="02010600030101010101" pitchFamily="2" charset="-122"/>
                <a:sym typeface="ZapfDingbats" pitchFamily="82" charset="2"/>
              </a:rPr>
              <a:t>1999</a:t>
            </a:r>
            <a:r>
              <a:rPr lang="zh-CN" altLang="en-US" sz="2400">
                <a:ea typeface="宋体" panose="02010600030101010101" pitchFamily="2" charset="-122"/>
                <a:sym typeface="ZapfDingbats" pitchFamily="82" charset="2"/>
              </a:rPr>
              <a:t>年确定第二轮五个候选者</a:t>
            </a:r>
            <a:r>
              <a:rPr lang="en-US" altLang="zh-CN" sz="2400">
                <a:ea typeface="宋体" panose="02010600030101010101" pitchFamily="2" charset="-122"/>
                <a:sym typeface="ZapfDingbats" pitchFamily="82" charset="2"/>
              </a:rPr>
              <a:t>: </a:t>
            </a:r>
          </a:p>
          <a:p>
            <a:pPr lvl="1" eaLnBrk="1" hangingPunct="1"/>
            <a:r>
              <a:rPr lang="en-US" altLang="zh-CN">
                <a:ea typeface="宋体" panose="02010600030101010101" pitchFamily="2" charset="-122"/>
                <a:sym typeface="ZapfDingbats" pitchFamily="82" charset="2"/>
              </a:rPr>
              <a:t>MARS</a:t>
            </a:r>
          </a:p>
          <a:p>
            <a:pPr lvl="1" eaLnBrk="1" hangingPunct="1"/>
            <a:r>
              <a:rPr lang="en-US" altLang="zh-CN">
                <a:ea typeface="宋体" panose="02010600030101010101" pitchFamily="2" charset="-122"/>
                <a:sym typeface="ZapfDingbats" pitchFamily="82" charset="2"/>
              </a:rPr>
              <a:t>RC6</a:t>
            </a:r>
          </a:p>
          <a:p>
            <a:pPr lvl="1" eaLnBrk="1" hangingPunct="1"/>
            <a:r>
              <a:rPr lang="en-US" altLang="zh-CN" b="1">
                <a:solidFill>
                  <a:srgbClr val="C00000"/>
                </a:solidFill>
                <a:ea typeface="宋体" panose="02010600030101010101" pitchFamily="2" charset="-122"/>
                <a:sym typeface="ZapfDingbats" pitchFamily="82" charset="2"/>
              </a:rPr>
              <a:t>Rijndael</a:t>
            </a:r>
          </a:p>
          <a:p>
            <a:pPr lvl="1" eaLnBrk="1" hangingPunct="1"/>
            <a:r>
              <a:rPr lang="en-US" altLang="zh-CN">
                <a:ea typeface="宋体" panose="02010600030101010101" pitchFamily="2" charset="-122"/>
                <a:sym typeface="ZapfDingbats" pitchFamily="82" charset="2"/>
              </a:rPr>
              <a:t>Serpent</a:t>
            </a:r>
          </a:p>
          <a:p>
            <a:pPr lvl="1" eaLnBrk="1" hangingPunct="1"/>
            <a:r>
              <a:rPr lang="en-US" altLang="zh-CN">
                <a:ea typeface="宋体" panose="02010600030101010101" pitchFamily="2" charset="-122"/>
                <a:sym typeface="ZapfDingbats" pitchFamily="82" charset="2"/>
              </a:rPr>
              <a:t>Twofish</a:t>
            </a:r>
          </a:p>
          <a:p>
            <a:pPr eaLnBrk="1" hangingPunct="1"/>
            <a:r>
              <a:rPr lang="en-US" altLang="zh-CN" sz="2400">
                <a:ea typeface="宋体" panose="02010600030101010101" pitchFamily="2" charset="-122"/>
                <a:sym typeface="ZapfDingbats" pitchFamily="82" charset="2"/>
              </a:rPr>
              <a:t>2000</a:t>
            </a:r>
            <a:r>
              <a:rPr lang="zh-CN" altLang="en-US" sz="2400">
                <a:ea typeface="宋体" panose="02010600030101010101" pitchFamily="2" charset="-122"/>
                <a:sym typeface="ZapfDingbats" pitchFamily="82" charset="2"/>
              </a:rPr>
              <a:t>年底</a:t>
            </a:r>
            <a:r>
              <a:rPr lang="en-US" altLang="zh-CN" sz="2400">
                <a:ea typeface="宋体" panose="02010600030101010101" pitchFamily="2" charset="-122"/>
                <a:sym typeface="ZapfDingbats" pitchFamily="82" charset="2"/>
              </a:rPr>
              <a:t>Rijndael</a:t>
            </a:r>
            <a:r>
              <a:rPr lang="zh-CN" altLang="en-US" sz="2400">
                <a:ea typeface="宋体" panose="02010600030101010101" pitchFamily="2" charset="-122"/>
                <a:sym typeface="ZapfDingbats" pitchFamily="82" charset="2"/>
              </a:rPr>
              <a:t>胜出</a:t>
            </a:r>
          </a:p>
        </p:txBody>
      </p:sp>
      <p:sp>
        <p:nvSpPr>
          <p:cNvPr id="54276"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80E3E6BC-9C94-44CF-9557-EA5CDF05C12A}"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a:latin typeface="Arial" panose="020B0604020202020204" pitchFamily="34" charset="0"/>
              <a:ea typeface="宋体" panose="02010600030101010101" pitchFamily="2" charset="-122"/>
            </a:endParaRPr>
          </a:p>
        </p:txBody>
      </p:sp>
      <p:sp>
        <p:nvSpPr>
          <p:cNvPr id="54277"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9E7EF23D-D58C-431F-B209-D2ABAE4D5B8C}"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83</a:t>
            </a:fld>
            <a:endParaRPr lang="en-US" altLang="zh-CN" sz="1000" b="0">
              <a:latin typeface="Arial" panose="020B0604020202020204" pitchFamily="34" charset="0"/>
              <a:ea typeface="宋体" panose="02010600030101010101" pitchFamily="2" charset="-122"/>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a:ea typeface="宋体" panose="02010600030101010101" pitchFamily="2" charset="-122"/>
              </a:rPr>
              <a:t>Rijndael</a:t>
            </a:r>
            <a:r>
              <a:rPr lang="zh-CN" altLang="en-US">
                <a:ea typeface="宋体" panose="02010600030101010101" pitchFamily="2" charset="-122"/>
              </a:rPr>
              <a:t>简介</a:t>
            </a:r>
          </a:p>
        </p:txBody>
      </p:sp>
      <p:sp>
        <p:nvSpPr>
          <p:cNvPr id="55299" name="Rectangle 3"/>
          <p:cNvSpPr>
            <a:spLocks noGrp="1" noChangeArrowheads="1"/>
          </p:cNvSpPr>
          <p:nvPr>
            <p:ph idx="1"/>
          </p:nvPr>
        </p:nvSpPr>
        <p:spPr>
          <a:xfrm>
            <a:off x="1941513" y="1414464"/>
            <a:ext cx="8240712" cy="3451225"/>
          </a:xfrm>
        </p:spPr>
        <p:txBody>
          <a:bodyPr/>
          <a:lstStyle/>
          <a:p>
            <a:pPr eaLnBrk="1" hangingPunct="1"/>
            <a:r>
              <a:rPr lang="zh-CN" altLang="en-US">
                <a:ea typeface="宋体" panose="02010600030101010101" pitchFamily="2" charset="-122"/>
                <a:sym typeface="ZapfDingbats" pitchFamily="82" charset="2"/>
              </a:rPr>
              <a:t>不属于</a:t>
            </a:r>
            <a:r>
              <a:rPr lang="en-US" altLang="zh-CN">
                <a:ea typeface="宋体" panose="02010600030101010101" pitchFamily="2" charset="-122"/>
                <a:sym typeface="ZapfDingbats" pitchFamily="82" charset="2"/>
              </a:rPr>
              <a:t>Feistel</a:t>
            </a:r>
            <a:r>
              <a:rPr lang="zh-CN" altLang="en-US">
                <a:ea typeface="宋体" panose="02010600030101010101" pitchFamily="2" charset="-122"/>
                <a:sym typeface="ZapfDingbats" pitchFamily="82" charset="2"/>
              </a:rPr>
              <a:t>结构</a:t>
            </a:r>
          </a:p>
          <a:p>
            <a:pPr eaLnBrk="1" hangingPunct="1"/>
            <a:r>
              <a:rPr lang="zh-CN" altLang="en-US">
                <a:solidFill>
                  <a:srgbClr val="C00000"/>
                </a:solidFill>
                <a:ea typeface="宋体" panose="02010600030101010101" pitchFamily="2" charset="-122"/>
                <a:sym typeface="ZapfDingbats" pitchFamily="82" charset="2"/>
              </a:rPr>
              <a:t>加密、解密相似但不完全对称</a:t>
            </a:r>
          </a:p>
          <a:p>
            <a:pPr eaLnBrk="1" hangingPunct="1"/>
            <a:r>
              <a:rPr lang="zh-CN" altLang="en-US">
                <a:ea typeface="宋体" panose="02010600030101010101" pitchFamily="2" charset="-122"/>
                <a:sym typeface="ZapfDingbats" pitchFamily="82" charset="2"/>
              </a:rPr>
              <a:t>支持</a:t>
            </a:r>
            <a:r>
              <a:rPr lang="en-US" altLang="zh-CN">
                <a:ea typeface="宋体" panose="02010600030101010101" pitchFamily="2" charset="-122"/>
                <a:sym typeface="ZapfDingbats" pitchFamily="82" charset="2"/>
              </a:rPr>
              <a:t>128/192/256(/32=Nb)</a:t>
            </a:r>
            <a:r>
              <a:rPr lang="zh-CN" altLang="en-US">
                <a:ea typeface="宋体" panose="02010600030101010101" pitchFamily="2" charset="-122"/>
                <a:sym typeface="ZapfDingbats" pitchFamily="82" charset="2"/>
              </a:rPr>
              <a:t>数据块大小</a:t>
            </a:r>
          </a:p>
          <a:p>
            <a:pPr eaLnBrk="1" hangingPunct="1"/>
            <a:r>
              <a:rPr lang="zh-CN" altLang="en-US">
                <a:ea typeface="宋体" panose="02010600030101010101" pitchFamily="2" charset="-122"/>
                <a:sym typeface="ZapfDingbats" pitchFamily="82" charset="2"/>
              </a:rPr>
              <a:t>支持</a:t>
            </a:r>
            <a:r>
              <a:rPr lang="en-US" altLang="zh-CN">
                <a:ea typeface="宋体" panose="02010600030101010101" pitchFamily="2" charset="-122"/>
                <a:sym typeface="ZapfDingbats" pitchFamily="82" charset="2"/>
              </a:rPr>
              <a:t>128/192/256(/32=Nk)</a:t>
            </a:r>
            <a:r>
              <a:rPr lang="zh-CN" altLang="en-US">
                <a:ea typeface="宋体" panose="02010600030101010101" pitchFamily="2" charset="-122"/>
                <a:sym typeface="ZapfDingbats" pitchFamily="82" charset="2"/>
              </a:rPr>
              <a:t>密钥长度</a:t>
            </a:r>
          </a:p>
          <a:p>
            <a:pPr eaLnBrk="1" hangingPunct="1"/>
            <a:r>
              <a:rPr lang="zh-CN" altLang="en-US">
                <a:ea typeface="宋体" panose="02010600030101010101" pitchFamily="2" charset="-122"/>
                <a:sym typeface="ZapfDingbats" pitchFamily="82" charset="2"/>
              </a:rPr>
              <a:t>有较好的数学理论作为基础</a:t>
            </a:r>
          </a:p>
          <a:p>
            <a:pPr eaLnBrk="1" hangingPunct="1"/>
            <a:r>
              <a:rPr lang="zh-CN" altLang="en-US">
                <a:ea typeface="宋体" panose="02010600030101010101" pitchFamily="2" charset="-122"/>
                <a:sym typeface="ZapfDingbats" pitchFamily="82" charset="2"/>
              </a:rPr>
              <a:t>结构简单、速度快</a:t>
            </a:r>
            <a:endParaRPr lang="zh-CN" altLang="en-US">
              <a:ea typeface="宋体" panose="02010600030101010101" pitchFamily="2" charset="-122"/>
            </a:endParaRPr>
          </a:p>
        </p:txBody>
      </p:sp>
      <p:sp>
        <p:nvSpPr>
          <p:cNvPr id="55300"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C1CE3432-0A18-4088-B316-75AD6C3ECF21}"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a:latin typeface="Arial" panose="020B0604020202020204" pitchFamily="34" charset="0"/>
              <a:ea typeface="宋体" panose="02010600030101010101" pitchFamily="2" charset="-122"/>
            </a:endParaRPr>
          </a:p>
        </p:txBody>
      </p:sp>
      <p:sp>
        <p:nvSpPr>
          <p:cNvPr id="55301"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E28BAFC4-5169-4DD8-AE37-438DD6E67CEF}"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84</a:t>
            </a:fld>
            <a:endParaRPr lang="en-US" altLang="zh-CN" sz="1000" b="0">
              <a:latin typeface="Arial" panose="020B0604020202020204" pitchFamily="34" charset="0"/>
              <a:ea typeface="宋体" panose="02010600030101010101" pitchFamily="2" charset="-122"/>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a:ea typeface="宋体" panose="02010600030101010101" pitchFamily="2" charset="-122"/>
              </a:rPr>
              <a:t>Rijndael</a:t>
            </a:r>
            <a:r>
              <a:rPr lang="zh-CN" altLang="en-US">
                <a:ea typeface="宋体" panose="02010600030101010101" pitchFamily="2" charset="-122"/>
              </a:rPr>
              <a:t>特点</a:t>
            </a:r>
          </a:p>
        </p:txBody>
      </p:sp>
      <p:sp>
        <p:nvSpPr>
          <p:cNvPr id="56323" name="Rectangle 3"/>
          <p:cNvSpPr>
            <a:spLocks noGrp="1" noChangeArrowheads="1"/>
          </p:cNvSpPr>
          <p:nvPr>
            <p:ph idx="1"/>
          </p:nvPr>
        </p:nvSpPr>
        <p:spPr/>
        <p:txBody>
          <a:bodyPr/>
          <a:lstStyle/>
          <a:p>
            <a:pPr eaLnBrk="1" hangingPunct="1"/>
            <a:r>
              <a:rPr lang="en-US" altLang="zh-CN">
                <a:ea typeface="宋体" panose="02010600030101010101" pitchFamily="2" charset="-122"/>
              </a:rPr>
              <a:t>Rijndael</a:t>
            </a:r>
            <a:r>
              <a:rPr lang="zh-CN" altLang="en-US">
                <a:ea typeface="宋体" panose="02010600030101010101" pitchFamily="2" charset="-122"/>
              </a:rPr>
              <a:t>算法是一种分组长度和密钥长度均可变的分组密码算法，其分组长度和密码长度都分别可为</a:t>
            </a:r>
            <a:r>
              <a:rPr lang="en-US" altLang="zh-CN">
                <a:solidFill>
                  <a:srgbClr val="C00000"/>
                </a:solidFill>
                <a:ea typeface="宋体" panose="02010600030101010101" pitchFamily="2" charset="-122"/>
              </a:rPr>
              <a:t>128/192/256</a:t>
            </a:r>
            <a:r>
              <a:rPr lang="en-US" altLang="zh-CN">
                <a:ea typeface="宋体" panose="02010600030101010101" pitchFamily="2" charset="-122"/>
              </a:rPr>
              <a:t>bit</a:t>
            </a:r>
            <a:r>
              <a:rPr lang="zh-CN" altLang="en-US">
                <a:ea typeface="宋体" panose="02010600030101010101" pitchFamily="2" charset="-122"/>
              </a:rPr>
              <a:t>。</a:t>
            </a:r>
          </a:p>
          <a:p>
            <a:pPr eaLnBrk="1" hangingPunct="1"/>
            <a:r>
              <a:rPr lang="zh-CN" altLang="en-US">
                <a:ea typeface="宋体" panose="02010600030101010101" pitchFamily="2" charset="-122"/>
              </a:rPr>
              <a:t>一般说来， </a:t>
            </a:r>
            <a:r>
              <a:rPr lang="en-US" altLang="zh-CN">
                <a:ea typeface="宋体" panose="02010600030101010101" pitchFamily="2" charset="-122"/>
              </a:rPr>
              <a:t>Rijndael</a:t>
            </a:r>
            <a:r>
              <a:rPr lang="zh-CN" altLang="en-US">
                <a:ea typeface="宋体" panose="02010600030101010101" pitchFamily="2" charset="-122"/>
              </a:rPr>
              <a:t>汇聚了安全、效率、易用、灵活等优点，使它能成为</a:t>
            </a:r>
            <a:r>
              <a:rPr lang="en-US" altLang="zh-CN">
                <a:ea typeface="宋体" panose="02010600030101010101" pitchFamily="2" charset="-122"/>
              </a:rPr>
              <a:t>AES</a:t>
            </a:r>
            <a:r>
              <a:rPr lang="zh-CN" altLang="en-US">
                <a:ea typeface="宋体" panose="02010600030101010101" pitchFamily="2" charset="-122"/>
              </a:rPr>
              <a:t>最合适的选择。</a:t>
            </a:r>
          </a:p>
        </p:txBody>
      </p:sp>
      <p:sp>
        <p:nvSpPr>
          <p:cNvPr id="56324"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7EE6B133-60A1-4D65-8939-E3AA342FA55C}"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a:latin typeface="Arial" panose="020B0604020202020204" pitchFamily="34" charset="0"/>
              <a:ea typeface="宋体" panose="02010600030101010101" pitchFamily="2" charset="-122"/>
            </a:endParaRPr>
          </a:p>
        </p:txBody>
      </p:sp>
      <p:sp>
        <p:nvSpPr>
          <p:cNvPr id="56325"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2920CFE9-EC50-4F39-8DC3-902613BEEFF1}"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85</a:t>
            </a:fld>
            <a:endParaRPr lang="en-US" altLang="zh-CN" sz="1000" b="0">
              <a:latin typeface="Arial" panose="020B0604020202020204" pitchFamily="34" charset="0"/>
              <a:ea typeface="宋体" panose="02010600030101010101" pitchFamily="2" charset="-122"/>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a:ea typeface="宋体" panose="02010600030101010101" pitchFamily="2" charset="-122"/>
              </a:rPr>
              <a:t>Rijndael</a:t>
            </a:r>
            <a:r>
              <a:rPr lang="zh-CN" altLang="en-US">
                <a:ea typeface="宋体" panose="02010600030101010101" pitchFamily="2" charset="-122"/>
              </a:rPr>
              <a:t>特点</a:t>
            </a:r>
          </a:p>
        </p:txBody>
      </p:sp>
      <p:sp>
        <p:nvSpPr>
          <p:cNvPr id="57347" name="Rectangle 3"/>
          <p:cNvSpPr>
            <a:spLocks noGrp="1" noChangeArrowheads="1"/>
          </p:cNvSpPr>
          <p:nvPr>
            <p:ph idx="1"/>
          </p:nvPr>
        </p:nvSpPr>
        <p:spPr/>
        <p:txBody>
          <a:bodyPr/>
          <a:lstStyle/>
          <a:p>
            <a:pPr eaLnBrk="1" hangingPunct="1"/>
            <a:r>
              <a:rPr lang="zh-CN" altLang="en-US">
                <a:solidFill>
                  <a:srgbClr val="C00000"/>
                </a:solidFill>
                <a:ea typeface="宋体" panose="02010600030101010101" pitchFamily="2" charset="-122"/>
              </a:rPr>
              <a:t>安全性</a:t>
            </a:r>
            <a:r>
              <a:rPr lang="zh-CN" altLang="en-US">
                <a:ea typeface="宋体" panose="02010600030101010101" pitchFamily="2" charset="-122"/>
              </a:rPr>
              <a:t>： </a:t>
            </a:r>
            <a:r>
              <a:rPr lang="en-US" altLang="zh-CN">
                <a:ea typeface="宋体" panose="02010600030101010101" pitchFamily="2" charset="-122"/>
              </a:rPr>
              <a:t>Rijndael</a:t>
            </a:r>
            <a:r>
              <a:rPr lang="zh-CN" altLang="en-US">
                <a:ea typeface="宋体" panose="02010600030101010101" pitchFamily="2" charset="-122"/>
              </a:rPr>
              <a:t>算法抗线性攻击和抗差分攻击的能力大大增强。</a:t>
            </a:r>
          </a:p>
          <a:p>
            <a:pPr eaLnBrk="1" hangingPunct="1"/>
            <a:r>
              <a:rPr lang="zh-CN" altLang="en-US">
                <a:solidFill>
                  <a:srgbClr val="C00000"/>
                </a:solidFill>
                <a:ea typeface="宋体" panose="02010600030101010101" pitchFamily="2" charset="-122"/>
              </a:rPr>
              <a:t>算法的速度</a:t>
            </a:r>
            <a:r>
              <a:rPr lang="zh-CN" altLang="en-US">
                <a:ea typeface="宋体" panose="02010600030101010101" pitchFamily="2" charset="-122"/>
              </a:rPr>
              <a:t>：</a:t>
            </a:r>
            <a:r>
              <a:rPr lang="en-US" altLang="zh-CN">
                <a:ea typeface="宋体" panose="02010600030101010101" pitchFamily="2" charset="-122"/>
              </a:rPr>
              <a:t>RC6</a:t>
            </a:r>
            <a:r>
              <a:rPr lang="zh-CN" altLang="en-US">
                <a:ea typeface="宋体" panose="02010600030101010101" pitchFamily="2" charset="-122"/>
              </a:rPr>
              <a:t>需要用到乘法运算，并且需要大量内存；</a:t>
            </a:r>
            <a:r>
              <a:rPr lang="en-US" altLang="zh-CN">
                <a:ea typeface="宋体" panose="02010600030101010101" pitchFamily="2" charset="-122"/>
              </a:rPr>
              <a:t>Twofish</a:t>
            </a:r>
            <a:r>
              <a:rPr lang="zh-CN" altLang="en-US">
                <a:ea typeface="宋体" panose="02010600030101010101" pitchFamily="2" charset="-122"/>
              </a:rPr>
              <a:t>不便于在硬件中实现；</a:t>
            </a:r>
            <a:r>
              <a:rPr lang="en-US" altLang="zh-CN">
                <a:ea typeface="宋体" panose="02010600030101010101" pitchFamily="2" charset="-122"/>
              </a:rPr>
              <a:t>Mars</a:t>
            </a:r>
            <a:r>
              <a:rPr lang="zh-CN" altLang="en-US">
                <a:ea typeface="宋体" panose="02010600030101010101" pitchFamily="2" charset="-122"/>
              </a:rPr>
              <a:t>和</a:t>
            </a:r>
            <a:r>
              <a:rPr lang="en-US" altLang="zh-CN">
                <a:ea typeface="宋体" panose="02010600030101010101" pitchFamily="2" charset="-122"/>
              </a:rPr>
              <a:t>Serpent</a:t>
            </a:r>
            <a:r>
              <a:rPr lang="zh-CN" altLang="en-US">
                <a:ea typeface="宋体" panose="02010600030101010101" pitchFamily="2" charset="-122"/>
              </a:rPr>
              <a:t>的速度都不如</a:t>
            </a:r>
            <a:r>
              <a:rPr lang="en-US" altLang="zh-CN">
                <a:ea typeface="宋体" panose="02010600030101010101" pitchFamily="2" charset="-122"/>
              </a:rPr>
              <a:t>Rijndael</a:t>
            </a:r>
            <a:r>
              <a:rPr lang="zh-CN" altLang="en-US">
                <a:ea typeface="宋体" panose="02010600030101010101" pitchFamily="2" charset="-122"/>
              </a:rPr>
              <a:t>。</a:t>
            </a:r>
          </a:p>
          <a:p>
            <a:pPr eaLnBrk="1" hangingPunct="1"/>
            <a:r>
              <a:rPr lang="zh-CN" altLang="en-US">
                <a:solidFill>
                  <a:srgbClr val="C00000"/>
                </a:solidFill>
                <a:ea typeface="宋体" panose="02010600030101010101" pitchFamily="2" charset="-122"/>
              </a:rPr>
              <a:t>灵活性</a:t>
            </a:r>
            <a:r>
              <a:rPr lang="zh-CN" altLang="en-US">
                <a:ea typeface="宋体" panose="02010600030101010101" pitchFamily="2" charset="-122"/>
              </a:rPr>
              <a:t>： </a:t>
            </a:r>
            <a:r>
              <a:rPr lang="en-US" altLang="zh-CN">
                <a:ea typeface="宋体" panose="02010600030101010101" pitchFamily="2" charset="-122"/>
              </a:rPr>
              <a:t>Rijndael</a:t>
            </a:r>
            <a:r>
              <a:rPr lang="zh-CN" altLang="en-US">
                <a:ea typeface="宋体" panose="02010600030101010101" pitchFamily="2" charset="-122"/>
              </a:rPr>
              <a:t>的密钥长度可根据不同的加密级别进行选择。 </a:t>
            </a:r>
            <a:r>
              <a:rPr lang="en-US" altLang="zh-CN">
                <a:ea typeface="宋体" panose="02010600030101010101" pitchFamily="2" charset="-122"/>
              </a:rPr>
              <a:t>Rijndael</a:t>
            </a:r>
            <a:r>
              <a:rPr lang="zh-CN" altLang="en-US">
                <a:ea typeface="宋体" panose="02010600030101010101" pitchFamily="2" charset="-122"/>
              </a:rPr>
              <a:t>的分组长度也是可变的，弥补了</a:t>
            </a:r>
            <a:r>
              <a:rPr lang="en-US" altLang="zh-CN">
                <a:ea typeface="宋体" panose="02010600030101010101" pitchFamily="2" charset="-122"/>
              </a:rPr>
              <a:t>DES</a:t>
            </a:r>
            <a:r>
              <a:rPr lang="zh-CN" altLang="en-US">
                <a:ea typeface="宋体" panose="02010600030101010101" pitchFamily="2" charset="-122"/>
              </a:rPr>
              <a:t>的弊端。 </a:t>
            </a:r>
            <a:r>
              <a:rPr lang="en-US" altLang="zh-CN">
                <a:ea typeface="宋体" panose="02010600030101010101" pitchFamily="2" charset="-122"/>
              </a:rPr>
              <a:t>Rijndael</a:t>
            </a:r>
            <a:r>
              <a:rPr lang="zh-CN" altLang="en-US">
                <a:ea typeface="宋体" panose="02010600030101010101" pitchFamily="2" charset="-122"/>
              </a:rPr>
              <a:t>的循环次数允许在一定范围内根据安全要求进行修正。</a:t>
            </a:r>
          </a:p>
        </p:txBody>
      </p:sp>
      <p:sp>
        <p:nvSpPr>
          <p:cNvPr id="57348"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4505538C-3195-4DAF-AC0F-BC6C3BF1F247}"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2024/4/1</a:t>
            </a:fld>
            <a:endParaRPr lang="en-US" altLang="zh-CN" sz="1000">
              <a:latin typeface="Arial" panose="020B0604020202020204" pitchFamily="34" charset="0"/>
              <a:ea typeface="宋体" panose="02010600030101010101" pitchFamily="2" charset="-122"/>
            </a:endParaRPr>
          </a:p>
        </p:txBody>
      </p:sp>
      <p:sp>
        <p:nvSpPr>
          <p:cNvPr id="57349"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2D8FB0F9-EF56-4243-8199-50749C29DECE}"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86</a:t>
            </a:fld>
            <a:endParaRPr lang="en-US" altLang="zh-CN" sz="1000" b="0">
              <a:latin typeface="Arial" panose="020B0604020202020204" pitchFamily="34" charset="0"/>
              <a:ea typeface="宋体" panose="02010600030101010101" pitchFamily="2" charset="-122"/>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471A5C-9E2D-4A59-9119-18EB042CBBF8}"/>
              </a:ext>
            </a:extLst>
          </p:cNvPr>
          <p:cNvSpPr>
            <a:spLocks noGrp="1"/>
          </p:cNvSpPr>
          <p:nvPr>
            <p:ph type="title"/>
          </p:nvPr>
        </p:nvSpPr>
        <p:spPr/>
        <p:txBody>
          <a:bodyPr/>
          <a:lstStyle/>
          <a:p>
            <a:r>
              <a:rPr lang="en-US" altLang="zh-CN" dirty="0"/>
              <a:t>Rijndael</a:t>
            </a:r>
            <a:r>
              <a:rPr lang="zh-CN" altLang="en-US" sz="3600" dirty="0">
                <a:latin typeface="+mn-ea"/>
                <a:ea typeface="+mn-ea"/>
              </a:rPr>
              <a:t>数学基础和设计思想</a:t>
            </a:r>
            <a:endParaRPr lang="zh-CN" altLang="en-US" dirty="0"/>
          </a:p>
        </p:txBody>
      </p:sp>
      <p:sp>
        <p:nvSpPr>
          <p:cNvPr id="3" name="内容占位符 2">
            <a:extLst>
              <a:ext uri="{FF2B5EF4-FFF2-40B4-BE49-F238E27FC236}">
                <a16:creationId xmlns:a16="http://schemas.microsoft.com/office/drawing/2014/main" id="{BB639D05-314D-4DAA-A5B8-221750F67BFA}"/>
              </a:ext>
            </a:extLst>
          </p:cNvPr>
          <p:cNvSpPr>
            <a:spLocks noGrp="1"/>
          </p:cNvSpPr>
          <p:nvPr>
            <p:ph idx="1"/>
          </p:nvPr>
        </p:nvSpPr>
        <p:spPr>
          <a:xfrm>
            <a:off x="8153400" y="1219200"/>
            <a:ext cx="3429000" cy="5105400"/>
          </a:xfrm>
        </p:spPr>
        <p:txBody>
          <a:bodyPr/>
          <a:lstStyle/>
          <a:p>
            <a:endParaRPr lang="zh-CN" altLang="en-US"/>
          </a:p>
        </p:txBody>
      </p:sp>
      <p:sp>
        <p:nvSpPr>
          <p:cNvPr id="4" name="日期占位符 3">
            <a:extLst>
              <a:ext uri="{FF2B5EF4-FFF2-40B4-BE49-F238E27FC236}">
                <a16:creationId xmlns:a16="http://schemas.microsoft.com/office/drawing/2014/main" id="{1F9091F2-DBDC-4D74-B808-B967C20BE542}"/>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AEB8EDF6-D201-49FF-BB5C-057BA6A97286}"/>
              </a:ext>
            </a:extLst>
          </p:cNvPr>
          <p:cNvSpPr>
            <a:spLocks noGrp="1"/>
          </p:cNvSpPr>
          <p:nvPr>
            <p:ph type="sldNum" sz="quarter" idx="11"/>
          </p:nvPr>
        </p:nvSpPr>
        <p:spPr/>
        <p:txBody>
          <a:bodyPr/>
          <a:lstStyle/>
          <a:p>
            <a:fld id="{A420A89F-6092-44FA-AA4D-72ED0B6A316D}" type="slidenum">
              <a:rPr lang="en-US" altLang="zh-CN" smtClean="0"/>
              <a:pPr/>
              <a:t>87</a:t>
            </a:fld>
            <a:endParaRPr lang="en-US" altLang="zh-CN"/>
          </a:p>
        </p:txBody>
      </p:sp>
      <p:sp>
        <p:nvSpPr>
          <p:cNvPr id="6" name="文本框 3">
            <a:extLst>
              <a:ext uri="{FF2B5EF4-FFF2-40B4-BE49-F238E27FC236}">
                <a16:creationId xmlns:a16="http://schemas.microsoft.com/office/drawing/2014/main" id="{A26D5FD7-42F3-4D42-878F-3FE8520D8A15}"/>
              </a:ext>
            </a:extLst>
          </p:cNvPr>
          <p:cNvSpPr txBox="1">
            <a:spLocks noChangeArrowheads="1"/>
          </p:cNvSpPr>
          <p:nvPr/>
        </p:nvSpPr>
        <p:spPr bwMode="auto">
          <a:xfrm>
            <a:off x="395288" y="1390650"/>
            <a:ext cx="2376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dirty="0"/>
              <a:t>有限域</a:t>
            </a:r>
            <a:r>
              <a:rPr lang="en-US" altLang="zh-CN" sz="2400" b="1" dirty="0"/>
              <a:t>GF(2</a:t>
            </a:r>
            <a:r>
              <a:rPr lang="en-US" altLang="zh-CN" sz="2400" b="1" baseline="30000" dirty="0"/>
              <a:t>8</a:t>
            </a:r>
            <a:r>
              <a:rPr lang="en-US" altLang="zh-CN" sz="2400" b="1" dirty="0"/>
              <a:t>)</a:t>
            </a:r>
            <a:endParaRPr lang="zh-CN" altLang="en-US" sz="2400" b="1" dirty="0"/>
          </a:p>
        </p:txBody>
      </p:sp>
      <p:sp>
        <p:nvSpPr>
          <p:cNvPr id="7" name="文本框 6">
            <a:extLst>
              <a:ext uri="{FF2B5EF4-FFF2-40B4-BE49-F238E27FC236}">
                <a16:creationId xmlns:a16="http://schemas.microsoft.com/office/drawing/2014/main" id="{859C7EFD-39A9-4BB3-9E9D-BA9C88D838AA}"/>
              </a:ext>
            </a:extLst>
          </p:cNvPr>
          <p:cNvSpPr txBox="1"/>
          <p:nvPr/>
        </p:nvSpPr>
        <p:spPr>
          <a:xfrm>
            <a:off x="827088" y="1916113"/>
            <a:ext cx="7273925" cy="1939925"/>
          </a:xfrm>
          <a:prstGeom prst="rect">
            <a:avLst/>
          </a:prstGeom>
          <a:noFill/>
        </p:spPr>
        <p:txBody>
          <a:bodyPr>
            <a:spAutoFit/>
          </a:bodyPr>
          <a:lstStyle/>
          <a:p>
            <a:pPr>
              <a:defRPr/>
            </a:pPr>
            <a:r>
              <a:rPr lang="zh-CN" altLang="en-US" sz="2400" dirty="0">
                <a:latin typeface="+mn-ea"/>
                <a:ea typeface="+mn-ea"/>
              </a:rPr>
              <a:t>    有限域中的元素可以用多种不同的方式表示。对于任意素数的方幂，都有惟一的一个有限域，因此</a:t>
            </a:r>
            <a:r>
              <a:rPr lang="en-US" altLang="zh-CN" sz="2400" dirty="0">
                <a:latin typeface="+mn-ea"/>
                <a:ea typeface="+mn-ea"/>
              </a:rPr>
              <a:t>GF(   )</a:t>
            </a:r>
            <a:r>
              <a:rPr lang="zh-CN" altLang="en-US" sz="2400" dirty="0">
                <a:latin typeface="+mn-ea"/>
                <a:ea typeface="+mn-ea"/>
              </a:rPr>
              <a:t>的所有表示是同构的，但不同的表示方法会影响到</a:t>
            </a:r>
            <a:r>
              <a:rPr lang="en-US" altLang="zh-CN" sz="2400" dirty="0">
                <a:latin typeface="+mn-ea"/>
                <a:ea typeface="+mn-ea"/>
              </a:rPr>
              <a:t>GF(    )</a:t>
            </a:r>
            <a:r>
              <a:rPr lang="zh-CN" altLang="en-US" sz="2400" dirty="0">
                <a:latin typeface="+mn-ea"/>
                <a:ea typeface="+mn-ea"/>
              </a:rPr>
              <a:t>上运算的复杂度，本算法采用传统的多项式表示法。</a:t>
            </a:r>
          </a:p>
        </p:txBody>
      </p:sp>
      <p:graphicFrame>
        <p:nvGraphicFramePr>
          <p:cNvPr id="8" name="对象 5">
            <a:extLst>
              <a:ext uri="{FF2B5EF4-FFF2-40B4-BE49-F238E27FC236}">
                <a16:creationId xmlns:a16="http://schemas.microsoft.com/office/drawing/2014/main" id="{1349CA15-3660-4B61-9EA4-5C3A9DDAFA10}"/>
              </a:ext>
            </a:extLst>
          </p:cNvPr>
          <p:cNvGraphicFramePr>
            <a:graphicFrameLocks noChangeAspect="1"/>
          </p:cNvGraphicFramePr>
          <p:nvPr/>
        </p:nvGraphicFramePr>
        <p:xfrm>
          <a:off x="1403350" y="2614613"/>
          <a:ext cx="431800" cy="498475"/>
        </p:xfrm>
        <a:graphic>
          <a:graphicData uri="http://schemas.openxmlformats.org/presentationml/2006/ole">
            <mc:AlternateContent xmlns:mc="http://schemas.openxmlformats.org/markup-compatibility/2006">
              <mc:Choice xmlns:v="urn:schemas-microsoft-com:vml" Requires="v">
                <p:oleObj spid="_x0000_s171052" name="Equation" r:id="rId3" imgW="164957" imgH="190335" progId="Equation.DSMT4">
                  <p:embed/>
                </p:oleObj>
              </mc:Choice>
              <mc:Fallback>
                <p:oleObj name="Equation" r:id="rId3" imgW="164957" imgH="190335" progId="Equation.DSMT4">
                  <p:embed/>
                  <p:pic>
                    <p:nvPicPr>
                      <p:cNvPr id="8" name="对象 5">
                        <a:extLst>
                          <a:ext uri="{FF2B5EF4-FFF2-40B4-BE49-F238E27FC236}">
                            <a16:creationId xmlns:a16="http://schemas.microsoft.com/office/drawing/2014/main" id="{1349CA15-3660-4B61-9EA4-5C3A9DDAFA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2614613"/>
                        <a:ext cx="4318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6">
            <a:extLst>
              <a:ext uri="{FF2B5EF4-FFF2-40B4-BE49-F238E27FC236}">
                <a16:creationId xmlns:a16="http://schemas.microsoft.com/office/drawing/2014/main" id="{9504CEC4-57F4-46F8-A341-F71C4DF38D1C}"/>
              </a:ext>
            </a:extLst>
          </p:cNvPr>
          <p:cNvGraphicFramePr>
            <a:graphicFrameLocks noChangeAspect="1"/>
          </p:cNvGraphicFramePr>
          <p:nvPr/>
        </p:nvGraphicFramePr>
        <p:xfrm>
          <a:off x="2406650" y="2997200"/>
          <a:ext cx="374650" cy="431800"/>
        </p:xfrm>
        <a:graphic>
          <a:graphicData uri="http://schemas.openxmlformats.org/presentationml/2006/ole">
            <mc:AlternateContent xmlns:mc="http://schemas.openxmlformats.org/markup-compatibility/2006">
              <mc:Choice xmlns:v="urn:schemas-microsoft-com:vml" Requires="v">
                <p:oleObj spid="_x0000_s171053" name="Equation" r:id="rId5" imgW="164957" imgH="190335" progId="Equation.DSMT4">
                  <p:embed/>
                </p:oleObj>
              </mc:Choice>
              <mc:Fallback>
                <p:oleObj name="Equation" r:id="rId5" imgW="164957" imgH="190335" progId="Equation.DSMT4">
                  <p:embed/>
                  <p:pic>
                    <p:nvPicPr>
                      <p:cNvPr id="9" name="对象 6">
                        <a:extLst>
                          <a:ext uri="{FF2B5EF4-FFF2-40B4-BE49-F238E27FC236}">
                            <a16:creationId xmlns:a16="http://schemas.microsoft.com/office/drawing/2014/main" id="{9504CEC4-57F4-46F8-A341-F71C4DF38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6650" y="2997200"/>
                        <a:ext cx="3746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 name="组合 13">
            <a:extLst>
              <a:ext uri="{FF2B5EF4-FFF2-40B4-BE49-F238E27FC236}">
                <a16:creationId xmlns:a16="http://schemas.microsoft.com/office/drawing/2014/main" id="{A8C67A1E-5D7B-4B5D-9B97-D9CE1CD3D3E7}"/>
              </a:ext>
            </a:extLst>
          </p:cNvPr>
          <p:cNvGrpSpPr>
            <a:grpSpLocks/>
          </p:cNvGrpSpPr>
          <p:nvPr/>
        </p:nvGrpSpPr>
        <p:grpSpPr bwMode="auto">
          <a:xfrm>
            <a:off x="827088" y="3919538"/>
            <a:ext cx="7273925" cy="831850"/>
            <a:chOff x="827584" y="4042200"/>
            <a:chExt cx="7272808" cy="830997"/>
          </a:xfrm>
        </p:grpSpPr>
        <p:sp>
          <p:nvSpPr>
            <p:cNvPr id="11" name="文本框 7">
              <a:extLst>
                <a:ext uri="{FF2B5EF4-FFF2-40B4-BE49-F238E27FC236}">
                  <a16:creationId xmlns:a16="http://schemas.microsoft.com/office/drawing/2014/main" id="{F2C75739-7BB9-4AC7-A1C6-5A1F6CB5A7A4}"/>
                </a:ext>
              </a:extLst>
            </p:cNvPr>
            <p:cNvSpPr txBox="1">
              <a:spLocks noChangeArrowheads="1"/>
            </p:cNvSpPr>
            <p:nvPr/>
          </p:nvSpPr>
          <p:spPr bwMode="auto">
            <a:xfrm>
              <a:off x="827584" y="4042200"/>
              <a:ext cx="72728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将                    构成的字节    看成系数在       中的多项式</a:t>
              </a:r>
            </a:p>
          </p:txBody>
        </p:sp>
        <p:graphicFrame>
          <p:nvGraphicFramePr>
            <p:cNvPr id="12" name="对象 8">
              <a:extLst>
                <a:ext uri="{FF2B5EF4-FFF2-40B4-BE49-F238E27FC236}">
                  <a16:creationId xmlns:a16="http://schemas.microsoft.com/office/drawing/2014/main" id="{199054EC-CBF4-4F73-8FD6-A5BE9590AB86}"/>
                </a:ext>
              </a:extLst>
            </p:cNvPr>
            <p:cNvGraphicFramePr>
              <a:graphicFrameLocks noChangeAspect="1"/>
            </p:cNvGraphicFramePr>
            <p:nvPr/>
          </p:nvGraphicFramePr>
          <p:xfrm>
            <a:off x="1187624" y="4104256"/>
            <a:ext cx="1709866" cy="415913"/>
          </p:xfrm>
          <a:graphic>
            <a:graphicData uri="http://schemas.openxmlformats.org/presentationml/2006/ole">
              <mc:AlternateContent xmlns:mc="http://schemas.openxmlformats.org/markup-compatibility/2006">
                <mc:Choice xmlns:v="urn:schemas-microsoft-com:vml" Requires="v">
                  <p:oleObj spid="_x0000_s171054" name="Equation" r:id="rId7" imgW="939800" imgH="228600" progId="Equation.DSMT4">
                    <p:embed/>
                  </p:oleObj>
                </mc:Choice>
                <mc:Fallback>
                  <p:oleObj name="Equation" r:id="rId7" imgW="939800" imgH="228600" progId="Equation.DSMT4">
                    <p:embed/>
                    <p:pic>
                      <p:nvPicPr>
                        <p:cNvPr id="12" name="对象 8">
                          <a:extLst>
                            <a:ext uri="{FF2B5EF4-FFF2-40B4-BE49-F238E27FC236}">
                              <a16:creationId xmlns:a16="http://schemas.microsoft.com/office/drawing/2014/main" id="{199054EC-CBF4-4F73-8FD6-A5BE9590AB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4104256"/>
                          <a:ext cx="1709866" cy="4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0">
              <a:extLst>
                <a:ext uri="{FF2B5EF4-FFF2-40B4-BE49-F238E27FC236}">
                  <a16:creationId xmlns:a16="http://schemas.microsoft.com/office/drawing/2014/main" id="{6B30B5FD-5A06-40E7-8137-0A584034C6E1}"/>
                </a:ext>
              </a:extLst>
            </p:cNvPr>
            <p:cNvGraphicFramePr>
              <a:graphicFrameLocks noChangeAspect="1"/>
            </p:cNvGraphicFramePr>
            <p:nvPr/>
          </p:nvGraphicFramePr>
          <p:xfrm>
            <a:off x="4492796" y="4084481"/>
            <a:ext cx="281112" cy="377101"/>
          </p:xfrm>
          <a:graphic>
            <a:graphicData uri="http://schemas.openxmlformats.org/presentationml/2006/ole">
              <mc:AlternateContent xmlns:mc="http://schemas.openxmlformats.org/markup-compatibility/2006">
                <mc:Choice xmlns:v="urn:schemas-microsoft-com:vml" Requires="v">
                  <p:oleObj spid="_x0000_s171055" name="Equation" r:id="rId9" imgW="127166" imgH="178032" progId="Equation.DSMT4">
                    <p:embed/>
                  </p:oleObj>
                </mc:Choice>
                <mc:Fallback>
                  <p:oleObj name="Equation" r:id="rId9" imgW="127166" imgH="178032" progId="Equation.DSMT4">
                    <p:embed/>
                    <p:pic>
                      <p:nvPicPr>
                        <p:cNvPr id="13" name="对象 10">
                          <a:extLst>
                            <a:ext uri="{FF2B5EF4-FFF2-40B4-BE49-F238E27FC236}">
                              <a16:creationId xmlns:a16="http://schemas.microsoft.com/office/drawing/2014/main" id="{6B30B5FD-5A06-40E7-8137-0A584034C6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796" y="4084481"/>
                          <a:ext cx="281112" cy="37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2">
              <a:extLst>
                <a:ext uri="{FF2B5EF4-FFF2-40B4-BE49-F238E27FC236}">
                  <a16:creationId xmlns:a16="http://schemas.microsoft.com/office/drawing/2014/main" id="{EA3403E9-59C3-44C5-A286-37AC6707B722}"/>
                </a:ext>
              </a:extLst>
            </p:cNvPr>
            <p:cNvGraphicFramePr>
              <a:graphicFrameLocks noChangeAspect="1"/>
            </p:cNvGraphicFramePr>
            <p:nvPr/>
          </p:nvGraphicFramePr>
          <p:xfrm>
            <a:off x="6369214" y="4125227"/>
            <a:ext cx="507042" cy="336355"/>
          </p:xfrm>
          <a:graphic>
            <a:graphicData uri="http://schemas.openxmlformats.org/presentationml/2006/ole">
              <mc:AlternateContent xmlns:mc="http://schemas.openxmlformats.org/markup-compatibility/2006">
                <mc:Choice xmlns:v="urn:schemas-microsoft-com:vml" Requires="v">
                  <p:oleObj spid="_x0000_s171056" name="Equation" r:id="rId11" imgW="317638" imgH="215994" progId="Equation.DSMT4">
                    <p:embed/>
                  </p:oleObj>
                </mc:Choice>
                <mc:Fallback>
                  <p:oleObj name="Equation" r:id="rId11" imgW="317638" imgH="215994" progId="Equation.DSMT4">
                    <p:embed/>
                    <p:pic>
                      <p:nvPicPr>
                        <p:cNvPr id="14" name="对象 12">
                          <a:extLst>
                            <a:ext uri="{FF2B5EF4-FFF2-40B4-BE49-F238E27FC236}">
                              <a16:creationId xmlns:a16="http://schemas.microsoft.com/office/drawing/2014/main" id="{EA3403E9-59C3-44C5-A286-37AC6707B7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9214" y="4125227"/>
                          <a:ext cx="507042" cy="336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5" name="文本框 14">
            <a:extLst>
              <a:ext uri="{FF2B5EF4-FFF2-40B4-BE49-F238E27FC236}">
                <a16:creationId xmlns:a16="http://schemas.microsoft.com/office/drawing/2014/main" id="{0AB7DBFE-0014-4E11-BECD-85EA3C015DC9}"/>
              </a:ext>
            </a:extLst>
          </p:cNvPr>
          <p:cNvSpPr txBox="1"/>
          <p:nvPr/>
        </p:nvSpPr>
        <p:spPr>
          <a:xfrm>
            <a:off x="900113" y="4868863"/>
            <a:ext cx="7200900" cy="831850"/>
          </a:xfrm>
          <a:prstGeom prst="rect">
            <a:avLst/>
          </a:prstGeom>
          <a:noFill/>
        </p:spPr>
        <p:txBody>
          <a:bodyPr>
            <a:spAutoFit/>
          </a:bodyPr>
          <a:lstStyle/>
          <a:p>
            <a:pPr>
              <a:defRPr/>
            </a:pPr>
            <a:r>
              <a:rPr lang="zh-CN" altLang="en-US" sz="2400" dirty="0">
                <a:latin typeface="+mn-ea"/>
                <a:ea typeface="+mn-ea"/>
              </a:rPr>
              <a:t>例如：十六进制数‘</a:t>
            </a:r>
            <a:r>
              <a:rPr lang="en-US" altLang="zh-CN" sz="2400" dirty="0">
                <a:latin typeface="+mn-ea"/>
                <a:ea typeface="+mn-ea"/>
              </a:rPr>
              <a:t>57’</a:t>
            </a:r>
            <a:r>
              <a:rPr lang="zh-CN" altLang="en-US" sz="2400" dirty="0">
                <a:latin typeface="+mn-ea"/>
                <a:ea typeface="+mn-ea"/>
              </a:rPr>
              <a:t>对应的二进制为</a:t>
            </a:r>
            <a:r>
              <a:rPr lang="en-US" altLang="zh-CN" sz="2400" dirty="0">
                <a:latin typeface="+mn-ea"/>
                <a:ea typeface="+mn-ea"/>
              </a:rPr>
              <a:t>01010111</a:t>
            </a:r>
            <a:r>
              <a:rPr lang="zh-CN" altLang="en-US" sz="2400" dirty="0">
                <a:latin typeface="+mn-ea"/>
                <a:ea typeface="+mn-ea"/>
              </a:rPr>
              <a:t>，看成一个字节，对应的多项式为               。</a:t>
            </a:r>
          </a:p>
        </p:txBody>
      </p:sp>
      <p:graphicFrame>
        <p:nvGraphicFramePr>
          <p:cNvPr id="16" name="对象 15">
            <a:extLst>
              <a:ext uri="{FF2B5EF4-FFF2-40B4-BE49-F238E27FC236}">
                <a16:creationId xmlns:a16="http://schemas.microsoft.com/office/drawing/2014/main" id="{3E6640E0-4509-4060-9C89-BA316968831C}"/>
              </a:ext>
            </a:extLst>
          </p:cNvPr>
          <p:cNvGraphicFramePr>
            <a:graphicFrameLocks noChangeAspect="1"/>
          </p:cNvGraphicFramePr>
          <p:nvPr/>
        </p:nvGraphicFramePr>
        <p:xfrm>
          <a:off x="5292725" y="5254625"/>
          <a:ext cx="2147888" cy="406400"/>
        </p:xfrm>
        <a:graphic>
          <a:graphicData uri="http://schemas.openxmlformats.org/presentationml/2006/ole">
            <mc:AlternateContent xmlns:mc="http://schemas.openxmlformats.org/markup-compatibility/2006">
              <mc:Choice xmlns:v="urn:schemas-microsoft-com:vml" Requires="v">
                <p:oleObj spid="_x0000_s171057" name="Equation" r:id="rId13" imgW="1143000" imgH="203200" progId="Equation.DSMT4">
                  <p:embed/>
                </p:oleObj>
              </mc:Choice>
              <mc:Fallback>
                <p:oleObj name="Equation" r:id="rId13" imgW="1143000" imgH="203200" progId="Equation.DSMT4">
                  <p:embed/>
                  <p:pic>
                    <p:nvPicPr>
                      <p:cNvPr id="16" name="对象 15">
                        <a:extLst>
                          <a:ext uri="{FF2B5EF4-FFF2-40B4-BE49-F238E27FC236}">
                            <a16:creationId xmlns:a16="http://schemas.microsoft.com/office/drawing/2014/main" id="{3E6640E0-4509-4060-9C89-BA316968831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92725" y="5254625"/>
                        <a:ext cx="2147888"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38117953"/>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39E657-54CA-4BE0-B13C-59FC45169D28}"/>
              </a:ext>
            </a:extLst>
          </p:cNvPr>
          <p:cNvSpPr>
            <a:spLocks noGrp="1"/>
          </p:cNvSpPr>
          <p:nvPr>
            <p:ph type="title"/>
          </p:nvPr>
        </p:nvSpPr>
        <p:spPr/>
        <p:txBody>
          <a:bodyPr/>
          <a:lstStyle/>
          <a:p>
            <a:r>
              <a:rPr lang="en-US" altLang="zh-CN" dirty="0"/>
              <a:t>Rijndael</a:t>
            </a:r>
            <a:r>
              <a:rPr lang="zh-CN" altLang="en-US" sz="3600" dirty="0">
                <a:latin typeface="+mn-ea"/>
                <a:ea typeface="+mn-ea"/>
              </a:rPr>
              <a:t>数学基础和设计思想</a:t>
            </a:r>
            <a:endParaRPr lang="zh-CN" altLang="en-US" dirty="0"/>
          </a:p>
        </p:txBody>
      </p:sp>
      <p:sp>
        <p:nvSpPr>
          <p:cNvPr id="3" name="内容占位符 2">
            <a:extLst>
              <a:ext uri="{FF2B5EF4-FFF2-40B4-BE49-F238E27FC236}">
                <a16:creationId xmlns:a16="http://schemas.microsoft.com/office/drawing/2014/main" id="{80333218-71C3-498F-8F5A-17632712FAB9}"/>
              </a:ext>
            </a:extLst>
          </p:cNvPr>
          <p:cNvSpPr>
            <a:spLocks noGrp="1"/>
          </p:cNvSpPr>
          <p:nvPr>
            <p:ph idx="1"/>
          </p:nvPr>
        </p:nvSpPr>
        <p:spPr>
          <a:xfrm>
            <a:off x="9067800" y="1219200"/>
            <a:ext cx="2514600" cy="1598613"/>
          </a:xfrm>
        </p:spPr>
        <p:txBody>
          <a:bodyPr/>
          <a:lstStyle/>
          <a:p>
            <a:endParaRPr lang="zh-CN" altLang="en-US" dirty="0"/>
          </a:p>
        </p:txBody>
      </p:sp>
      <p:sp>
        <p:nvSpPr>
          <p:cNvPr id="4" name="日期占位符 3">
            <a:extLst>
              <a:ext uri="{FF2B5EF4-FFF2-40B4-BE49-F238E27FC236}">
                <a16:creationId xmlns:a16="http://schemas.microsoft.com/office/drawing/2014/main" id="{5CCC4690-44F0-41FF-BCB4-2142DF8B95E7}"/>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5AB15837-8A78-47CC-AD81-D55D4C4FE741}"/>
              </a:ext>
            </a:extLst>
          </p:cNvPr>
          <p:cNvSpPr>
            <a:spLocks noGrp="1"/>
          </p:cNvSpPr>
          <p:nvPr>
            <p:ph type="sldNum" sz="quarter" idx="11"/>
          </p:nvPr>
        </p:nvSpPr>
        <p:spPr/>
        <p:txBody>
          <a:bodyPr/>
          <a:lstStyle/>
          <a:p>
            <a:fld id="{A420A89F-6092-44FA-AA4D-72ED0B6A316D}" type="slidenum">
              <a:rPr lang="en-US" altLang="zh-CN" smtClean="0"/>
              <a:pPr/>
              <a:t>88</a:t>
            </a:fld>
            <a:endParaRPr lang="en-US" altLang="zh-CN"/>
          </a:p>
        </p:txBody>
      </p:sp>
      <p:sp>
        <p:nvSpPr>
          <p:cNvPr id="6" name="文本框 3">
            <a:extLst>
              <a:ext uri="{FF2B5EF4-FFF2-40B4-BE49-F238E27FC236}">
                <a16:creationId xmlns:a16="http://schemas.microsoft.com/office/drawing/2014/main" id="{1C2B67FC-8375-42A7-9DE3-9E1B5B8856C4}"/>
              </a:ext>
            </a:extLst>
          </p:cNvPr>
          <p:cNvSpPr txBox="1">
            <a:spLocks noChangeArrowheads="1"/>
          </p:cNvSpPr>
          <p:nvPr/>
        </p:nvSpPr>
        <p:spPr bwMode="auto">
          <a:xfrm>
            <a:off x="823913" y="1400175"/>
            <a:ext cx="74882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       在多项式表示中，</a:t>
            </a:r>
            <a:r>
              <a:rPr lang="en-US" altLang="zh-CN" sz="2400" dirty="0"/>
              <a:t>GF(     )</a:t>
            </a:r>
            <a:r>
              <a:rPr lang="zh-CN" altLang="en-US" sz="2400" dirty="0"/>
              <a:t>上两个元素的和仍然是一个次数不超过</a:t>
            </a:r>
            <a:r>
              <a:rPr lang="en-US" altLang="zh-CN" sz="2400" dirty="0"/>
              <a:t>7</a:t>
            </a:r>
            <a:r>
              <a:rPr lang="zh-CN" altLang="en-US" sz="2400" dirty="0"/>
              <a:t>的多项式，其系数等于两个元素对应系数的模</a:t>
            </a:r>
            <a:r>
              <a:rPr lang="en-US" altLang="zh-CN" sz="2400" dirty="0"/>
              <a:t>2</a:t>
            </a:r>
            <a:r>
              <a:rPr lang="zh-CN" altLang="en-US" sz="2400" dirty="0"/>
              <a:t>加（比特异或）。</a:t>
            </a:r>
          </a:p>
        </p:txBody>
      </p:sp>
      <p:graphicFrame>
        <p:nvGraphicFramePr>
          <p:cNvPr id="7" name="对象 4">
            <a:extLst>
              <a:ext uri="{FF2B5EF4-FFF2-40B4-BE49-F238E27FC236}">
                <a16:creationId xmlns:a16="http://schemas.microsoft.com/office/drawing/2014/main" id="{7364CDBF-CE43-4AC1-ACB6-C85682E20289}"/>
              </a:ext>
            </a:extLst>
          </p:cNvPr>
          <p:cNvGraphicFramePr>
            <a:graphicFrameLocks noChangeAspect="1"/>
          </p:cNvGraphicFramePr>
          <p:nvPr/>
        </p:nvGraphicFramePr>
        <p:xfrm>
          <a:off x="4500563" y="1400175"/>
          <a:ext cx="374650" cy="431800"/>
        </p:xfrm>
        <a:graphic>
          <a:graphicData uri="http://schemas.openxmlformats.org/presentationml/2006/ole">
            <mc:AlternateContent xmlns:mc="http://schemas.openxmlformats.org/markup-compatibility/2006">
              <mc:Choice xmlns:v="urn:schemas-microsoft-com:vml" Requires="v">
                <p:oleObj spid="_x0000_s172041" name="Equation" r:id="rId3" imgW="164957" imgH="190335" progId="Equation.DSMT4">
                  <p:embed/>
                </p:oleObj>
              </mc:Choice>
              <mc:Fallback>
                <p:oleObj name="Equation" r:id="rId3" imgW="164957" imgH="190335" progId="Equation.DSMT4">
                  <p:embed/>
                  <p:pic>
                    <p:nvPicPr>
                      <p:cNvPr id="7" name="对象 4">
                        <a:extLst>
                          <a:ext uri="{FF2B5EF4-FFF2-40B4-BE49-F238E27FC236}">
                            <a16:creationId xmlns:a16="http://schemas.microsoft.com/office/drawing/2014/main" id="{7364CDBF-CE43-4AC1-ACB6-C85682E202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1400175"/>
                        <a:ext cx="3746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文本框 7">
            <a:extLst>
              <a:ext uri="{FF2B5EF4-FFF2-40B4-BE49-F238E27FC236}">
                <a16:creationId xmlns:a16="http://schemas.microsoft.com/office/drawing/2014/main" id="{356218EC-CBD0-46B4-9402-436D415A576D}"/>
              </a:ext>
            </a:extLst>
          </p:cNvPr>
          <p:cNvSpPr txBox="1"/>
          <p:nvPr/>
        </p:nvSpPr>
        <p:spPr>
          <a:xfrm>
            <a:off x="823913" y="2600325"/>
            <a:ext cx="7345362" cy="461963"/>
          </a:xfrm>
          <a:prstGeom prst="rect">
            <a:avLst/>
          </a:prstGeom>
          <a:noFill/>
        </p:spPr>
        <p:txBody>
          <a:bodyPr>
            <a:spAutoFit/>
          </a:bodyPr>
          <a:lstStyle/>
          <a:p>
            <a:pPr>
              <a:defRPr/>
            </a:pPr>
            <a:r>
              <a:rPr lang="zh-CN" altLang="en-US" sz="2400" dirty="0">
                <a:latin typeface="+mn-ea"/>
                <a:ea typeface="+mn-ea"/>
              </a:rPr>
              <a:t>例如：‘</a:t>
            </a:r>
            <a:r>
              <a:rPr lang="en-US" altLang="zh-CN" sz="2400" dirty="0">
                <a:latin typeface="+mn-ea"/>
                <a:ea typeface="+mn-ea"/>
              </a:rPr>
              <a:t>57’+‘83’=‘D4’</a:t>
            </a:r>
            <a:r>
              <a:rPr lang="zh-CN" altLang="en-US" sz="2400" dirty="0">
                <a:latin typeface="+mn-ea"/>
                <a:ea typeface="+mn-ea"/>
              </a:rPr>
              <a:t>，用多项式表示为</a:t>
            </a:r>
          </a:p>
        </p:txBody>
      </p:sp>
      <p:sp>
        <p:nvSpPr>
          <p:cNvPr id="9" name="矩形 8">
            <a:extLst>
              <a:ext uri="{FF2B5EF4-FFF2-40B4-BE49-F238E27FC236}">
                <a16:creationId xmlns:a16="http://schemas.microsoft.com/office/drawing/2014/main" id="{7BF2C56E-FA84-4323-AB34-74DD65DA3E53}"/>
              </a:ext>
            </a:extLst>
          </p:cNvPr>
          <p:cNvSpPr/>
          <p:nvPr/>
        </p:nvSpPr>
        <p:spPr>
          <a:xfrm>
            <a:off x="1389063" y="3160713"/>
            <a:ext cx="5141912" cy="317500"/>
          </a:xfrm>
          <a:prstGeom prst="rect">
            <a:avLst/>
          </a:prstGeom>
        </p:spPr>
        <p:txBody>
          <a:bodyPr>
            <a:spAutoFit/>
          </a:bodyPr>
          <a:lstStyle/>
          <a:p>
            <a:pPr algn="ctr">
              <a:lnSpc>
                <a:spcPts val="1600"/>
              </a:lnSpc>
              <a:spcAft>
                <a:spcPts val="0"/>
              </a:spcAft>
              <a:defRPr/>
            </a:pP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6</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4</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2</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x</a:t>
            </a:r>
            <a:r>
              <a:rPr lang="en-US" altLang="zh-CN" sz="2400" kern="100" dirty="0">
                <a:latin typeface="Times New Roman" panose="02020603050405020304" pitchFamily="18" charset="0"/>
              </a:rPr>
              <a:t>+1)+(</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7</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x</a:t>
            </a:r>
            <a:r>
              <a:rPr lang="en-US" altLang="zh-CN" sz="2400" kern="100" dirty="0">
                <a:latin typeface="Times New Roman" panose="02020603050405020304" pitchFamily="18" charset="0"/>
              </a:rPr>
              <a:t>+1)=</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7</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6</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 x</a:t>
            </a:r>
            <a:r>
              <a:rPr lang="en-US" altLang="zh-CN" sz="2400" kern="100" baseline="30000" dirty="0">
                <a:latin typeface="Times New Roman" panose="02020603050405020304" pitchFamily="18" charset="0"/>
              </a:rPr>
              <a:t>4</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 x</a:t>
            </a:r>
            <a:r>
              <a:rPr lang="en-US" altLang="zh-CN" sz="2400" kern="100" baseline="30000" dirty="0">
                <a:latin typeface="Times New Roman" panose="02020603050405020304" pitchFamily="18" charset="0"/>
              </a:rPr>
              <a:t>2 </a:t>
            </a:r>
            <a:endParaRPr lang="zh-CN" altLang="zh-CN" sz="2400" kern="100" dirty="0">
              <a:latin typeface="Times New Roman" panose="02020603050405020304" pitchFamily="18" charset="0"/>
            </a:endParaRPr>
          </a:p>
        </p:txBody>
      </p:sp>
      <p:sp>
        <p:nvSpPr>
          <p:cNvPr id="10" name="矩形 9">
            <a:extLst>
              <a:ext uri="{FF2B5EF4-FFF2-40B4-BE49-F238E27FC236}">
                <a16:creationId xmlns:a16="http://schemas.microsoft.com/office/drawing/2014/main" id="{D35FB2A0-985B-4C81-85C8-3EBB0AACED6B}"/>
              </a:ext>
            </a:extLst>
          </p:cNvPr>
          <p:cNvSpPr/>
          <p:nvPr/>
        </p:nvSpPr>
        <p:spPr>
          <a:xfrm>
            <a:off x="539750" y="3651250"/>
            <a:ext cx="2608263" cy="315913"/>
          </a:xfrm>
          <a:prstGeom prst="rect">
            <a:avLst/>
          </a:prstGeom>
        </p:spPr>
        <p:txBody>
          <a:bodyPr wrap="none">
            <a:spAutoFit/>
          </a:bodyPr>
          <a:lstStyle/>
          <a:p>
            <a:pPr indent="266700" algn="just">
              <a:lnSpc>
                <a:spcPts val="1600"/>
              </a:lnSpc>
              <a:spcAft>
                <a:spcPts val="0"/>
              </a:spcAft>
              <a:defRPr/>
            </a:pPr>
            <a:r>
              <a:rPr lang="zh-CN" altLang="zh-CN" sz="2400" kern="100" dirty="0">
                <a:latin typeface="Times New Roman" panose="02020603050405020304" pitchFamily="18" charset="0"/>
              </a:rPr>
              <a:t>用二进制表示为</a:t>
            </a:r>
          </a:p>
        </p:txBody>
      </p:sp>
      <p:sp>
        <p:nvSpPr>
          <p:cNvPr id="11" name="矩形 10">
            <a:extLst>
              <a:ext uri="{FF2B5EF4-FFF2-40B4-BE49-F238E27FC236}">
                <a16:creationId xmlns:a16="http://schemas.microsoft.com/office/drawing/2014/main" id="{67BFF898-2AF2-42E6-A8AA-92C5C09814DF}"/>
              </a:ext>
            </a:extLst>
          </p:cNvPr>
          <p:cNvSpPr/>
          <p:nvPr/>
        </p:nvSpPr>
        <p:spPr>
          <a:xfrm>
            <a:off x="2268538" y="4113213"/>
            <a:ext cx="4456112" cy="298450"/>
          </a:xfrm>
          <a:prstGeom prst="rect">
            <a:avLst/>
          </a:prstGeom>
        </p:spPr>
        <p:txBody>
          <a:bodyPr wrap="none">
            <a:spAutoFit/>
          </a:bodyPr>
          <a:lstStyle/>
          <a:p>
            <a:pPr indent="266700" algn="ctr">
              <a:lnSpc>
                <a:spcPts val="1600"/>
              </a:lnSpc>
              <a:spcAft>
                <a:spcPts val="0"/>
              </a:spcAft>
              <a:defRPr/>
            </a:pPr>
            <a:r>
              <a:rPr lang="en-US" altLang="zh-CN" sz="2400" kern="100" dirty="0">
                <a:latin typeface="+mn-ea"/>
                <a:ea typeface="+mn-ea"/>
              </a:rPr>
              <a:t>01010111+10000011=11010100</a:t>
            </a:r>
            <a:endParaRPr lang="zh-CN" altLang="zh-CN" sz="2400" kern="100" dirty="0">
              <a:latin typeface="+mn-ea"/>
              <a:ea typeface="+mn-ea"/>
            </a:endParaRPr>
          </a:p>
        </p:txBody>
      </p:sp>
      <p:sp>
        <p:nvSpPr>
          <p:cNvPr id="12" name="矩形 11">
            <a:extLst>
              <a:ext uri="{FF2B5EF4-FFF2-40B4-BE49-F238E27FC236}">
                <a16:creationId xmlns:a16="http://schemas.microsoft.com/office/drawing/2014/main" id="{510910F0-6B38-4143-A78A-556CCB422C6D}"/>
              </a:ext>
            </a:extLst>
          </p:cNvPr>
          <p:cNvSpPr/>
          <p:nvPr/>
        </p:nvSpPr>
        <p:spPr>
          <a:xfrm>
            <a:off x="823913" y="4625975"/>
            <a:ext cx="7450137" cy="831850"/>
          </a:xfrm>
          <a:prstGeom prst="rect">
            <a:avLst/>
          </a:prstGeom>
        </p:spPr>
        <p:txBody>
          <a:bodyPr>
            <a:spAutoFit/>
          </a:bodyPr>
          <a:lstStyle/>
          <a:p>
            <a:pPr indent="266700" algn="just">
              <a:spcAft>
                <a:spcPts val="0"/>
              </a:spcAft>
              <a:defRPr/>
            </a:pPr>
            <a:r>
              <a:rPr lang="en-US" altLang="zh-CN" sz="2400" kern="100" dirty="0">
                <a:latin typeface="Times New Roman" panose="02020603050405020304" pitchFamily="18" charset="0"/>
              </a:rPr>
              <a:t>     </a:t>
            </a:r>
            <a:r>
              <a:rPr lang="zh-CN" altLang="zh-CN" sz="2400" kern="100" dirty="0">
                <a:latin typeface="Times New Roman" panose="02020603050405020304" pitchFamily="18" charset="0"/>
              </a:rPr>
              <a:t>由于每个元素的加法逆元等于自己，所以减法和加法相同</a:t>
            </a:r>
            <a:r>
              <a:rPr lang="zh-CN" altLang="zh-CN" kern="100" dirty="0">
                <a:latin typeface="Times New Roman" panose="02020603050405020304" pitchFamily="18" charset="0"/>
              </a:rPr>
              <a:t>。</a:t>
            </a:r>
          </a:p>
        </p:txBody>
      </p:sp>
    </p:spTree>
    <p:extLst>
      <p:ext uri="{BB962C8B-B14F-4D97-AF65-F5344CB8AC3E}">
        <p14:creationId xmlns:p14="http://schemas.microsoft.com/office/powerpoint/2010/main" val="91791618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47004F-F7ED-4344-81FE-BCE1E2FEF60F}"/>
              </a:ext>
            </a:extLst>
          </p:cNvPr>
          <p:cNvSpPr>
            <a:spLocks noGrp="1"/>
          </p:cNvSpPr>
          <p:nvPr>
            <p:ph type="title"/>
          </p:nvPr>
        </p:nvSpPr>
        <p:spPr/>
        <p:txBody>
          <a:bodyPr/>
          <a:lstStyle/>
          <a:p>
            <a:r>
              <a:rPr lang="en-US" altLang="zh-CN" dirty="0"/>
              <a:t>Rijndael</a:t>
            </a:r>
            <a:r>
              <a:rPr lang="zh-CN" altLang="en-US" sz="3600" dirty="0">
                <a:latin typeface="+mn-ea"/>
                <a:ea typeface="+mn-ea"/>
              </a:rPr>
              <a:t>数学基础和设计思想</a:t>
            </a:r>
            <a:endParaRPr lang="zh-CN" altLang="en-US" dirty="0"/>
          </a:p>
        </p:txBody>
      </p:sp>
      <p:sp>
        <p:nvSpPr>
          <p:cNvPr id="3" name="内容占位符 2">
            <a:extLst>
              <a:ext uri="{FF2B5EF4-FFF2-40B4-BE49-F238E27FC236}">
                <a16:creationId xmlns:a16="http://schemas.microsoft.com/office/drawing/2014/main" id="{89D25136-8003-4D0B-8D8F-870D9DF14895}"/>
              </a:ext>
            </a:extLst>
          </p:cNvPr>
          <p:cNvSpPr>
            <a:spLocks noGrp="1"/>
          </p:cNvSpPr>
          <p:nvPr>
            <p:ph idx="1"/>
          </p:nvPr>
        </p:nvSpPr>
        <p:spPr>
          <a:xfrm>
            <a:off x="7977724" y="3218657"/>
            <a:ext cx="3429000" cy="830262"/>
          </a:xfrm>
        </p:spPr>
        <p:txBody>
          <a:bodyPr/>
          <a:lstStyle/>
          <a:p>
            <a:r>
              <a:rPr lang="en-US" altLang="zh-CN" dirty="0"/>
              <a:t>57+83 =?</a:t>
            </a:r>
            <a:endParaRPr lang="zh-CN" altLang="en-US" dirty="0"/>
          </a:p>
        </p:txBody>
      </p:sp>
      <p:sp>
        <p:nvSpPr>
          <p:cNvPr id="4" name="日期占位符 3">
            <a:extLst>
              <a:ext uri="{FF2B5EF4-FFF2-40B4-BE49-F238E27FC236}">
                <a16:creationId xmlns:a16="http://schemas.microsoft.com/office/drawing/2014/main" id="{FF47598E-2471-44F6-89A8-FEF0CB034BC5}"/>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6372D3A7-A7D3-48E2-BAAC-3C4AACA2F7C0}"/>
              </a:ext>
            </a:extLst>
          </p:cNvPr>
          <p:cNvSpPr>
            <a:spLocks noGrp="1"/>
          </p:cNvSpPr>
          <p:nvPr>
            <p:ph type="sldNum" sz="quarter" idx="11"/>
          </p:nvPr>
        </p:nvSpPr>
        <p:spPr/>
        <p:txBody>
          <a:bodyPr/>
          <a:lstStyle/>
          <a:p>
            <a:fld id="{A420A89F-6092-44FA-AA4D-72ED0B6A316D}" type="slidenum">
              <a:rPr lang="en-US" altLang="zh-CN" smtClean="0"/>
              <a:pPr/>
              <a:t>89</a:t>
            </a:fld>
            <a:endParaRPr lang="en-US" altLang="zh-CN"/>
          </a:p>
        </p:txBody>
      </p:sp>
      <p:sp>
        <p:nvSpPr>
          <p:cNvPr id="6" name="矩形 5">
            <a:extLst>
              <a:ext uri="{FF2B5EF4-FFF2-40B4-BE49-F238E27FC236}">
                <a16:creationId xmlns:a16="http://schemas.microsoft.com/office/drawing/2014/main" id="{D8A9CE07-9FC8-4157-886F-1A6BF4624BAE}"/>
              </a:ext>
            </a:extLst>
          </p:cNvPr>
          <p:cNvSpPr/>
          <p:nvPr/>
        </p:nvSpPr>
        <p:spPr>
          <a:xfrm>
            <a:off x="803275" y="1414463"/>
            <a:ext cx="7488238" cy="1570037"/>
          </a:xfrm>
          <a:prstGeom prst="rect">
            <a:avLst/>
          </a:prstGeom>
        </p:spPr>
        <p:txBody>
          <a:bodyPr>
            <a:spAutoFit/>
          </a:bodyPr>
          <a:lstStyle/>
          <a:p>
            <a:pPr indent="266700" algn="just">
              <a:spcAft>
                <a:spcPts val="0"/>
              </a:spcAft>
              <a:defRPr/>
            </a:pPr>
            <a:r>
              <a:rPr lang="en-US" altLang="zh-CN" sz="2400" kern="100" dirty="0">
                <a:latin typeface="+mn-ea"/>
                <a:ea typeface="+mn-ea"/>
              </a:rPr>
              <a:t>  </a:t>
            </a:r>
            <a:r>
              <a:rPr lang="zh-CN" altLang="zh-CN" sz="2400" kern="100" dirty="0">
                <a:latin typeface="+mn-ea"/>
                <a:ea typeface="+mn-ea"/>
              </a:rPr>
              <a:t>要计算</a:t>
            </a:r>
            <a:r>
              <a:rPr lang="en-US" altLang="zh-CN" sz="2400" i="1" kern="100" dirty="0">
                <a:latin typeface="+mn-ea"/>
                <a:ea typeface="+mn-ea"/>
              </a:rPr>
              <a:t>GF</a:t>
            </a:r>
            <a:r>
              <a:rPr lang="en-US" altLang="zh-CN" sz="2400" kern="100" dirty="0">
                <a:latin typeface="+mn-ea"/>
                <a:ea typeface="+mn-ea"/>
              </a:rPr>
              <a:t>(2</a:t>
            </a:r>
            <a:r>
              <a:rPr lang="en-US" altLang="zh-CN" sz="2400" kern="100" baseline="30000" dirty="0">
                <a:latin typeface="+mn-ea"/>
                <a:ea typeface="+mn-ea"/>
              </a:rPr>
              <a:t>8</a:t>
            </a:r>
            <a:r>
              <a:rPr lang="en-US" altLang="zh-CN" sz="2400" kern="100" dirty="0">
                <a:latin typeface="+mn-ea"/>
                <a:ea typeface="+mn-ea"/>
              </a:rPr>
              <a:t>)</a:t>
            </a:r>
            <a:r>
              <a:rPr lang="zh-CN" altLang="zh-CN" sz="2400" kern="100" dirty="0">
                <a:latin typeface="+mn-ea"/>
                <a:ea typeface="+mn-ea"/>
              </a:rPr>
              <a:t>上的乘法，必须先确定一个</a:t>
            </a:r>
            <a:r>
              <a:rPr lang="en-US" altLang="zh-CN" sz="2400" i="1" kern="100" dirty="0">
                <a:latin typeface="+mn-ea"/>
                <a:ea typeface="+mn-ea"/>
              </a:rPr>
              <a:t>GF</a:t>
            </a:r>
            <a:r>
              <a:rPr lang="en-US" altLang="zh-CN" sz="2400" kern="100" dirty="0">
                <a:latin typeface="+mn-ea"/>
                <a:ea typeface="+mn-ea"/>
              </a:rPr>
              <a:t>(2)</a:t>
            </a:r>
            <a:r>
              <a:rPr lang="zh-CN" altLang="zh-CN" sz="2400" kern="100" dirty="0">
                <a:latin typeface="+mn-ea"/>
                <a:ea typeface="+mn-ea"/>
              </a:rPr>
              <a:t>上的</a:t>
            </a:r>
            <a:r>
              <a:rPr lang="en-US" altLang="zh-CN" sz="2400" kern="100" dirty="0">
                <a:latin typeface="+mn-ea"/>
                <a:ea typeface="+mn-ea"/>
              </a:rPr>
              <a:t>8</a:t>
            </a:r>
            <a:r>
              <a:rPr lang="zh-CN" altLang="zh-CN" sz="2400" kern="100" dirty="0">
                <a:latin typeface="+mn-ea"/>
                <a:ea typeface="+mn-ea"/>
              </a:rPr>
              <a:t>次不可约多项式；</a:t>
            </a:r>
            <a:r>
              <a:rPr lang="en-US" altLang="zh-CN" sz="2400" i="1" kern="100" dirty="0">
                <a:latin typeface="+mn-ea"/>
                <a:ea typeface="+mn-ea"/>
              </a:rPr>
              <a:t>GF</a:t>
            </a:r>
            <a:r>
              <a:rPr lang="en-US" altLang="zh-CN" sz="2400" kern="100" dirty="0">
                <a:latin typeface="+mn-ea"/>
                <a:ea typeface="+mn-ea"/>
              </a:rPr>
              <a:t>(2</a:t>
            </a:r>
            <a:r>
              <a:rPr lang="en-US" altLang="zh-CN" sz="2400" kern="100" baseline="30000" dirty="0">
                <a:latin typeface="+mn-ea"/>
                <a:ea typeface="+mn-ea"/>
              </a:rPr>
              <a:t>8</a:t>
            </a:r>
            <a:r>
              <a:rPr lang="en-US" altLang="zh-CN" sz="2400" kern="100" dirty="0">
                <a:latin typeface="+mn-ea"/>
                <a:ea typeface="+mn-ea"/>
              </a:rPr>
              <a:t>)</a:t>
            </a:r>
            <a:r>
              <a:rPr lang="zh-CN" altLang="zh-CN" sz="2400" kern="100" dirty="0">
                <a:latin typeface="+mn-ea"/>
                <a:ea typeface="+mn-ea"/>
              </a:rPr>
              <a:t>上两个元素的乘积就是这两个多项式的模乘（以这个</a:t>
            </a:r>
            <a:r>
              <a:rPr lang="en-US" altLang="zh-CN" sz="2400" kern="100" dirty="0">
                <a:latin typeface="+mn-ea"/>
                <a:ea typeface="+mn-ea"/>
              </a:rPr>
              <a:t>8</a:t>
            </a:r>
            <a:r>
              <a:rPr lang="zh-CN" altLang="zh-CN" sz="2400" kern="100" dirty="0">
                <a:latin typeface="+mn-ea"/>
                <a:ea typeface="+mn-ea"/>
              </a:rPr>
              <a:t>次不可约多项式为模）。在</a:t>
            </a:r>
            <a:r>
              <a:rPr lang="en-US" altLang="zh-CN" sz="2400" kern="100" dirty="0" err="1">
                <a:latin typeface="+mn-ea"/>
                <a:ea typeface="+mn-ea"/>
              </a:rPr>
              <a:t>Rijndael</a:t>
            </a:r>
            <a:r>
              <a:rPr lang="zh-CN" altLang="zh-CN" sz="2400" kern="100" dirty="0">
                <a:latin typeface="+mn-ea"/>
                <a:ea typeface="+mn-ea"/>
              </a:rPr>
              <a:t>密码中，这个</a:t>
            </a:r>
            <a:r>
              <a:rPr lang="en-US" altLang="zh-CN" sz="2400" kern="100" dirty="0">
                <a:latin typeface="+mn-ea"/>
                <a:ea typeface="+mn-ea"/>
              </a:rPr>
              <a:t>8</a:t>
            </a:r>
            <a:r>
              <a:rPr lang="zh-CN" altLang="zh-CN" sz="2400" kern="100" dirty="0">
                <a:latin typeface="+mn-ea"/>
                <a:ea typeface="+mn-ea"/>
              </a:rPr>
              <a:t>次不可约多项式确定为</a:t>
            </a:r>
          </a:p>
        </p:txBody>
      </p:sp>
      <p:sp>
        <p:nvSpPr>
          <p:cNvPr id="7" name="矩形 6">
            <a:extLst>
              <a:ext uri="{FF2B5EF4-FFF2-40B4-BE49-F238E27FC236}">
                <a16:creationId xmlns:a16="http://schemas.microsoft.com/office/drawing/2014/main" id="{CD260FE5-81AD-4DBC-B8AC-0A3507EE029B}"/>
              </a:ext>
            </a:extLst>
          </p:cNvPr>
          <p:cNvSpPr/>
          <p:nvPr/>
        </p:nvSpPr>
        <p:spPr>
          <a:xfrm>
            <a:off x="2051050" y="3201988"/>
            <a:ext cx="4681538" cy="460375"/>
          </a:xfrm>
          <a:prstGeom prst="rect">
            <a:avLst/>
          </a:prstGeom>
        </p:spPr>
        <p:txBody>
          <a:bodyPr>
            <a:spAutoFit/>
          </a:bodyPr>
          <a:lstStyle/>
          <a:p>
            <a:pPr algn="ctr">
              <a:spcAft>
                <a:spcPts val="0"/>
              </a:spcAft>
              <a:defRPr/>
            </a:pPr>
            <a:r>
              <a:rPr lang="en-US" altLang="zh-CN" sz="2400" i="1" kern="100" dirty="0">
                <a:latin typeface="+mn-ea"/>
                <a:ea typeface="+mn-ea"/>
              </a:rPr>
              <a:t>m</a:t>
            </a:r>
            <a:r>
              <a:rPr lang="en-US" altLang="zh-CN" sz="2400" kern="100" dirty="0">
                <a:latin typeface="+mn-ea"/>
                <a:ea typeface="+mn-ea"/>
              </a:rPr>
              <a:t>(</a:t>
            </a:r>
            <a:r>
              <a:rPr lang="en-US" altLang="zh-CN" sz="2400" i="1" kern="100" dirty="0">
                <a:latin typeface="+mn-ea"/>
                <a:ea typeface="+mn-ea"/>
              </a:rPr>
              <a:t>x</a:t>
            </a:r>
            <a:r>
              <a:rPr lang="en-US" altLang="zh-CN" sz="2400" kern="100" dirty="0">
                <a:latin typeface="+mn-ea"/>
                <a:ea typeface="+mn-ea"/>
              </a:rPr>
              <a:t>)=</a:t>
            </a:r>
            <a:r>
              <a:rPr lang="en-US" altLang="zh-CN" sz="2400" i="1" kern="100" dirty="0">
                <a:latin typeface="+mn-ea"/>
                <a:ea typeface="+mn-ea"/>
              </a:rPr>
              <a:t> x</a:t>
            </a:r>
            <a:r>
              <a:rPr lang="en-US" altLang="zh-CN" sz="2400" kern="100" baseline="30000" dirty="0">
                <a:latin typeface="+mn-ea"/>
                <a:ea typeface="+mn-ea"/>
              </a:rPr>
              <a:t>8</a:t>
            </a:r>
            <a:r>
              <a:rPr lang="en-US" altLang="zh-CN" sz="2400" kern="100" dirty="0">
                <a:latin typeface="+mn-ea"/>
                <a:ea typeface="+mn-ea"/>
              </a:rPr>
              <a:t>+</a:t>
            </a:r>
            <a:r>
              <a:rPr lang="en-US" altLang="zh-CN" sz="2400" i="1" kern="100" dirty="0">
                <a:latin typeface="+mn-ea"/>
                <a:ea typeface="+mn-ea"/>
              </a:rPr>
              <a:t>x</a:t>
            </a:r>
            <a:r>
              <a:rPr lang="en-US" altLang="zh-CN" sz="2400" kern="100" baseline="30000" dirty="0">
                <a:latin typeface="+mn-ea"/>
                <a:ea typeface="+mn-ea"/>
              </a:rPr>
              <a:t>4</a:t>
            </a:r>
            <a:r>
              <a:rPr lang="en-US" altLang="zh-CN" sz="2400" kern="100" dirty="0">
                <a:latin typeface="+mn-ea"/>
                <a:ea typeface="+mn-ea"/>
              </a:rPr>
              <a:t>+</a:t>
            </a:r>
            <a:r>
              <a:rPr lang="en-US" altLang="zh-CN" sz="2400" i="1" kern="100" dirty="0">
                <a:latin typeface="+mn-ea"/>
                <a:ea typeface="+mn-ea"/>
              </a:rPr>
              <a:t>x</a:t>
            </a:r>
            <a:r>
              <a:rPr lang="en-US" altLang="zh-CN" sz="2400" kern="100" baseline="30000" dirty="0">
                <a:latin typeface="+mn-ea"/>
                <a:ea typeface="+mn-ea"/>
              </a:rPr>
              <a:t>3</a:t>
            </a:r>
            <a:r>
              <a:rPr lang="en-US" altLang="zh-CN" sz="2400" kern="100" dirty="0">
                <a:latin typeface="+mn-ea"/>
                <a:ea typeface="+mn-ea"/>
              </a:rPr>
              <a:t>+</a:t>
            </a:r>
            <a:r>
              <a:rPr lang="en-US" altLang="zh-CN" sz="2400" i="1" kern="100" dirty="0">
                <a:latin typeface="+mn-ea"/>
                <a:ea typeface="+mn-ea"/>
              </a:rPr>
              <a:t>x</a:t>
            </a:r>
            <a:r>
              <a:rPr lang="en-US" altLang="zh-CN" sz="2400" kern="100" dirty="0">
                <a:latin typeface="+mn-ea"/>
                <a:ea typeface="+mn-ea"/>
              </a:rPr>
              <a:t>+1</a:t>
            </a:r>
            <a:endParaRPr lang="zh-CN" altLang="zh-CN" sz="2400" kern="100" dirty="0">
              <a:latin typeface="+mn-ea"/>
              <a:ea typeface="+mn-ea"/>
            </a:endParaRPr>
          </a:p>
        </p:txBody>
      </p:sp>
      <p:sp>
        <p:nvSpPr>
          <p:cNvPr id="8" name="矩形 7">
            <a:extLst>
              <a:ext uri="{FF2B5EF4-FFF2-40B4-BE49-F238E27FC236}">
                <a16:creationId xmlns:a16="http://schemas.microsoft.com/office/drawing/2014/main" id="{CC42919A-E2F4-478C-9B64-8366D0134D9D}"/>
              </a:ext>
            </a:extLst>
          </p:cNvPr>
          <p:cNvSpPr/>
          <p:nvPr/>
        </p:nvSpPr>
        <p:spPr>
          <a:xfrm>
            <a:off x="801688" y="3790950"/>
            <a:ext cx="4340225" cy="460375"/>
          </a:xfrm>
          <a:prstGeom prst="rect">
            <a:avLst/>
          </a:prstGeom>
        </p:spPr>
        <p:txBody>
          <a:bodyPr wrap="none">
            <a:spAutoFit/>
          </a:bodyPr>
          <a:lstStyle/>
          <a:p>
            <a:pPr algn="just">
              <a:spcAft>
                <a:spcPts val="0"/>
              </a:spcAft>
              <a:defRPr/>
            </a:pPr>
            <a:r>
              <a:rPr lang="zh-CN" altLang="zh-CN" sz="2400" kern="100" dirty="0">
                <a:latin typeface="+mn-ea"/>
                <a:ea typeface="+mn-ea"/>
              </a:rPr>
              <a:t>它的十六进制表示为‘</a:t>
            </a:r>
            <a:r>
              <a:rPr lang="en-US" altLang="zh-CN" sz="2400" kern="100" dirty="0">
                <a:latin typeface="+mn-ea"/>
                <a:ea typeface="+mn-ea"/>
              </a:rPr>
              <a:t>11B</a:t>
            </a:r>
            <a:r>
              <a:rPr lang="zh-CN" altLang="zh-CN" sz="2400" kern="100" dirty="0">
                <a:latin typeface="+mn-ea"/>
                <a:ea typeface="+mn-ea"/>
              </a:rPr>
              <a:t>’。</a:t>
            </a:r>
          </a:p>
        </p:txBody>
      </p:sp>
      <p:sp>
        <p:nvSpPr>
          <p:cNvPr id="9" name="矩形 6">
            <a:extLst>
              <a:ext uri="{FF2B5EF4-FFF2-40B4-BE49-F238E27FC236}">
                <a16:creationId xmlns:a16="http://schemas.microsoft.com/office/drawing/2014/main" id="{553D28D9-B263-4874-968A-EB161A86A871}"/>
              </a:ext>
            </a:extLst>
          </p:cNvPr>
          <p:cNvSpPr>
            <a:spLocks noChangeArrowheads="1"/>
          </p:cNvSpPr>
          <p:nvPr/>
        </p:nvSpPr>
        <p:spPr bwMode="auto">
          <a:xfrm>
            <a:off x="801688" y="4408488"/>
            <a:ext cx="73564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987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dirty="0">
                <a:latin typeface="宋体" panose="02010600030101010101" pitchFamily="2" charset="-122"/>
              </a:rPr>
              <a:t>  </a:t>
            </a:r>
            <a:r>
              <a:rPr lang="zh-CN" altLang="zh-CN" sz="2400" dirty="0">
                <a:latin typeface="宋体" panose="02010600030101010101" pitchFamily="2" charset="-122"/>
              </a:rPr>
              <a:t>例如</a:t>
            </a:r>
            <a:r>
              <a:rPr lang="zh-CN" altLang="en-US" sz="2400" dirty="0">
                <a:latin typeface="宋体" panose="02010600030101010101" pitchFamily="2" charset="-122"/>
              </a:rPr>
              <a:t>：</a:t>
            </a:r>
            <a:r>
              <a:rPr lang="zh-CN" altLang="zh-CN" sz="2400" dirty="0">
                <a:latin typeface="宋体" panose="02010600030101010101" pitchFamily="2" charset="-122"/>
              </a:rPr>
              <a:t>‘</a:t>
            </a:r>
            <a:r>
              <a:rPr lang="en-US" altLang="zh-CN" sz="2400" dirty="0">
                <a:latin typeface="宋体" panose="02010600030101010101" pitchFamily="2" charset="-122"/>
              </a:rPr>
              <a:t>57</a:t>
            </a:r>
            <a:r>
              <a:rPr lang="zh-CN" altLang="zh-CN" sz="2400" dirty="0">
                <a:latin typeface="宋体" panose="02010600030101010101" pitchFamily="2" charset="-122"/>
              </a:rPr>
              <a:t>’</a:t>
            </a:r>
            <a:r>
              <a:rPr lang="he-IL" altLang="zh-CN" sz="2400" dirty="0">
                <a:latin typeface="宋体" panose="02010600030101010101" pitchFamily="2" charset="-122"/>
                <a:cs typeface="Arial" panose="020B0604020202020204" pitchFamily="34" charset="0"/>
              </a:rPr>
              <a:t>ּ</a:t>
            </a:r>
            <a:r>
              <a:rPr lang="zh-CN" altLang="zh-CN" sz="2400" dirty="0">
                <a:latin typeface="宋体" panose="02010600030101010101" pitchFamily="2" charset="-122"/>
              </a:rPr>
              <a:t>‘</a:t>
            </a:r>
            <a:r>
              <a:rPr lang="en-US" altLang="zh-CN" sz="2400" dirty="0">
                <a:latin typeface="宋体" panose="02010600030101010101" pitchFamily="2" charset="-122"/>
              </a:rPr>
              <a:t>83</a:t>
            </a:r>
            <a:r>
              <a:rPr lang="zh-CN" altLang="zh-CN" sz="2400" dirty="0">
                <a:latin typeface="宋体" panose="02010600030101010101" pitchFamily="2" charset="-122"/>
              </a:rPr>
              <a:t>’</a:t>
            </a:r>
            <a:r>
              <a:rPr lang="en-US" altLang="zh-CN" sz="2400" dirty="0">
                <a:latin typeface="宋体" panose="02010600030101010101" pitchFamily="2" charset="-122"/>
              </a:rPr>
              <a:t>=</a:t>
            </a:r>
            <a:r>
              <a:rPr lang="zh-CN" altLang="zh-CN" sz="2400" dirty="0">
                <a:latin typeface="宋体" panose="02010600030101010101" pitchFamily="2" charset="-122"/>
              </a:rPr>
              <a:t>‘</a:t>
            </a:r>
            <a:r>
              <a:rPr lang="en-US" altLang="zh-CN" sz="2400" dirty="0">
                <a:latin typeface="宋体" panose="02010600030101010101" pitchFamily="2" charset="-122"/>
              </a:rPr>
              <a:t>?</a:t>
            </a:r>
            <a:r>
              <a:rPr lang="zh-CN" altLang="zh-CN" sz="2400" dirty="0">
                <a:latin typeface="宋体" panose="02010600030101010101" pitchFamily="2" charset="-122"/>
              </a:rPr>
              <a:t>’可表示为以下的多项式乘法</a:t>
            </a:r>
          </a:p>
        </p:txBody>
      </p:sp>
      <p:sp>
        <p:nvSpPr>
          <p:cNvPr id="10" name="矩形 7">
            <a:extLst>
              <a:ext uri="{FF2B5EF4-FFF2-40B4-BE49-F238E27FC236}">
                <a16:creationId xmlns:a16="http://schemas.microsoft.com/office/drawing/2014/main" id="{9C3E2BF3-0902-4ED7-8D02-6F139513C6EE}"/>
              </a:ext>
            </a:extLst>
          </p:cNvPr>
          <p:cNvSpPr>
            <a:spLocks noChangeArrowheads="1"/>
          </p:cNvSpPr>
          <p:nvPr/>
        </p:nvSpPr>
        <p:spPr bwMode="auto">
          <a:xfrm>
            <a:off x="1690688" y="5307013"/>
            <a:ext cx="57134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baseline="30000" dirty="0">
                <a:latin typeface="Times New Roman" panose="02020603050405020304" pitchFamily="18" charset="0"/>
              </a:rPr>
              <a:t>6</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baseline="30000" dirty="0">
                <a:latin typeface="Times New Roman" panose="02020603050405020304" pitchFamily="18" charset="0"/>
              </a:rPr>
              <a:t>4</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dirty="0">
                <a:latin typeface="Times New Roman" panose="02020603050405020304" pitchFamily="18" charset="0"/>
              </a:rPr>
              <a:t>+1)</a:t>
            </a:r>
            <a:r>
              <a:rPr lang="he-IL" altLang="zh-CN" sz="2400" dirty="0">
                <a:latin typeface="Times New Roman" panose="02020603050405020304" pitchFamily="18" charset="0"/>
                <a:cs typeface="Arial" panose="020B0604020202020204" pitchFamily="34" charset="0"/>
              </a:rPr>
              <a:t>ּ</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baseline="30000" dirty="0">
                <a:latin typeface="Times New Roman" panose="02020603050405020304" pitchFamily="18" charset="0"/>
              </a:rPr>
              <a:t>7</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dirty="0">
                <a:latin typeface="Times New Roman" panose="02020603050405020304" pitchFamily="18" charset="0"/>
              </a:rPr>
              <a:t>+1)=</a:t>
            </a:r>
            <a:r>
              <a:rPr lang="en-US" altLang="zh-CN" sz="2400" i="1" dirty="0">
                <a:latin typeface="Times New Roman" panose="02020603050405020304" pitchFamily="18" charset="0"/>
              </a:rPr>
              <a:t>x</a:t>
            </a:r>
            <a:r>
              <a:rPr lang="en-US" altLang="zh-CN" sz="2400" baseline="30000" dirty="0">
                <a:latin typeface="Times New Roman" panose="02020603050405020304" pitchFamily="18" charset="0"/>
              </a:rPr>
              <a:t>7</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baseline="30000" dirty="0">
                <a:latin typeface="Times New Roman" panose="02020603050405020304" pitchFamily="18" charset="0"/>
              </a:rPr>
              <a:t>6</a:t>
            </a:r>
            <a:r>
              <a:rPr lang="en-US" altLang="zh-CN" sz="2400" dirty="0">
                <a:latin typeface="Times New Roman" panose="02020603050405020304" pitchFamily="18" charset="0"/>
              </a:rPr>
              <a:t>+1(mod</a:t>
            </a:r>
            <a:r>
              <a:rPr lang="en-US" altLang="zh-CN" sz="2400" i="1" dirty="0">
                <a:latin typeface="Times New Roman" panose="02020603050405020304" pitchFamily="18" charset="0"/>
              </a:rPr>
              <a:t> m</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dirty="0">
                <a:latin typeface="Times New Roman" panose="02020603050405020304" pitchFamily="18" charset="0"/>
              </a:rPr>
              <a:t>))</a:t>
            </a:r>
            <a:endParaRPr lang="zh-CN" altLang="zh-CN" sz="2400" dirty="0">
              <a:latin typeface="Times New Roman" panose="02020603050405020304" pitchFamily="18" charset="0"/>
            </a:endParaRPr>
          </a:p>
        </p:txBody>
      </p:sp>
      <p:sp>
        <p:nvSpPr>
          <p:cNvPr id="11" name="内容占位符 2">
            <a:extLst>
              <a:ext uri="{FF2B5EF4-FFF2-40B4-BE49-F238E27FC236}">
                <a16:creationId xmlns:a16="http://schemas.microsoft.com/office/drawing/2014/main" id="{BA67BF71-F969-49A6-8856-71F6FBA87D37}"/>
              </a:ext>
            </a:extLst>
          </p:cNvPr>
          <p:cNvSpPr txBox="1">
            <a:spLocks/>
          </p:cNvSpPr>
          <p:nvPr/>
        </p:nvSpPr>
        <p:spPr bwMode="gray">
          <a:xfrm>
            <a:off x="7935521" y="5028406"/>
            <a:ext cx="34290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en-US" altLang="zh-CN" kern="0" dirty="0"/>
              <a:t>57.83 =?</a:t>
            </a:r>
            <a:endParaRPr lang="zh-CN" altLang="en-US" kern="0" dirty="0"/>
          </a:p>
        </p:txBody>
      </p:sp>
    </p:spTree>
    <p:extLst>
      <p:ext uri="{BB962C8B-B14F-4D97-AF65-F5344CB8AC3E}">
        <p14:creationId xmlns:p14="http://schemas.microsoft.com/office/powerpoint/2010/main" val="336600355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F1D5A-81D7-4588-A687-0130737AB1F9}"/>
              </a:ext>
            </a:extLst>
          </p:cNvPr>
          <p:cNvSpPr>
            <a:spLocks noGrp="1"/>
          </p:cNvSpPr>
          <p:nvPr>
            <p:ph type="title"/>
          </p:nvPr>
        </p:nvSpPr>
        <p:spPr/>
        <p:txBody>
          <a:bodyPr/>
          <a:lstStyle/>
          <a:p>
            <a:r>
              <a:rPr lang="zh-CN" altLang="en-US" sz="3600" dirty="0">
                <a:latin typeface="+mn-ea"/>
                <a:ea typeface="+mn-ea"/>
              </a:rPr>
              <a:t>线性反馈移位寄存器的一元多项式表示</a:t>
            </a:r>
            <a:endParaRPr lang="zh-CN" altLang="en-US" dirty="0"/>
          </a:p>
        </p:txBody>
      </p:sp>
      <p:sp>
        <p:nvSpPr>
          <p:cNvPr id="3" name="内容占位符 2">
            <a:extLst>
              <a:ext uri="{FF2B5EF4-FFF2-40B4-BE49-F238E27FC236}">
                <a16:creationId xmlns:a16="http://schemas.microsoft.com/office/drawing/2014/main" id="{228FDB27-25FA-4E03-B43D-61F2466C1B8F}"/>
              </a:ext>
            </a:extLst>
          </p:cNvPr>
          <p:cNvSpPr>
            <a:spLocks noGrp="1"/>
          </p:cNvSpPr>
          <p:nvPr>
            <p:ph idx="1"/>
          </p:nvPr>
        </p:nvSpPr>
        <p:spPr>
          <a:xfrm>
            <a:off x="8799615" y="2044444"/>
            <a:ext cx="3124200" cy="2957513"/>
          </a:xfrm>
        </p:spPr>
        <p:txBody>
          <a:bodyPr/>
          <a:lstStyle/>
          <a:p>
            <a:r>
              <a:rPr lang="zh-CN" altLang="en-US" sz="2800" b="1" spc="-5" dirty="0">
                <a:latin typeface="Noto Sans SC"/>
                <a:cs typeface="Noto Sans SC"/>
              </a:rPr>
              <a:t>该定理说明：</a:t>
            </a:r>
            <a:r>
              <a:rPr lang="en-US" altLang="zh-CN" sz="2800" b="1" spc="-10" dirty="0">
                <a:latin typeface="Times New Roman"/>
                <a:cs typeface="Times New Roman"/>
              </a:rPr>
              <a:t>n</a:t>
            </a:r>
            <a:r>
              <a:rPr lang="zh-CN" altLang="en-US" sz="2800" b="1" dirty="0">
                <a:latin typeface="Noto Sans SC"/>
                <a:cs typeface="Noto Sans SC"/>
              </a:rPr>
              <a:t>级</a:t>
            </a:r>
            <a:r>
              <a:rPr lang="en-US" altLang="zh-CN" sz="2800" b="1" spc="-10" dirty="0">
                <a:latin typeface="Times New Roman"/>
                <a:cs typeface="Times New Roman"/>
              </a:rPr>
              <a:t>LFSR</a:t>
            </a:r>
            <a:r>
              <a:rPr lang="zh-CN" altLang="en-US" sz="2800" b="1" dirty="0">
                <a:latin typeface="Noto Sans SC"/>
                <a:cs typeface="Noto Sans SC"/>
              </a:rPr>
              <a:t>输出序列的周期</a:t>
            </a:r>
            <a:r>
              <a:rPr lang="en-US" altLang="zh-CN" sz="2800" b="1" dirty="0">
                <a:latin typeface="Times New Roman"/>
                <a:cs typeface="Times New Roman"/>
              </a:rPr>
              <a:t>r</a:t>
            </a:r>
            <a:r>
              <a:rPr lang="zh-CN" altLang="en-US" sz="2800" b="1" spc="-5" dirty="0">
                <a:latin typeface="Noto Sans SC"/>
                <a:cs typeface="Noto Sans SC"/>
              </a:rPr>
              <a:t>，不依赖于初始条件，而依赖于</a:t>
            </a:r>
            <a:r>
              <a:rPr lang="zh-CN" altLang="en-US" sz="2800" b="1" dirty="0">
                <a:latin typeface="Noto Sans SC"/>
                <a:cs typeface="Noto Sans SC"/>
              </a:rPr>
              <a:t>特征多项式</a:t>
            </a:r>
            <a:r>
              <a:rPr lang="en-US" altLang="zh-CN" sz="2800" b="1" dirty="0">
                <a:latin typeface="Times New Roman"/>
                <a:cs typeface="Times New Roman"/>
              </a:rPr>
              <a:t>p(x)</a:t>
            </a:r>
            <a:endParaRPr lang="zh-CN" altLang="en-US" dirty="0"/>
          </a:p>
        </p:txBody>
      </p:sp>
      <p:sp>
        <p:nvSpPr>
          <p:cNvPr id="4" name="日期占位符 3">
            <a:extLst>
              <a:ext uri="{FF2B5EF4-FFF2-40B4-BE49-F238E27FC236}">
                <a16:creationId xmlns:a16="http://schemas.microsoft.com/office/drawing/2014/main" id="{80A4CDE0-2DE5-454C-8562-59C367B5F9AF}"/>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E556FE92-875E-4761-8BAD-B58102B25047}"/>
              </a:ext>
            </a:extLst>
          </p:cNvPr>
          <p:cNvSpPr>
            <a:spLocks noGrp="1"/>
          </p:cNvSpPr>
          <p:nvPr>
            <p:ph type="sldNum" sz="quarter" idx="11"/>
          </p:nvPr>
        </p:nvSpPr>
        <p:spPr/>
        <p:txBody>
          <a:bodyPr/>
          <a:lstStyle/>
          <a:p>
            <a:fld id="{A420A89F-6092-44FA-AA4D-72ED0B6A316D}" type="slidenum">
              <a:rPr lang="en-US" altLang="zh-CN" smtClean="0"/>
              <a:pPr/>
              <a:t>9</a:t>
            </a:fld>
            <a:endParaRPr lang="en-US" altLang="zh-CN"/>
          </a:p>
        </p:txBody>
      </p:sp>
      <p:sp>
        <p:nvSpPr>
          <p:cNvPr id="6" name="文本框 17">
            <a:extLst>
              <a:ext uri="{FF2B5EF4-FFF2-40B4-BE49-F238E27FC236}">
                <a16:creationId xmlns:a16="http://schemas.microsoft.com/office/drawing/2014/main" id="{1559E2CB-9925-4E2F-99E9-246159C407F8}"/>
              </a:ext>
            </a:extLst>
          </p:cNvPr>
          <p:cNvSpPr txBox="1">
            <a:spLocks noChangeArrowheads="1"/>
          </p:cNvSpPr>
          <p:nvPr/>
        </p:nvSpPr>
        <p:spPr bwMode="auto">
          <a:xfrm>
            <a:off x="720725" y="1381125"/>
            <a:ext cx="1290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证明：</a:t>
            </a:r>
          </a:p>
        </p:txBody>
      </p:sp>
      <p:sp>
        <p:nvSpPr>
          <p:cNvPr id="7" name="矩形 1">
            <a:extLst>
              <a:ext uri="{FF2B5EF4-FFF2-40B4-BE49-F238E27FC236}">
                <a16:creationId xmlns:a16="http://schemas.microsoft.com/office/drawing/2014/main" id="{030554C0-24B1-494A-8657-3BFED1A5717E}"/>
              </a:ext>
            </a:extLst>
          </p:cNvPr>
          <p:cNvSpPr>
            <a:spLocks noChangeArrowheads="1"/>
          </p:cNvSpPr>
          <p:nvPr/>
        </p:nvSpPr>
        <p:spPr bwMode="auto">
          <a:xfrm>
            <a:off x="971550" y="1958975"/>
            <a:ext cx="72009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t>       由        周期的定义得              ，因此存在      ，使得                        ，又由                   可以得到式子    </a:t>
            </a:r>
            <a:endParaRPr lang="en-US" altLang="zh-CN" sz="2400"/>
          </a:p>
          <a:p>
            <a:pPr>
              <a:spcBef>
                <a:spcPct val="0"/>
              </a:spcBef>
              <a:buFontTx/>
              <a:buNone/>
            </a:pPr>
            <a:r>
              <a:rPr lang="en-US" altLang="zh-CN" sz="2400"/>
              <a:t>                            </a:t>
            </a:r>
            <a:r>
              <a:rPr lang="zh-CN" altLang="en-US" sz="2400"/>
              <a:t>所以 。 因       的次数不超过     。   </a:t>
            </a:r>
            <a:endParaRPr lang="en-US" altLang="zh-CN" sz="2400"/>
          </a:p>
          <a:p>
            <a:pPr>
              <a:spcBef>
                <a:spcPct val="0"/>
              </a:spcBef>
              <a:buFontTx/>
              <a:buNone/>
            </a:pPr>
            <a:r>
              <a:rPr lang="en-US" altLang="zh-CN" sz="2400"/>
              <a:t>       </a:t>
            </a:r>
            <a:r>
              <a:rPr lang="zh-CN" altLang="en-US" sz="2400"/>
              <a:t>由                     知       的次数不超过        。又知 </a:t>
            </a:r>
            <a:endParaRPr lang="en-US" altLang="zh-CN" sz="2400"/>
          </a:p>
          <a:p>
            <a:pPr>
              <a:spcBef>
                <a:spcPct val="0"/>
              </a:spcBef>
              <a:buFontTx/>
              <a:buNone/>
            </a:pPr>
            <a:r>
              <a:rPr lang="en-US" altLang="zh-CN" sz="2400"/>
              <a:t>     </a:t>
            </a:r>
            <a:r>
              <a:rPr lang="zh-CN" altLang="en-US" sz="2400"/>
              <a:t>的次数不超过      ，所以             的次数不超过式 </a:t>
            </a:r>
            <a:endParaRPr lang="en-US" altLang="zh-CN" sz="2400"/>
          </a:p>
          <a:p>
            <a:pPr>
              <a:spcBef>
                <a:spcPct val="0"/>
              </a:spcBef>
              <a:buFontTx/>
              <a:buNone/>
            </a:pPr>
            <a:r>
              <a:rPr lang="en-US" altLang="zh-CN" sz="2400"/>
              <a:t>                         </a:t>
            </a:r>
            <a:r>
              <a:rPr lang="zh-CN" altLang="en-US" sz="2400"/>
              <a:t>。将              写成                 ，可看出对于任意正整数   都有           。</a:t>
            </a:r>
          </a:p>
          <a:p>
            <a:pPr>
              <a:spcBef>
                <a:spcPct val="0"/>
              </a:spcBef>
              <a:buFontTx/>
              <a:buNone/>
            </a:pPr>
            <a:r>
              <a:rPr lang="zh-CN" altLang="en-US" sz="2400"/>
              <a:t>      设                            ，则                             ，所以         ，即     。</a:t>
            </a:r>
          </a:p>
        </p:txBody>
      </p:sp>
      <p:graphicFrame>
        <p:nvGraphicFramePr>
          <p:cNvPr id="8" name="对象 4">
            <a:extLst>
              <a:ext uri="{FF2B5EF4-FFF2-40B4-BE49-F238E27FC236}">
                <a16:creationId xmlns:a16="http://schemas.microsoft.com/office/drawing/2014/main" id="{EEDCF503-985A-4DC4-8868-7DEDD7032EE8}"/>
              </a:ext>
            </a:extLst>
          </p:cNvPr>
          <p:cNvGraphicFramePr>
            <a:graphicFrameLocks noChangeAspect="1"/>
          </p:cNvGraphicFramePr>
          <p:nvPr/>
        </p:nvGraphicFramePr>
        <p:xfrm>
          <a:off x="1979613" y="1989138"/>
          <a:ext cx="647700" cy="390525"/>
        </p:xfrm>
        <a:graphic>
          <a:graphicData uri="http://schemas.openxmlformats.org/presentationml/2006/ole">
            <mc:AlternateContent xmlns:mc="http://schemas.openxmlformats.org/markup-compatibility/2006">
              <mc:Choice xmlns:v="urn:schemas-microsoft-com:vml" Requires="v">
                <p:oleObj spid="_x0000_s150760" name="Equation" r:id="rId3" imgW="343049" imgH="203288" progId="Equation.DSMT4">
                  <p:embed/>
                </p:oleObj>
              </mc:Choice>
              <mc:Fallback>
                <p:oleObj name="Equation" r:id="rId3" imgW="343049" imgH="203288" progId="Equation.DSMT4">
                  <p:embed/>
                  <p:pic>
                    <p:nvPicPr>
                      <p:cNvPr id="37925" name="对象 4">
                        <a:extLst>
                          <a:ext uri="{FF2B5EF4-FFF2-40B4-BE49-F238E27FC236}">
                            <a16:creationId xmlns:a16="http://schemas.microsoft.com/office/drawing/2014/main" id="{62638E3F-3CEE-425F-A925-A9E0077B87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1989138"/>
                        <a:ext cx="6477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a:extLst>
              <a:ext uri="{FF2B5EF4-FFF2-40B4-BE49-F238E27FC236}">
                <a16:creationId xmlns:a16="http://schemas.microsoft.com/office/drawing/2014/main" id="{968197EE-F38D-4C01-923B-527AAC1C5500}"/>
              </a:ext>
            </a:extLst>
          </p:cNvPr>
          <p:cNvGraphicFramePr>
            <a:graphicFrameLocks noChangeAspect="1"/>
          </p:cNvGraphicFramePr>
          <p:nvPr/>
        </p:nvGraphicFramePr>
        <p:xfrm>
          <a:off x="4491038" y="2024063"/>
          <a:ext cx="1060450" cy="374650"/>
        </p:xfrm>
        <a:graphic>
          <a:graphicData uri="http://schemas.openxmlformats.org/presentationml/2006/ole">
            <mc:AlternateContent xmlns:mc="http://schemas.openxmlformats.org/markup-compatibility/2006">
              <mc:Choice xmlns:v="urn:schemas-microsoft-com:vml" Requires="v">
                <p:oleObj spid="_x0000_s150761" name="Equation" r:id="rId5" imgW="800100" imgH="279400" progId="Equation.DSMT4">
                  <p:embed/>
                </p:oleObj>
              </mc:Choice>
              <mc:Fallback>
                <p:oleObj name="Equation" r:id="rId5" imgW="800100" imgH="279400" progId="Equation.DSMT4">
                  <p:embed/>
                  <p:pic>
                    <p:nvPicPr>
                      <p:cNvPr id="37927" name="对象 8">
                        <a:extLst>
                          <a:ext uri="{FF2B5EF4-FFF2-40B4-BE49-F238E27FC236}">
                            <a16:creationId xmlns:a16="http://schemas.microsoft.com/office/drawing/2014/main" id="{756A47C5-4CE4-46A3-95DF-5473A99DD7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1038" y="2024063"/>
                        <a:ext cx="10604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12">
            <a:extLst>
              <a:ext uri="{FF2B5EF4-FFF2-40B4-BE49-F238E27FC236}">
                <a16:creationId xmlns:a16="http://schemas.microsoft.com/office/drawing/2014/main" id="{BC64C9D7-2656-4F41-ADA3-6D7C6B335027}"/>
              </a:ext>
            </a:extLst>
          </p:cNvPr>
          <p:cNvGraphicFramePr>
            <a:graphicFrameLocks noChangeAspect="1"/>
          </p:cNvGraphicFramePr>
          <p:nvPr/>
        </p:nvGraphicFramePr>
        <p:xfrm>
          <a:off x="7175500" y="2041525"/>
          <a:ext cx="477838" cy="333375"/>
        </p:xfrm>
        <a:graphic>
          <a:graphicData uri="http://schemas.openxmlformats.org/presentationml/2006/ole">
            <mc:AlternateContent xmlns:mc="http://schemas.openxmlformats.org/markup-compatibility/2006">
              <mc:Choice xmlns:v="urn:schemas-microsoft-com:vml" Requires="v">
                <p:oleObj spid="_x0000_s150762" name="Equation" r:id="rId7" imgW="304800" imgH="215900" progId="Equation.DSMT4">
                  <p:embed/>
                </p:oleObj>
              </mc:Choice>
              <mc:Fallback>
                <p:oleObj name="Equation" r:id="rId7" imgW="304800" imgH="215900" progId="Equation.DSMT4">
                  <p:embed/>
                  <p:pic>
                    <p:nvPicPr>
                      <p:cNvPr id="37929" name="对象 12">
                        <a:extLst>
                          <a:ext uri="{FF2B5EF4-FFF2-40B4-BE49-F238E27FC236}">
                            <a16:creationId xmlns:a16="http://schemas.microsoft.com/office/drawing/2014/main" id="{9D7DD587-E313-4312-8D43-19BD1EED58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5500" y="2041525"/>
                        <a:ext cx="47783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5">
            <a:extLst>
              <a:ext uri="{FF2B5EF4-FFF2-40B4-BE49-F238E27FC236}">
                <a16:creationId xmlns:a16="http://schemas.microsoft.com/office/drawing/2014/main" id="{9DB6A01B-33BF-4072-B806-FF8F673353B9}"/>
              </a:ext>
            </a:extLst>
          </p:cNvPr>
          <p:cNvGraphicFramePr>
            <a:graphicFrameLocks noChangeAspect="1"/>
          </p:cNvGraphicFramePr>
          <p:nvPr/>
        </p:nvGraphicFramePr>
        <p:xfrm>
          <a:off x="1692275" y="2354263"/>
          <a:ext cx="1943100" cy="396875"/>
        </p:xfrm>
        <a:graphic>
          <a:graphicData uri="http://schemas.openxmlformats.org/presentationml/2006/ole">
            <mc:AlternateContent xmlns:mc="http://schemas.openxmlformats.org/markup-compatibility/2006">
              <mc:Choice xmlns:v="urn:schemas-microsoft-com:vml" Requires="v">
                <p:oleObj spid="_x0000_s150763" name="Equation" r:id="rId9" imgW="1118085" imgH="228699" progId="Equation.DSMT4">
                  <p:embed/>
                </p:oleObj>
              </mc:Choice>
              <mc:Fallback>
                <p:oleObj name="Equation" r:id="rId9" imgW="1118085" imgH="228699" progId="Equation.DSMT4">
                  <p:embed/>
                  <p:pic>
                    <p:nvPicPr>
                      <p:cNvPr id="37931" name="对象 15">
                        <a:extLst>
                          <a:ext uri="{FF2B5EF4-FFF2-40B4-BE49-F238E27FC236}">
                            <a16:creationId xmlns:a16="http://schemas.microsoft.com/office/drawing/2014/main" id="{2A95EF34-9A4C-433D-B41F-FC168574E4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2275" y="2354263"/>
                        <a:ext cx="1943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7">
            <a:extLst>
              <a:ext uri="{FF2B5EF4-FFF2-40B4-BE49-F238E27FC236}">
                <a16:creationId xmlns:a16="http://schemas.microsoft.com/office/drawing/2014/main" id="{CF45A919-AA38-4712-BB33-2481B04A0E1D}"/>
              </a:ext>
            </a:extLst>
          </p:cNvPr>
          <p:cNvGraphicFramePr>
            <a:graphicFrameLocks noChangeAspect="1"/>
          </p:cNvGraphicFramePr>
          <p:nvPr/>
        </p:nvGraphicFramePr>
        <p:xfrm>
          <a:off x="4572000" y="2408238"/>
          <a:ext cx="1584325" cy="333375"/>
        </p:xfrm>
        <a:graphic>
          <a:graphicData uri="http://schemas.openxmlformats.org/presentationml/2006/ole">
            <mc:AlternateContent xmlns:mc="http://schemas.openxmlformats.org/markup-compatibility/2006">
              <mc:Choice xmlns:v="urn:schemas-microsoft-com:vml" Requires="v">
                <p:oleObj spid="_x0000_s150764" name="Equation" r:id="rId11" imgW="1015119" imgH="215713" progId="Equation.DSMT4">
                  <p:embed/>
                </p:oleObj>
              </mc:Choice>
              <mc:Fallback>
                <p:oleObj name="Equation" r:id="rId11" imgW="1015119" imgH="215713" progId="Equation.DSMT4">
                  <p:embed/>
                  <p:pic>
                    <p:nvPicPr>
                      <p:cNvPr id="37933" name="对象 17">
                        <a:extLst>
                          <a:ext uri="{FF2B5EF4-FFF2-40B4-BE49-F238E27FC236}">
                            <a16:creationId xmlns:a16="http://schemas.microsoft.com/office/drawing/2014/main" id="{ABCC219B-A9E4-4ED8-8E21-F777483102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0" y="2408238"/>
                        <a:ext cx="15843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20">
            <a:extLst>
              <a:ext uri="{FF2B5EF4-FFF2-40B4-BE49-F238E27FC236}">
                <a16:creationId xmlns:a16="http://schemas.microsoft.com/office/drawing/2014/main" id="{0FDC0FBE-B50E-4944-9690-66348DD6E7DF}"/>
              </a:ext>
            </a:extLst>
          </p:cNvPr>
          <p:cNvGraphicFramePr>
            <a:graphicFrameLocks noChangeAspect="1"/>
          </p:cNvGraphicFramePr>
          <p:nvPr/>
        </p:nvGraphicFramePr>
        <p:xfrm>
          <a:off x="1042988" y="2751138"/>
          <a:ext cx="2305050" cy="368300"/>
        </p:xfrm>
        <a:graphic>
          <a:graphicData uri="http://schemas.openxmlformats.org/presentationml/2006/ole">
            <mc:AlternateContent xmlns:mc="http://schemas.openxmlformats.org/markup-compatibility/2006">
              <mc:Choice xmlns:v="urn:schemas-microsoft-com:vml" Requires="v">
                <p:oleObj spid="_x0000_s150765" name="Equation" r:id="rId13" imgW="1435723" imgH="228699" progId="Equation.DSMT4">
                  <p:embed/>
                </p:oleObj>
              </mc:Choice>
              <mc:Fallback>
                <p:oleObj name="Equation" r:id="rId13" imgW="1435723" imgH="228699" progId="Equation.DSMT4">
                  <p:embed/>
                  <p:pic>
                    <p:nvPicPr>
                      <p:cNvPr id="37935" name="对象 20">
                        <a:extLst>
                          <a:ext uri="{FF2B5EF4-FFF2-40B4-BE49-F238E27FC236}">
                            <a16:creationId xmlns:a16="http://schemas.microsoft.com/office/drawing/2014/main" id="{19FC9728-D2B2-46CF-9914-4D9B18F51F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2988" y="2751138"/>
                        <a:ext cx="2305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24">
            <a:extLst>
              <a:ext uri="{FF2B5EF4-FFF2-40B4-BE49-F238E27FC236}">
                <a16:creationId xmlns:a16="http://schemas.microsoft.com/office/drawing/2014/main" id="{4F8213C4-9709-462B-B9EE-C43A15257C42}"/>
              </a:ext>
            </a:extLst>
          </p:cNvPr>
          <p:cNvGraphicFramePr>
            <a:graphicFrameLocks noChangeAspect="1"/>
          </p:cNvGraphicFramePr>
          <p:nvPr/>
        </p:nvGraphicFramePr>
        <p:xfrm>
          <a:off x="4811713" y="2768600"/>
          <a:ext cx="552450" cy="331788"/>
        </p:xfrm>
        <a:graphic>
          <a:graphicData uri="http://schemas.openxmlformats.org/presentationml/2006/ole">
            <mc:AlternateContent xmlns:mc="http://schemas.openxmlformats.org/markup-compatibility/2006">
              <mc:Choice xmlns:v="urn:schemas-microsoft-com:vml" Requires="v">
                <p:oleObj spid="_x0000_s150766" name="Equation" r:id="rId15" imgW="343049" imgH="203288" progId="Equation.DSMT4">
                  <p:embed/>
                </p:oleObj>
              </mc:Choice>
              <mc:Fallback>
                <p:oleObj name="Equation" r:id="rId15" imgW="343049" imgH="203288" progId="Equation.DSMT4">
                  <p:embed/>
                  <p:pic>
                    <p:nvPicPr>
                      <p:cNvPr id="37937" name="对象 24">
                        <a:extLst>
                          <a:ext uri="{FF2B5EF4-FFF2-40B4-BE49-F238E27FC236}">
                            <a16:creationId xmlns:a16="http://schemas.microsoft.com/office/drawing/2014/main" id="{087BE08B-6E7D-46BE-8D8E-1D415E506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1713" y="2768600"/>
                        <a:ext cx="55245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28">
            <a:extLst>
              <a:ext uri="{FF2B5EF4-FFF2-40B4-BE49-F238E27FC236}">
                <a16:creationId xmlns:a16="http://schemas.microsoft.com/office/drawing/2014/main" id="{78E1D735-C7F1-48FB-9AC1-83A6BC3C52B5}"/>
              </a:ext>
            </a:extLst>
          </p:cNvPr>
          <p:cNvGraphicFramePr>
            <a:graphicFrameLocks noChangeAspect="1"/>
          </p:cNvGraphicFramePr>
          <p:nvPr/>
        </p:nvGraphicFramePr>
        <p:xfrm>
          <a:off x="7348538" y="2803525"/>
          <a:ext cx="247650" cy="261938"/>
        </p:xfrm>
        <a:graphic>
          <a:graphicData uri="http://schemas.openxmlformats.org/presentationml/2006/ole">
            <mc:AlternateContent xmlns:mc="http://schemas.openxmlformats.org/markup-compatibility/2006">
              <mc:Choice xmlns:v="urn:schemas-microsoft-com:vml" Requires="v">
                <p:oleObj spid="_x0000_s150767" name="Equation" r:id="rId16" imgW="127000" imgH="139700" progId="Equation.DSMT4">
                  <p:embed/>
                </p:oleObj>
              </mc:Choice>
              <mc:Fallback>
                <p:oleObj name="Equation" r:id="rId16" imgW="127000" imgH="139700" progId="Equation.DSMT4">
                  <p:embed/>
                  <p:pic>
                    <p:nvPicPr>
                      <p:cNvPr id="37939" name="对象 28">
                        <a:extLst>
                          <a:ext uri="{FF2B5EF4-FFF2-40B4-BE49-F238E27FC236}">
                            <a16:creationId xmlns:a16="http://schemas.microsoft.com/office/drawing/2014/main" id="{226B0BCA-6297-4034-B133-BFB2F85EFEB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48538" y="2803525"/>
                        <a:ext cx="2476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32">
            <a:extLst>
              <a:ext uri="{FF2B5EF4-FFF2-40B4-BE49-F238E27FC236}">
                <a16:creationId xmlns:a16="http://schemas.microsoft.com/office/drawing/2014/main" id="{E6E11C6C-8D83-42E7-B484-72A70129AB99}"/>
              </a:ext>
            </a:extLst>
          </p:cNvPr>
          <p:cNvGraphicFramePr>
            <a:graphicFrameLocks noChangeAspect="1"/>
          </p:cNvGraphicFramePr>
          <p:nvPr/>
        </p:nvGraphicFramePr>
        <p:xfrm>
          <a:off x="1908175" y="3100388"/>
          <a:ext cx="1758950" cy="358775"/>
        </p:xfrm>
        <a:graphic>
          <a:graphicData uri="http://schemas.openxmlformats.org/presentationml/2006/ole">
            <mc:AlternateContent xmlns:mc="http://schemas.openxmlformats.org/markup-compatibility/2006">
              <mc:Choice xmlns:v="urn:schemas-microsoft-com:vml" Requires="v">
                <p:oleObj spid="_x0000_s150768" name="Equation" r:id="rId18" imgW="1118085" imgH="228699" progId="Equation.DSMT4">
                  <p:embed/>
                </p:oleObj>
              </mc:Choice>
              <mc:Fallback>
                <p:oleObj name="Equation" r:id="rId18" imgW="1118085" imgH="228699" progId="Equation.DSMT4">
                  <p:embed/>
                  <p:pic>
                    <p:nvPicPr>
                      <p:cNvPr id="37941" name="对象 32">
                        <a:extLst>
                          <a:ext uri="{FF2B5EF4-FFF2-40B4-BE49-F238E27FC236}">
                            <a16:creationId xmlns:a16="http://schemas.microsoft.com/office/drawing/2014/main" id="{64B5F37D-AB6A-47D5-B13E-CDCF24D67C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8175" y="3100388"/>
                        <a:ext cx="175895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36">
            <a:extLst>
              <a:ext uri="{FF2B5EF4-FFF2-40B4-BE49-F238E27FC236}">
                <a16:creationId xmlns:a16="http://schemas.microsoft.com/office/drawing/2014/main" id="{36905D39-4D09-4531-B605-1948608668FA}"/>
              </a:ext>
            </a:extLst>
          </p:cNvPr>
          <p:cNvGraphicFramePr>
            <a:graphicFrameLocks noChangeAspect="1"/>
          </p:cNvGraphicFramePr>
          <p:nvPr/>
        </p:nvGraphicFramePr>
        <p:xfrm>
          <a:off x="4054475" y="3135313"/>
          <a:ext cx="517525" cy="333375"/>
        </p:xfrm>
        <a:graphic>
          <a:graphicData uri="http://schemas.openxmlformats.org/presentationml/2006/ole">
            <mc:AlternateContent xmlns:mc="http://schemas.openxmlformats.org/markup-compatibility/2006">
              <mc:Choice xmlns:v="urn:schemas-microsoft-com:vml" Requires="v">
                <p:oleObj spid="_x0000_s150769" name="Equation" r:id="rId19" imgW="317638" imgH="203288" progId="Equation.DSMT4">
                  <p:embed/>
                </p:oleObj>
              </mc:Choice>
              <mc:Fallback>
                <p:oleObj name="Equation" r:id="rId19" imgW="317638" imgH="203288" progId="Equation.DSMT4">
                  <p:embed/>
                  <p:pic>
                    <p:nvPicPr>
                      <p:cNvPr id="37943" name="对象 36">
                        <a:extLst>
                          <a:ext uri="{FF2B5EF4-FFF2-40B4-BE49-F238E27FC236}">
                            <a16:creationId xmlns:a16="http://schemas.microsoft.com/office/drawing/2014/main" id="{F4F1B4B0-7C52-4BCA-A038-9D3FDEBC5C2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54475" y="3135313"/>
                        <a:ext cx="5175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40">
            <a:extLst>
              <a:ext uri="{FF2B5EF4-FFF2-40B4-BE49-F238E27FC236}">
                <a16:creationId xmlns:a16="http://schemas.microsoft.com/office/drawing/2014/main" id="{9690276A-8776-43DE-87E5-4C95B189739B}"/>
              </a:ext>
            </a:extLst>
          </p:cNvPr>
          <p:cNvGraphicFramePr>
            <a:graphicFrameLocks noChangeAspect="1"/>
          </p:cNvGraphicFramePr>
          <p:nvPr/>
        </p:nvGraphicFramePr>
        <p:xfrm>
          <a:off x="6467475" y="3198813"/>
          <a:ext cx="566738" cy="260350"/>
        </p:xfrm>
        <a:graphic>
          <a:graphicData uri="http://schemas.openxmlformats.org/presentationml/2006/ole">
            <mc:AlternateContent xmlns:mc="http://schemas.openxmlformats.org/markup-compatibility/2006">
              <mc:Choice xmlns:v="urn:schemas-microsoft-com:vml" Requires="v">
                <p:oleObj spid="_x0000_s150770" name="Equation" r:id="rId21" imgW="368300" imgH="165100" progId="Equation.DSMT4">
                  <p:embed/>
                </p:oleObj>
              </mc:Choice>
              <mc:Fallback>
                <p:oleObj name="Equation" r:id="rId21" imgW="368300" imgH="165100" progId="Equation.DSMT4">
                  <p:embed/>
                  <p:pic>
                    <p:nvPicPr>
                      <p:cNvPr id="37945" name="对象 40">
                        <a:extLst>
                          <a:ext uri="{FF2B5EF4-FFF2-40B4-BE49-F238E27FC236}">
                            <a16:creationId xmlns:a16="http://schemas.microsoft.com/office/drawing/2014/main" id="{3A37001A-2C44-4E1E-AB8F-FDA11CF77B6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67475" y="3198813"/>
                        <a:ext cx="5667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44">
            <a:extLst>
              <a:ext uri="{FF2B5EF4-FFF2-40B4-BE49-F238E27FC236}">
                <a16:creationId xmlns:a16="http://schemas.microsoft.com/office/drawing/2014/main" id="{4286BE31-61AE-4032-BED9-3E695F92BD98}"/>
              </a:ext>
            </a:extLst>
          </p:cNvPr>
          <p:cNvGraphicFramePr>
            <a:graphicFrameLocks noChangeAspect="1"/>
          </p:cNvGraphicFramePr>
          <p:nvPr/>
        </p:nvGraphicFramePr>
        <p:xfrm>
          <a:off x="998538" y="3490913"/>
          <a:ext cx="477837" cy="333375"/>
        </p:xfrm>
        <a:graphic>
          <a:graphicData uri="http://schemas.openxmlformats.org/presentationml/2006/ole">
            <mc:AlternateContent xmlns:mc="http://schemas.openxmlformats.org/markup-compatibility/2006">
              <mc:Choice xmlns:v="urn:schemas-microsoft-com:vml" Requires="v">
                <p:oleObj spid="_x0000_s150771" name="Equation" r:id="rId23" imgW="304800" imgH="215900" progId="Equation.DSMT4">
                  <p:embed/>
                </p:oleObj>
              </mc:Choice>
              <mc:Fallback>
                <p:oleObj name="Equation" r:id="rId23" imgW="304800" imgH="215900" progId="Equation.DSMT4">
                  <p:embed/>
                  <p:pic>
                    <p:nvPicPr>
                      <p:cNvPr id="37947" name="对象 44">
                        <a:extLst>
                          <a:ext uri="{FF2B5EF4-FFF2-40B4-BE49-F238E27FC236}">
                            <a16:creationId xmlns:a16="http://schemas.microsoft.com/office/drawing/2014/main" id="{D4443E15-C6DE-4163-BCAC-6BD683912CE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8538" y="3490913"/>
                        <a:ext cx="4778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48">
            <a:extLst>
              <a:ext uri="{FF2B5EF4-FFF2-40B4-BE49-F238E27FC236}">
                <a16:creationId xmlns:a16="http://schemas.microsoft.com/office/drawing/2014/main" id="{36522EB7-A4FC-4E7C-A571-15D06F1B5E8D}"/>
              </a:ext>
            </a:extLst>
          </p:cNvPr>
          <p:cNvGraphicFramePr>
            <a:graphicFrameLocks noChangeAspect="1"/>
          </p:cNvGraphicFramePr>
          <p:nvPr/>
        </p:nvGraphicFramePr>
        <p:xfrm>
          <a:off x="3348038" y="3514725"/>
          <a:ext cx="477837" cy="261938"/>
        </p:xfrm>
        <a:graphic>
          <a:graphicData uri="http://schemas.openxmlformats.org/presentationml/2006/ole">
            <mc:AlternateContent xmlns:mc="http://schemas.openxmlformats.org/markup-compatibility/2006">
              <mc:Choice xmlns:v="urn:schemas-microsoft-com:vml" Requires="v">
                <p:oleObj spid="_x0000_s150772" name="Equation" r:id="rId25" imgW="317362" imgH="177723" progId="Equation.DSMT4">
                  <p:embed/>
                </p:oleObj>
              </mc:Choice>
              <mc:Fallback>
                <p:oleObj name="Equation" r:id="rId25" imgW="317362" imgH="177723" progId="Equation.DSMT4">
                  <p:embed/>
                  <p:pic>
                    <p:nvPicPr>
                      <p:cNvPr id="37949" name="对象 48">
                        <a:extLst>
                          <a:ext uri="{FF2B5EF4-FFF2-40B4-BE49-F238E27FC236}">
                            <a16:creationId xmlns:a16="http://schemas.microsoft.com/office/drawing/2014/main" id="{D837F0B3-DA50-4CCA-B73E-3E84674EBB6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48038" y="3514725"/>
                        <a:ext cx="4778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52">
            <a:extLst>
              <a:ext uri="{FF2B5EF4-FFF2-40B4-BE49-F238E27FC236}">
                <a16:creationId xmlns:a16="http://schemas.microsoft.com/office/drawing/2014/main" id="{3E0EADF6-6309-4339-838D-896E7E5BB5A2}"/>
              </a:ext>
            </a:extLst>
          </p:cNvPr>
          <p:cNvGraphicFramePr>
            <a:graphicFrameLocks noChangeAspect="1"/>
          </p:cNvGraphicFramePr>
          <p:nvPr/>
        </p:nvGraphicFramePr>
        <p:xfrm>
          <a:off x="4697413" y="3479800"/>
          <a:ext cx="1109662" cy="331788"/>
        </p:xfrm>
        <a:graphic>
          <a:graphicData uri="http://schemas.openxmlformats.org/presentationml/2006/ole">
            <mc:AlternateContent xmlns:mc="http://schemas.openxmlformats.org/markup-compatibility/2006">
              <mc:Choice xmlns:v="urn:schemas-microsoft-com:vml" Requires="v">
                <p:oleObj spid="_x0000_s150773" name="Equation" r:id="rId27" imgW="762000" imgH="228600" progId="Equation.DSMT4">
                  <p:embed/>
                </p:oleObj>
              </mc:Choice>
              <mc:Fallback>
                <p:oleObj name="Equation" r:id="rId27" imgW="762000" imgH="228600" progId="Equation.DSMT4">
                  <p:embed/>
                  <p:pic>
                    <p:nvPicPr>
                      <p:cNvPr id="37951" name="对象 52">
                        <a:extLst>
                          <a:ext uri="{FF2B5EF4-FFF2-40B4-BE49-F238E27FC236}">
                            <a16:creationId xmlns:a16="http://schemas.microsoft.com/office/drawing/2014/main" id="{9DFBE6A6-6E98-486D-AA7F-F91A8687FB7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97413" y="3479800"/>
                        <a:ext cx="1109662"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56">
            <a:extLst>
              <a:ext uri="{FF2B5EF4-FFF2-40B4-BE49-F238E27FC236}">
                <a16:creationId xmlns:a16="http://schemas.microsoft.com/office/drawing/2014/main" id="{3C25ABBE-430F-4C98-A6E7-35FC0370BE08}"/>
              </a:ext>
            </a:extLst>
          </p:cNvPr>
          <p:cNvGraphicFramePr>
            <a:graphicFrameLocks noChangeAspect="1"/>
          </p:cNvGraphicFramePr>
          <p:nvPr/>
        </p:nvGraphicFramePr>
        <p:xfrm>
          <a:off x="996950" y="3832225"/>
          <a:ext cx="2132013" cy="374650"/>
        </p:xfrm>
        <a:graphic>
          <a:graphicData uri="http://schemas.openxmlformats.org/presentationml/2006/ole">
            <mc:AlternateContent xmlns:mc="http://schemas.openxmlformats.org/markup-compatibility/2006">
              <mc:Choice xmlns:v="urn:schemas-microsoft-com:vml" Requires="v">
                <p:oleObj spid="_x0000_s150774" name="Equation" r:id="rId29" imgW="1422400" imgH="254000" progId="Equation.DSMT4">
                  <p:embed/>
                </p:oleObj>
              </mc:Choice>
              <mc:Fallback>
                <p:oleObj name="Equation" r:id="rId29" imgW="1422400" imgH="254000" progId="Equation.DSMT4">
                  <p:embed/>
                  <p:pic>
                    <p:nvPicPr>
                      <p:cNvPr id="37953" name="对象 56">
                        <a:extLst>
                          <a:ext uri="{FF2B5EF4-FFF2-40B4-BE49-F238E27FC236}">
                            <a16:creationId xmlns:a16="http://schemas.microsoft.com/office/drawing/2014/main" id="{1C0C8FA3-137F-4AFE-8967-B18FAD6EF31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96950" y="3832225"/>
                        <a:ext cx="21320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60">
            <a:extLst>
              <a:ext uri="{FF2B5EF4-FFF2-40B4-BE49-F238E27FC236}">
                <a16:creationId xmlns:a16="http://schemas.microsoft.com/office/drawing/2014/main" id="{C343A743-9FD8-4560-92B3-CC2E21CFF0B2}"/>
              </a:ext>
            </a:extLst>
          </p:cNvPr>
          <p:cNvGraphicFramePr>
            <a:graphicFrameLocks noChangeAspect="1"/>
          </p:cNvGraphicFramePr>
          <p:nvPr/>
        </p:nvGraphicFramePr>
        <p:xfrm>
          <a:off x="3825875" y="3863975"/>
          <a:ext cx="1155700" cy="346075"/>
        </p:xfrm>
        <a:graphic>
          <a:graphicData uri="http://schemas.openxmlformats.org/presentationml/2006/ole">
            <mc:AlternateContent xmlns:mc="http://schemas.openxmlformats.org/markup-compatibility/2006">
              <mc:Choice xmlns:v="urn:schemas-microsoft-com:vml" Requires="v">
                <p:oleObj spid="_x0000_s150775" name="Equation" r:id="rId31" imgW="762000" imgH="228600" progId="Equation.DSMT4">
                  <p:embed/>
                </p:oleObj>
              </mc:Choice>
              <mc:Fallback>
                <p:oleObj name="Equation" r:id="rId31" imgW="762000" imgH="228600" progId="Equation.DSMT4">
                  <p:embed/>
                  <p:pic>
                    <p:nvPicPr>
                      <p:cNvPr id="37955" name="对象 60">
                        <a:extLst>
                          <a:ext uri="{FF2B5EF4-FFF2-40B4-BE49-F238E27FC236}">
                            <a16:creationId xmlns:a16="http://schemas.microsoft.com/office/drawing/2014/main" id="{C9E046DD-BB37-4874-BCB6-AD3EFC9DEAE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25875" y="3863975"/>
                        <a:ext cx="11557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对象 63">
            <a:extLst>
              <a:ext uri="{FF2B5EF4-FFF2-40B4-BE49-F238E27FC236}">
                <a16:creationId xmlns:a16="http://schemas.microsoft.com/office/drawing/2014/main" id="{C843E5E5-FF60-4C3E-A9EC-F8B3909100BA}"/>
              </a:ext>
            </a:extLst>
          </p:cNvPr>
          <p:cNvGraphicFramePr>
            <a:graphicFrameLocks noChangeAspect="1"/>
          </p:cNvGraphicFramePr>
          <p:nvPr/>
        </p:nvGraphicFramePr>
        <p:xfrm>
          <a:off x="5580063" y="3832225"/>
          <a:ext cx="1389062" cy="377825"/>
        </p:xfrm>
        <a:graphic>
          <a:graphicData uri="http://schemas.openxmlformats.org/presentationml/2006/ole">
            <mc:AlternateContent xmlns:mc="http://schemas.openxmlformats.org/markup-compatibility/2006">
              <mc:Choice xmlns:v="urn:schemas-microsoft-com:vml" Requires="v">
                <p:oleObj spid="_x0000_s150776" name="Equation" r:id="rId32" imgW="901700" imgH="241300" progId="Equation.DSMT4">
                  <p:embed/>
                </p:oleObj>
              </mc:Choice>
              <mc:Fallback>
                <p:oleObj name="Equation" r:id="rId32" imgW="901700" imgH="241300" progId="Equation.DSMT4">
                  <p:embed/>
                  <p:pic>
                    <p:nvPicPr>
                      <p:cNvPr id="37957" name="对象 63">
                        <a:extLst>
                          <a:ext uri="{FF2B5EF4-FFF2-40B4-BE49-F238E27FC236}">
                            <a16:creationId xmlns:a16="http://schemas.microsoft.com/office/drawing/2014/main" id="{B2264139-2906-492D-9A5F-83230EC470A5}"/>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580063" y="3832225"/>
                        <a:ext cx="1389062"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对象 67">
            <a:extLst>
              <a:ext uri="{FF2B5EF4-FFF2-40B4-BE49-F238E27FC236}">
                <a16:creationId xmlns:a16="http://schemas.microsoft.com/office/drawing/2014/main" id="{5B177C42-181F-4E70-8BA7-92C06B786EE9}"/>
              </a:ext>
            </a:extLst>
          </p:cNvPr>
          <p:cNvGraphicFramePr>
            <a:graphicFrameLocks noChangeAspect="1"/>
          </p:cNvGraphicFramePr>
          <p:nvPr/>
        </p:nvGraphicFramePr>
        <p:xfrm>
          <a:off x="3541713" y="4206875"/>
          <a:ext cx="185737" cy="341313"/>
        </p:xfrm>
        <a:graphic>
          <a:graphicData uri="http://schemas.openxmlformats.org/presentationml/2006/ole">
            <mc:AlternateContent xmlns:mc="http://schemas.openxmlformats.org/markup-compatibility/2006">
              <mc:Choice xmlns:v="urn:schemas-microsoft-com:vml" Requires="v">
                <p:oleObj spid="_x0000_s150777" name="Equation" r:id="rId34" imgW="88784" imgH="164885" progId="Equation.DSMT4">
                  <p:embed/>
                </p:oleObj>
              </mc:Choice>
              <mc:Fallback>
                <p:oleObj name="Equation" r:id="rId34" imgW="88784" imgH="164885" progId="Equation.DSMT4">
                  <p:embed/>
                  <p:pic>
                    <p:nvPicPr>
                      <p:cNvPr id="37959" name="对象 67">
                        <a:extLst>
                          <a:ext uri="{FF2B5EF4-FFF2-40B4-BE49-F238E27FC236}">
                            <a16:creationId xmlns:a16="http://schemas.microsoft.com/office/drawing/2014/main" id="{50F2CF43-AEBF-42A1-BBDA-C943320649E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541713" y="4206875"/>
                        <a:ext cx="185737"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对象 70">
            <a:extLst>
              <a:ext uri="{FF2B5EF4-FFF2-40B4-BE49-F238E27FC236}">
                <a16:creationId xmlns:a16="http://schemas.microsoft.com/office/drawing/2014/main" id="{A03B2A04-3166-491D-A88D-827DCA5A2FDB}"/>
              </a:ext>
            </a:extLst>
          </p:cNvPr>
          <p:cNvGraphicFramePr>
            <a:graphicFrameLocks noChangeAspect="1"/>
          </p:cNvGraphicFramePr>
          <p:nvPr/>
        </p:nvGraphicFramePr>
        <p:xfrm>
          <a:off x="4371975" y="4176713"/>
          <a:ext cx="920750" cy="404812"/>
        </p:xfrm>
        <a:graphic>
          <a:graphicData uri="http://schemas.openxmlformats.org/presentationml/2006/ole">
            <mc:AlternateContent xmlns:mc="http://schemas.openxmlformats.org/markup-compatibility/2006">
              <mc:Choice xmlns:v="urn:schemas-microsoft-com:vml" Requires="v">
                <p:oleObj spid="_x0000_s150778" name="Equation" r:id="rId36" imgW="559043" imgH="241405" progId="Equation.DSMT4">
                  <p:embed/>
                </p:oleObj>
              </mc:Choice>
              <mc:Fallback>
                <p:oleObj name="Equation" r:id="rId36" imgW="559043" imgH="241405" progId="Equation.DSMT4">
                  <p:embed/>
                  <p:pic>
                    <p:nvPicPr>
                      <p:cNvPr id="37961" name="对象 70">
                        <a:extLst>
                          <a:ext uri="{FF2B5EF4-FFF2-40B4-BE49-F238E27FC236}">
                            <a16:creationId xmlns:a16="http://schemas.microsoft.com/office/drawing/2014/main" id="{5529FDFB-AE6D-48C2-A1E0-EBD2CF7FB867}"/>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371975" y="4176713"/>
                        <a:ext cx="92075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对象 72">
            <a:extLst>
              <a:ext uri="{FF2B5EF4-FFF2-40B4-BE49-F238E27FC236}">
                <a16:creationId xmlns:a16="http://schemas.microsoft.com/office/drawing/2014/main" id="{5C8D9F4C-C0CF-4A01-8F36-364959635774}"/>
              </a:ext>
            </a:extLst>
          </p:cNvPr>
          <p:cNvGraphicFramePr>
            <a:graphicFrameLocks noChangeAspect="1"/>
          </p:cNvGraphicFramePr>
          <p:nvPr/>
        </p:nvGraphicFramePr>
        <p:xfrm>
          <a:off x="1978025" y="4592638"/>
          <a:ext cx="2179638" cy="385762"/>
        </p:xfrm>
        <a:graphic>
          <a:graphicData uri="http://schemas.openxmlformats.org/presentationml/2006/ole">
            <mc:AlternateContent xmlns:mc="http://schemas.openxmlformats.org/markup-compatibility/2006">
              <mc:Choice xmlns:v="urn:schemas-microsoft-com:vml" Requires="v">
                <p:oleObj spid="_x0000_s150779" name="Equation" r:id="rId38" imgW="1167893" imgH="203112" progId="Equation.DSMT4">
                  <p:embed/>
                </p:oleObj>
              </mc:Choice>
              <mc:Fallback>
                <p:oleObj name="Equation" r:id="rId38" imgW="1167893" imgH="203112" progId="Equation.DSMT4">
                  <p:embed/>
                  <p:pic>
                    <p:nvPicPr>
                      <p:cNvPr id="37963" name="对象 72">
                        <a:extLst>
                          <a:ext uri="{FF2B5EF4-FFF2-40B4-BE49-F238E27FC236}">
                            <a16:creationId xmlns:a16="http://schemas.microsoft.com/office/drawing/2014/main" id="{EFCCDE00-BC9A-4272-8124-1E426ED4F27F}"/>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978025" y="4592638"/>
                        <a:ext cx="2179638"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对象 74">
            <a:extLst>
              <a:ext uri="{FF2B5EF4-FFF2-40B4-BE49-F238E27FC236}">
                <a16:creationId xmlns:a16="http://schemas.microsoft.com/office/drawing/2014/main" id="{AA88CC45-F142-4F67-8C81-2C33A1482341}"/>
              </a:ext>
            </a:extLst>
          </p:cNvPr>
          <p:cNvGraphicFramePr>
            <a:graphicFrameLocks noChangeAspect="1"/>
          </p:cNvGraphicFramePr>
          <p:nvPr/>
        </p:nvGraphicFramePr>
        <p:xfrm>
          <a:off x="4811713" y="4533900"/>
          <a:ext cx="2406650" cy="411163"/>
        </p:xfrm>
        <a:graphic>
          <a:graphicData uri="http://schemas.openxmlformats.org/presentationml/2006/ole">
            <mc:AlternateContent xmlns:mc="http://schemas.openxmlformats.org/markup-compatibility/2006">
              <mc:Choice xmlns:v="urn:schemas-microsoft-com:vml" Requires="v">
                <p:oleObj spid="_x0000_s150780" name="Equation" r:id="rId40" imgW="1435100" imgH="241300" progId="Equation.DSMT4">
                  <p:embed/>
                </p:oleObj>
              </mc:Choice>
              <mc:Fallback>
                <p:oleObj name="Equation" r:id="rId40" imgW="1435100" imgH="241300" progId="Equation.DSMT4">
                  <p:embed/>
                  <p:pic>
                    <p:nvPicPr>
                      <p:cNvPr id="37965" name="对象 74">
                        <a:extLst>
                          <a:ext uri="{FF2B5EF4-FFF2-40B4-BE49-F238E27FC236}">
                            <a16:creationId xmlns:a16="http://schemas.microsoft.com/office/drawing/2014/main" id="{2B0505D0-ADF7-4AAA-8BD6-A508C6C867F9}"/>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811713" y="4533900"/>
                        <a:ext cx="240665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对象 76">
            <a:extLst>
              <a:ext uri="{FF2B5EF4-FFF2-40B4-BE49-F238E27FC236}">
                <a16:creationId xmlns:a16="http://schemas.microsoft.com/office/drawing/2014/main" id="{9F50404F-6FD6-422D-BAF8-AAD2E84403D8}"/>
              </a:ext>
            </a:extLst>
          </p:cNvPr>
          <p:cNvGraphicFramePr>
            <a:graphicFrameLocks noChangeAspect="1"/>
          </p:cNvGraphicFramePr>
          <p:nvPr/>
        </p:nvGraphicFramePr>
        <p:xfrm>
          <a:off x="1441450" y="4986338"/>
          <a:ext cx="536575" cy="292100"/>
        </p:xfrm>
        <a:graphic>
          <a:graphicData uri="http://schemas.openxmlformats.org/presentationml/2006/ole">
            <mc:AlternateContent xmlns:mc="http://schemas.openxmlformats.org/markup-compatibility/2006">
              <mc:Choice xmlns:v="urn:schemas-microsoft-com:vml" Requires="v">
                <p:oleObj spid="_x0000_s150781" name="Equation" r:id="rId42" imgW="317362" imgH="177723" progId="Equation.DSMT4">
                  <p:embed/>
                </p:oleObj>
              </mc:Choice>
              <mc:Fallback>
                <p:oleObj name="Equation" r:id="rId42" imgW="317362" imgH="177723" progId="Equation.DSMT4">
                  <p:embed/>
                  <p:pic>
                    <p:nvPicPr>
                      <p:cNvPr id="37967" name="对象 76">
                        <a:extLst>
                          <a:ext uri="{FF2B5EF4-FFF2-40B4-BE49-F238E27FC236}">
                            <a16:creationId xmlns:a16="http://schemas.microsoft.com/office/drawing/2014/main" id="{5A8FEDFA-A486-49A8-9E10-20BFB9D97102}"/>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441450" y="4986338"/>
                        <a:ext cx="5365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对象 78">
            <a:extLst>
              <a:ext uri="{FF2B5EF4-FFF2-40B4-BE49-F238E27FC236}">
                <a16:creationId xmlns:a16="http://schemas.microsoft.com/office/drawing/2014/main" id="{AAD416FB-B855-475C-B9F7-6C9E0C5E4617}"/>
              </a:ext>
            </a:extLst>
          </p:cNvPr>
          <p:cNvGraphicFramePr>
            <a:graphicFrameLocks noChangeAspect="1"/>
          </p:cNvGraphicFramePr>
          <p:nvPr/>
        </p:nvGraphicFramePr>
        <p:xfrm>
          <a:off x="2768600" y="4913313"/>
          <a:ext cx="393700" cy="404812"/>
        </p:xfrm>
        <a:graphic>
          <a:graphicData uri="http://schemas.openxmlformats.org/presentationml/2006/ole">
            <mc:AlternateContent xmlns:mc="http://schemas.openxmlformats.org/markup-compatibility/2006">
              <mc:Choice xmlns:v="urn:schemas-microsoft-com:vml" Requires="v">
                <p:oleObj spid="_x0000_s150782" name="Equation" r:id="rId44" imgW="241405" imgH="254110" progId="Equation.DSMT4">
                  <p:embed/>
                </p:oleObj>
              </mc:Choice>
              <mc:Fallback>
                <p:oleObj name="Equation" r:id="rId44" imgW="241405" imgH="254110" progId="Equation.DSMT4">
                  <p:embed/>
                  <p:pic>
                    <p:nvPicPr>
                      <p:cNvPr id="37969" name="对象 78">
                        <a:extLst>
                          <a:ext uri="{FF2B5EF4-FFF2-40B4-BE49-F238E27FC236}">
                            <a16:creationId xmlns:a16="http://schemas.microsoft.com/office/drawing/2014/main" id="{A9109306-D4EF-430E-876B-FB5CFEB7B394}"/>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768600" y="4913313"/>
                        <a:ext cx="3937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50268317"/>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471A5C-9E2D-4A59-9119-18EB042CBBF8}"/>
              </a:ext>
            </a:extLst>
          </p:cNvPr>
          <p:cNvSpPr>
            <a:spLocks noGrp="1"/>
          </p:cNvSpPr>
          <p:nvPr>
            <p:ph type="title"/>
          </p:nvPr>
        </p:nvSpPr>
        <p:spPr/>
        <p:txBody>
          <a:bodyPr/>
          <a:lstStyle/>
          <a:p>
            <a:r>
              <a:rPr lang="en-US" altLang="zh-CN" dirty="0"/>
              <a:t>Rijndael</a:t>
            </a:r>
            <a:r>
              <a:rPr lang="zh-CN" altLang="en-US" sz="3600" dirty="0">
                <a:latin typeface="+mn-ea"/>
                <a:ea typeface="+mn-ea"/>
              </a:rPr>
              <a:t>数学基础和设计思想</a:t>
            </a:r>
            <a:endParaRPr lang="zh-CN" altLang="en-US" dirty="0"/>
          </a:p>
        </p:txBody>
      </p:sp>
      <p:sp>
        <p:nvSpPr>
          <p:cNvPr id="3" name="内容占位符 2">
            <a:extLst>
              <a:ext uri="{FF2B5EF4-FFF2-40B4-BE49-F238E27FC236}">
                <a16:creationId xmlns:a16="http://schemas.microsoft.com/office/drawing/2014/main" id="{BB639D05-314D-4DAA-A5B8-221750F67BFA}"/>
              </a:ext>
            </a:extLst>
          </p:cNvPr>
          <p:cNvSpPr>
            <a:spLocks noGrp="1"/>
          </p:cNvSpPr>
          <p:nvPr>
            <p:ph idx="1"/>
          </p:nvPr>
        </p:nvSpPr>
        <p:spPr>
          <a:xfrm>
            <a:off x="7848600" y="1219200"/>
            <a:ext cx="3733800" cy="2438400"/>
          </a:xfrm>
        </p:spPr>
        <p:txBody>
          <a:bodyPr/>
          <a:lstStyle/>
          <a:p>
            <a:endParaRPr lang="zh-CN" altLang="en-US" dirty="0"/>
          </a:p>
        </p:txBody>
      </p:sp>
      <p:sp>
        <p:nvSpPr>
          <p:cNvPr id="4" name="日期占位符 3">
            <a:extLst>
              <a:ext uri="{FF2B5EF4-FFF2-40B4-BE49-F238E27FC236}">
                <a16:creationId xmlns:a16="http://schemas.microsoft.com/office/drawing/2014/main" id="{1F9091F2-DBDC-4D74-B808-B967C20BE542}"/>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dirty="0"/>
          </a:p>
        </p:txBody>
      </p:sp>
      <p:sp>
        <p:nvSpPr>
          <p:cNvPr id="5" name="灯片编号占位符 4">
            <a:extLst>
              <a:ext uri="{FF2B5EF4-FFF2-40B4-BE49-F238E27FC236}">
                <a16:creationId xmlns:a16="http://schemas.microsoft.com/office/drawing/2014/main" id="{AEB8EDF6-D201-49FF-BB5C-057BA6A97286}"/>
              </a:ext>
            </a:extLst>
          </p:cNvPr>
          <p:cNvSpPr>
            <a:spLocks noGrp="1"/>
          </p:cNvSpPr>
          <p:nvPr>
            <p:ph type="sldNum" sz="quarter" idx="11"/>
          </p:nvPr>
        </p:nvSpPr>
        <p:spPr/>
        <p:txBody>
          <a:bodyPr/>
          <a:lstStyle/>
          <a:p>
            <a:fld id="{A420A89F-6092-44FA-AA4D-72ED0B6A316D}" type="slidenum">
              <a:rPr lang="en-US" altLang="zh-CN" smtClean="0"/>
              <a:pPr/>
              <a:t>90</a:t>
            </a:fld>
            <a:endParaRPr lang="en-US" altLang="zh-CN"/>
          </a:p>
        </p:txBody>
      </p:sp>
      <p:sp>
        <p:nvSpPr>
          <p:cNvPr id="6" name="文本框 5">
            <a:extLst>
              <a:ext uri="{FF2B5EF4-FFF2-40B4-BE49-F238E27FC236}">
                <a16:creationId xmlns:a16="http://schemas.microsoft.com/office/drawing/2014/main" id="{364685B2-86F3-46DD-806D-8DD1D99C5CFA}"/>
              </a:ext>
            </a:extLst>
          </p:cNvPr>
          <p:cNvSpPr txBox="1"/>
          <p:nvPr/>
        </p:nvSpPr>
        <p:spPr>
          <a:xfrm>
            <a:off x="738188" y="1390650"/>
            <a:ext cx="10463212" cy="830997"/>
          </a:xfrm>
          <a:prstGeom prst="rect">
            <a:avLst/>
          </a:prstGeom>
          <a:noFill/>
        </p:spPr>
        <p:txBody>
          <a:bodyPr wrap="square">
            <a:spAutoFit/>
          </a:bodyPr>
          <a:lstStyle/>
          <a:p>
            <a:pPr>
              <a:defRPr/>
            </a:pPr>
            <a:r>
              <a:rPr lang="zh-CN" altLang="en-US" sz="2400" dirty="0">
                <a:latin typeface="+mn-ea"/>
                <a:ea typeface="+mn-ea"/>
              </a:rPr>
              <a:t>    以上定义的乘法满足交换律，且有单位元‘</a:t>
            </a:r>
            <a:r>
              <a:rPr lang="en-US" altLang="zh-CN" sz="2400" dirty="0">
                <a:latin typeface="+mn-ea"/>
                <a:ea typeface="+mn-ea"/>
              </a:rPr>
              <a:t>01’</a:t>
            </a:r>
            <a:r>
              <a:rPr lang="zh-CN" altLang="en-US" sz="2400" dirty="0">
                <a:latin typeface="+mn-ea"/>
                <a:ea typeface="+mn-ea"/>
              </a:rPr>
              <a:t>。另外，对任何次数小于</a:t>
            </a:r>
            <a:r>
              <a:rPr lang="en-US" altLang="zh-CN" sz="2400" dirty="0">
                <a:latin typeface="+mn-ea"/>
                <a:ea typeface="+mn-ea"/>
              </a:rPr>
              <a:t>8</a:t>
            </a:r>
            <a:r>
              <a:rPr lang="zh-CN" altLang="en-US" sz="2400" dirty="0">
                <a:latin typeface="+mn-ea"/>
                <a:ea typeface="+mn-ea"/>
              </a:rPr>
              <a:t>的多项式</a:t>
            </a:r>
            <a:r>
              <a:rPr lang="en-US" altLang="zh-CN" sz="2400" dirty="0">
                <a:latin typeface="+mn-ea"/>
                <a:ea typeface="+mn-ea"/>
              </a:rPr>
              <a:t>b(x)</a:t>
            </a:r>
            <a:r>
              <a:rPr lang="zh-CN" altLang="en-US" sz="2400" dirty="0">
                <a:latin typeface="+mn-ea"/>
                <a:ea typeface="+mn-ea"/>
              </a:rPr>
              <a:t>，可用推广的欧几里德算法得：</a:t>
            </a:r>
          </a:p>
        </p:txBody>
      </p:sp>
      <p:sp>
        <p:nvSpPr>
          <p:cNvPr id="7" name="矩形 6">
            <a:extLst>
              <a:ext uri="{FF2B5EF4-FFF2-40B4-BE49-F238E27FC236}">
                <a16:creationId xmlns:a16="http://schemas.microsoft.com/office/drawing/2014/main" id="{B54A9E5D-93C7-42CE-9C3F-7145967D238C}"/>
              </a:ext>
            </a:extLst>
          </p:cNvPr>
          <p:cNvSpPr/>
          <p:nvPr/>
        </p:nvSpPr>
        <p:spPr>
          <a:xfrm>
            <a:off x="1774275" y="2377600"/>
            <a:ext cx="4465638" cy="523875"/>
          </a:xfrm>
          <a:prstGeom prst="rect">
            <a:avLst/>
          </a:prstGeom>
        </p:spPr>
        <p:txBody>
          <a:bodyPr>
            <a:spAutoFit/>
          </a:bodyPr>
          <a:lstStyle/>
          <a:p>
            <a:pPr algn="ctr">
              <a:spcAft>
                <a:spcPts val="0"/>
              </a:spcAft>
              <a:defRPr/>
            </a:pPr>
            <a:r>
              <a:rPr lang="en-US" altLang="zh-CN" sz="2800" i="1" kern="100" dirty="0">
                <a:latin typeface="Times New Roman" panose="02020603050405020304" pitchFamily="18" charset="0"/>
              </a:rPr>
              <a:t>b</a:t>
            </a:r>
            <a:r>
              <a:rPr lang="en-US" altLang="zh-CN" sz="2800" kern="100" dirty="0">
                <a:latin typeface="Times New Roman" panose="02020603050405020304" pitchFamily="18" charset="0"/>
              </a:rPr>
              <a:t>(</a:t>
            </a:r>
            <a:r>
              <a:rPr lang="en-US" altLang="zh-CN" sz="2800" i="1" kern="100" dirty="0">
                <a:latin typeface="Times New Roman" panose="02020603050405020304" pitchFamily="18" charset="0"/>
              </a:rPr>
              <a:t>x</a:t>
            </a:r>
            <a:r>
              <a:rPr lang="en-US" altLang="zh-CN" sz="2800" kern="100" dirty="0">
                <a:latin typeface="Times New Roman" panose="02020603050405020304" pitchFamily="18" charset="0"/>
              </a:rPr>
              <a:t>)</a:t>
            </a:r>
            <a:r>
              <a:rPr lang="en-US" altLang="zh-CN" sz="2800" i="1" kern="100" dirty="0">
                <a:latin typeface="Times New Roman" panose="02020603050405020304" pitchFamily="18" charset="0"/>
              </a:rPr>
              <a:t>a</a:t>
            </a:r>
            <a:r>
              <a:rPr lang="en-US" altLang="zh-CN" sz="2800" kern="100" dirty="0">
                <a:latin typeface="Times New Roman" panose="02020603050405020304" pitchFamily="18" charset="0"/>
              </a:rPr>
              <a:t>(</a:t>
            </a:r>
            <a:r>
              <a:rPr lang="en-US" altLang="zh-CN" sz="2800" i="1" kern="100" dirty="0">
                <a:latin typeface="Times New Roman" panose="02020603050405020304" pitchFamily="18" charset="0"/>
              </a:rPr>
              <a:t>x</a:t>
            </a:r>
            <a:r>
              <a:rPr lang="en-US" altLang="zh-CN" sz="2800" kern="100" dirty="0">
                <a:latin typeface="Times New Roman" panose="02020603050405020304" pitchFamily="18" charset="0"/>
              </a:rPr>
              <a:t>)+</a:t>
            </a:r>
            <a:r>
              <a:rPr lang="en-US" altLang="zh-CN" sz="2800" i="1" kern="100" dirty="0">
                <a:latin typeface="Times New Roman" panose="02020603050405020304" pitchFamily="18" charset="0"/>
              </a:rPr>
              <a:t>m</a:t>
            </a:r>
            <a:r>
              <a:rPr lang="en-US" altLang="zh-CN" sz="2800" kern="100" dirty="0">
                <a:latin typeface="Times New Roman" panose="02020603050405020304" pitchFamily="18" charset="0"/>
              </a:rPr>
              <a:t>(</a:t>
            </a:r>
            <a:r>
              <a:rPr lang="en-US" altLang="zh-CN" sz="2800" i="1" kern="100" dirty="0">
                <a:latin typeface="Times New Roman" panose="02020603050405020304" pitchFamily="18" charset="0"/>
              </a:rPr>
              <a:t>x</a:t>
            </a:r>
            <a:r>
              <a:rPr lang="en-US" altLang="zh-CN" sz="2800" kern="100" dirty="0">
                <a:latin typeface="Times New Roman" panose="02020603050405020304" pitchFamily="18" charset="0"/>
              </a:rPr>
              <a:t>)</a:t>
            </a:r>
            <a:r>
              <a:rPr lang="en-US" altLang="zh-CN" sz="2800" i="1" kern="100" dirty="0">
                <a:latin typeface="Times New Roman" panose="02020603050405020304" pitchFamily="18" charset="0"/>
              </a:rPr>
              <a:t>c</a:t>
            </a:r>
            <a:r>
              <a:rPr lang="en-US" altLang="zh-CN" sz="2800" kern="100" dirty="0">
                <a:latin typeface="Times New Roman" panose="02020603050405020304" pitchFamily="18" charset="0"/>
              </a:rPr>
              <a:t>(</a:t>
            </a:r>
            <a:r>
              <a:rPr lang="en-US" altLang="zh-CN" sz="2800" i="1" kern="100" dirty="0">
                <a:latin typeface="Times New Roman" panose="02020603050405020304" pitchFamily="18" charset="0"/>
              </a:rPr>
              <a:t>x</a:t>
            </a:r>
            <a:r>
              <a:rPr lang="en-US" altLang="zh-CN" sz="2800" kern="100" dirty="0">
                <a:latin typeface="Times New Roman" panose="02020603050405020304" pitchFamily="18" charset="0"/>
              </a:rPr>
              <a:t>)=1</a:t>
            </a:r>
            <a:endParaRPr lang="zh-CN" altLang="zh-CN" sz="2800" kern="100" dirty="0">
              <a:latin typeface="Times New Roman" panose="02020603050405020304" pitchFamily="18" charset="0"/>
            </a:endParaRPr>
          </a:p>
        </p:txBody>
      </p:sp>
      <p:sp>
        <p:nvSpPr>
          <p:cNvPr id="8" name="文本框 5">
            <a:extLst>
              <a:ext uri="{FF2B5EF4-FFF2-40B4-BE49-F238E27FC236}">
                <a16:creationId xmlns:a16="http://schemas.microsoft.com/office/drawing/2014/main" id="{64BE1819-AD76-4224-8386-4F7C16BFA60E}"/>
              </a:ext>
            </a:extLst>
          </p:cNvPr>
          <p:cNvSpPr txBox="1">
            <a:spLocks noChangeArrowheads="1"/>
          </p:cNvSpPr>
          <p:nvPr/>
        </p:nvSpPr>
        <p:spPr bwMode="auto">
          <a:xfrm>
            <a:off x="827088" y="3114675"/>
            <a:ext cx="86979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t>       即</a:t>
            </a:r>
            <a:r>
              <a:rPr lang="en-US" altLang="zh-CN" sz="2400" dirty="0"/>
              <a:t>a(x)</a:t>
            </a:r>
            <a:r>
              <a:rPr lang="he-IL" altLang="zh-CN" sz="2400" dirty="0"/>
              <a:t>ּ</a:t>
            </a:r>
            <a:r>
              <a:rPr lang="en-US" altLang="zh-CN" sz="2400" dirty="0"/>
              <a:t>b(x)=1 mod m(x)</a:t>
            </a:r>
            <a:r>
              <a:rPr lang="zh-CN" altLang="en-US" sz="2400" dirty="0"/>
              <a:t>，因此</a:t>
            </a:r>
            <a:r>
              <a:rPr lang="en-US" altLang="zh-CN" sz="2400" dirty="0"/>
              <a:t>a(x)</a:t>
            </a:r>
            <a:r>
              <a:rPr lang="zh-CN" altLang="en-US" sz="2400" dirty="0"/>
              <a:t>是</a:t>
            </a:r>
            <a:r>
              <a:rPr lang="en-US" altLang="zh-CN" sz="2400" dirty="0"/>
              <a:t>b(x)</a:t>
            </a:r>
            <a:r>
              <a:rPr lang="zh-CN" altLang="en-US" sz="2400" dirty="0"/>
              <a:t>的乘法逆元。再者，乘法还满足分配律：</a:t>
            </a:r>
          </a:p>
        </p:txBody>
      </p:sp>
      <p:graphicFrame>
        <p:nvGraphicFramePr>
          <p:cNvPr id="9" name="对象 6">
            <a:extLst>
              <a:ext uri="{FF2B5EF4-FFF2-40B4-BE49-F238E27FC236}">
                <a16:creationId xmlns:a16="http://schemas.microsoft.com/office/drawing/2014/main" id="{2F44824A-99C9-4715-9DE9-C318513FD6CB}"/>
              </a:ext>
            </a:extLst>
          </p:cNvPr>
          <p:cNvGraphicFramePr>
            <a:graphicFrameLocks noChangeAspect="1"/>
          </p:cNvGraphicFramePr>
          <p:nvPr/>
        </p:nvGraphicFramePr>
        <p:xfrm>
          <a:off x="1304925" y="4116388"/>
          <a:ext cx="6219825" cy="509587"/>
        </p:xfrm>
        <a:graphic>
          <a:graphicData uri="http://schemas.openxmlformats.org/presentationml/2006/ole">
            <mc:AlternateContent xmlns:mc="http://schemas.openxmlformats.org/markup-compatibility/2006">
              <mc:Choice xmlns:v="urn:schemas-microsoft-com:vml" Requires="v">
                <p:oleObj spid="_x0000_s173065" name="Equation" r:id="rId3" imgW="3098800" imgH="254000" progId="Equation.DSMT4">
                  <p:embed/>
                </p:oleObj>
              </mc:Choice>
              <mc:Fallback>
                <p:oleObj name="Equation" r:id="rId3" imgW="3098800" imgH="254000" progId="Equation.DSMT4">
                  <p:embed/>
                  <p:pic>
                    <p:nvPicPr>
                      <p:cNvPr id="9" name="对象 6">
                        <a:extLst>
                          <a:ext uri="{FF2B5EF4-FFF2-40B4-BE49-F238E27FC236}">
                            <a16:creationId xmlns:a16="http://schemas.microsoft.com/office/drawing/2014/main" id="{2F44824A-99C9-4715-9DE9-C318513FD6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4925" y="4116388"/>
                        <a:ext cx="621982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文本框 9">
            <a:extLst>
              <a:ext uri="{FF2B5EF4-FFF2-40B4-BE49-F238E27FC236}">
                <a16:creationId xmlns:a16="http://schemas.microsoft.com/office/drawing/2014/main" id="{25F56519-52D4-4754-9AA3-788C9D39B83A}"/>
              </a:ext>
            </a:extLst>
          </p:cNvPr>
          <p:cNvSpPr txBox="1"/>
          <p:nvPr/>
        </p:nvSpPr>
        <p:spPr>
          <a:xfrm>
            <a:off x="827088" y="4797425"/>
            <a:ext cx="10755312" cy="830263"/>
          </a:xfrm>
          <a:prstGeom prst="rect">
            <a:avLst/>
          </a:prstGeom>
          <a:noFill/>
        </p:spPr>
        <p:txBody>
          <a:bodyPr wrap="square">
            <a:spAutoFit/>
          </a:bodyPr>
          <a:lstStyle/>
          <a:p>
            <a:pPr>
              <a:defRPr/>
            </a:pPr>
            <a:r>
              <a:rPr lang="zh-CN" altLang="en-US" sz="2400" dirty="0">
                <a:latin typeface="+mn-ea"/>
                <a:ea typeface="+mn-ea"/>
              </a:rPr>
              <a:t>所以，</a:t>
            </a:r>
            <a:r>
              <a:rPr lang="en-US" altLang="zh-CN" sz="2400" dirty="0">
                <a:latin typeface="+mn-ea"/>
                <a:ea typeface="+mn-ea"/>
              </a:rPr>
              <a:t>256</a:t>
            </a:r>
            <a:r>
              <a:rPr lang="zh-CN" altLang="en-US" sz="2400" dirty="0">
                <a:latin typeface="+mn-ea"/>
                <a:ea typeface="+mn-ea"/>
              </a:rPr>
              <a:t>个字节值构成的集合，在以上定义的加法和乘法运算下，有有限域</a:t>
            </a:r>
            <a:r>
              <a:rPr lang="en-US" altLang="zh-CN" sz="2400" dirty="0">
                <a:latin typeface="+mn-ea"/>
                <a:ea typeface="+mn-ea"/>
              </a:rPr>
              <a:t>GF(</a:t>
            </a:r>
            <a:r>
              <a:rPr lang="en-US" altLang="zh-CN" sz="2400" kern="100" dirty="0">
                <a:latin typeface="+mn-ea"/>
              </a:rPr>
              <a:t>2</a:t>
            </a:r>
            <a:r>
              <a:rPr lang="en-US" altLang="zh-CN" sz="2400" kern="100" baseline="30000" dirty="0">
                <a:latin typeface="+mn-ea"/>
              </a:rPr>
              <a:t>8</a:t>
            </a:r>
            <a:r>
              <a:rPr lang="en-US" altLang="zh-CN" sz="2400" dirty="0">
                <a:latin typeface="+mn-ea"/>
                <a:ea typeface="+mn-ea"/>
              </a:rPr>
              <a:t>)</a:t>
            </a:r>
            <a:r>
              <a:rPr lang="zh-CN" altLang="en-US" sz="2400" dirty="0">
                <a:latin typeface="+mn-ea"/>
                <a:ea typeface="+mn-ea"/>
              </a:rPr>
              <a:t>的结构。</a:t>
            </a:r>
          </a:p>
        </p:txBody>
      </p:sp>
    </p:spTree>
    <p:extLst>
      <p:ext uri="{BB962C8B-B14F-4D97-AF65-F5344CB8AC3E}">
        <p14:creationId xmlns:p14="http://schemas.microsoft.com/office/powerpoint/2010/main" val="198742128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39E657-54CA-4BE0-B13C-59FC45169D28}"/>
              </a:ext>
            </a:extLst>
          </p:cNvPr>
          <p:cNvSpPr>
            <a:spLocks noGrp="1"/>
          </p:cNvSpPr>
          <p:nvPr>
            <p:ph type="title"/>
          </p:nvPr>
        </p:nvSpPr>
        <p:spPr/>
        <p:txBody>
          <a:bodyPr/>
          <a:lstStyle/>
          <a:p>
            <a:r>
              <a:rPr lang="en-US" altLang="zh-CN" dirty="0"/>
              <a:t>Rijndael</a:t>
            </a:r>
            <a:r>
              <a:rPr lang="zh-CN" altLang="en-US" sz="3600" dirty="0">
                <a:latin typeface="+mn-ea"/>
                <a:ea typeface="+mn-ea"/>
              </a:rPr>
              <a:t>数学基础和设计思想</a:t>
            </a:r>
            <a:endParaRPr lang="zh-CN" altLang="en-US" dirty="0"/>
          </a:p>
        </p:txBody>
      </p:sp>
      <p:sp>
        <p:nvSpPr>
          <p:cNvPr id="3" name="内容占位符 2">
            <a:extLst>
              <a:ext uri="{FF2B5EF4-FFF2-40B4-BE49-F238E27FC236}">
                <a16:creationId xmlns:a16="http://schemas.microsoft.com/office/drawing/2014/main" id="{80333218-71C3-498F-8F5A-17632712FAB9}"/>
              </a:ext>
            </a:extLst>
          </p:cNvPr>
          <p:cNvSpPr>
            <a:spLocks noGrp="1"/>
          </p:cNvSpPr>
          <p:nvPr>
            <p:ph idx="1"/>
          </p:nvPr>
        </p:nvSpPr>
        <p:spPr>
          <a:xfrm>
            <a:off x="7239000" y="1219200"/>
            <a:ext cx="4343400" cy="1828800"/>
          </a:xfrm>
        </p:spPr>
        <p:txBody>
          <a:bodyPr/>
          <a:lstStyle/>
          <a:p>
            <a:endParaRPr lang="zh-CN" altLang="en-US"/>
          </a:p>
        </p:txBody>
      </p:sp>
      <p:sp>
        <p:nvSpPr>
          <p:cNvPr id="4" name="日期占位符 3">
            <a:extLst>
              <a:ext uri="{FF2B5EF4-FFF2-40B4-BE49-F238E27FC236}">
                <a16:creationId xmlns:a16="http://schemas.microsoft.com/office/drawing/2014/main" id="{5CCC4690-44F0-41FF-BCB4-2142DF8B95E7}"/>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5AB15837-8A78-47CC-AD81-D55D4C4FE741}"/>
              </a:ext>
            </a:extLst>
          </p:cNvPr>
          <p:cNvSpPr>
            <a:spLocks noGrp="1"/>
          </p:cNvSpPr>
          <p:nvPr>
            <p:ph type="sldNum" sz="quarter" idx="11"/>
          </p:nvPr>
        </p:nvSpPr>
        <p:spPr/>
        <p:txBody>
          <a:bodyPr/>
          <a:lstStyle/>
          <a:p>
            <a:fld id="{A420A89F-6092-44FA-AA4D-72ED0B6A316D}" type="slidenum">
              <a:rPr lang="en-US" altLang="zh-CN" smtClean="0"/>
              <a:pPr/>
              <a:t>91</a:t>
            </a:fld>
            <a:endParaRPr lang="en-US" altLang="zh-CN"/>
          </a:p>
        </p:txBody>
      </p:sp>
      <p:sp>
        <p:nvSpPr>
          <p:cNvPr id="6" name="矩形 5">
            <a:extLst>
              <a:ext uri="{FF2B5EF4-FFF2-40B4-BE49-F238E27FC236}">
                <a16:creationId xmlns:a16="http://schemas.microsoft.com/office/drawing/2014/main" id="{441CFAC7-191E-4208-A7AB-B90E7EC5C042}"/>
              </a:ext>
            </a:extLst>
          </p:cNvPr>
          <p:cNvSpPr/>
          <p:nvPr/>
        </p:nvSpPr>
        <p:spPr>
          <a:xfrm>
            <a:off x="866335" y="1154544"/>
            <a:ext cx="7758113" cy="461963"/>
          </a:xfrm>
          <a:prstGeom prst="rect">
            <a:avLst/>
          </a:prstGeom>
        </p:spPr>
        <p:txBody>
          <a:bodyPr>
            <a:spAutoFit/>
          </a:bodyPr>
          <a:lstStyle/>
          <a:p>
            <a:pPr algn="just">
              <a:spcAft>
                <a:spcPts val="0"/>
              </a:spcAft>
              <a:defRPr/>
            </a:pPr>
            <a:r>
              <a:rPr lang="en-US" altLang="zh-CN" sz="2400" i="1" kern="100" dirty="0">
                <a:latin typeface="Times New Roman" panose="02020603050405020304" pitchFamily="18" charset="0"/>
              </a:rPr>
              <a:t>GF</a:t>
            </a:r>
            <a:r>
              <a:rPr lang="en-US" altLang="zh-CN" sz="2400" kern="100" dirty="0">
                <a:latin typeface="Times New Roman" panose="02020603050405020304" pitchFamily="18" charset="0"/>
              </a:rPr>
              <a:t>(2</a:t>
            </a:r>
            <a:r>
              <a:rPr lang="en-US" altLang="zh-CN" sz="2400" kern="100" baseline="30000" dirty="0">
                <a:latin typeface="Times New Roman" panose="02020603050405020304" pitchFamily="18" charset="0"/>
              </a:rPr>
              <a:t>8</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上还定义了一个运算，称之为</a:t>
            </a:r>
            <a:r>
              <a:rPr lang="en-US" altLang="zh-CN" sz="2400" i="1" kern="100" dirty="0">
                <a:latin typeface="Times New Roman" panose="02020603050405020304" pitchFamily="18" charset="0"/>
              </a:rPr>
              <a:t>x</a:t>
            </a:r>
            <a:r>
              <a:rPr lang="zh-CN" altLang="zh-CN" sz="2400" kern="100" dirty="0">
                <a:latin typeface="Times New Roman" panose="02020603050405020304" pitchFamily="18" charset="0"/>
              </a:rPr>
              <a:t>乘法，其定义为</a:t>
            </a:r>
            <a:r>
              <a:rPr lang="zh-CN" altLang="en-US" sz="2400" kern="100" dirty="0">
                <a:latin typeface="Times New Roman" panose="02020603050405020304" pitchFamily="18" charset="0"/>
              </a:rPr>
              <a:t>：</a:t>
            </a:r>
            <a:endParaRPr lang="zh-CN" altLang="zh-CN" sz="2400" kern="100" dirty="0">
              <a:latin typeface="Times New Roman" panose="02020603050405020304" pitchFamily="18" charset="0"/>
            </a:endParaRPr>
          </a:p>
        </p:txBody>
      </p:sp>
      <p:sp>
        <p:nvSpPr>
          <p:cNvPr id="7" name="矩形 4">
            <a:extLst>
              <a:ext uri="{FF2B5EF4-FFF2-40B4-BE49-F238E27FC236}">
                <a16:creationId xmlns:a16="http://schemas.microsoft.com/office/drawing/2014/main" id="{17C46585-FB0D-46B4-8EE4-D3E45FC385F7}"/>
              </a:ext>
            </a:extLst>
          </p:cNvPr>
          <p:cNvSpPr>
            <a:spLocks noChangeArrowheads="1"/>
          </p:cNvSpPr>
          <p:nvPr/>
        </p:nvSpPr>
        <p:spPr bwMode="auto">
          <a:xfrm>
            <a:off x="434535" y="1680007"/>
            <a:ext cx="8069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dirty="0">
                <a:latin typeface="Times New Roman" panose="02020603050405020304" pitchFamily="18" charset="0"/>
              </a:rPr>
              <a:t>x</a:t>
            </a:r>
            <a:r>
              <a:rPr lang="he-IL" altLang="zh-CN" sz="2400" i="1" dirty="0">
                <a:latin typeface="Times New Roman" panose="02020603050405020304" pitchFamily="18" charset="0"/>
                <a:cs typeface="Arial" panose="020B0604020202020204" pitchFamily="34" charset="0"/>
              </a:rPr>
              <a:t>ּ</a:t>
            </a:r>
            <a:r>
              <a:rPr lang="en-US" altLang="zh-CN" sz="2400" i="1" dirty="0">
                <a:latin typeface="Times New Roman" panose="02020603050405020304" pitchFamily="18" charset="0"/>
              </a:rPr>
              <a:t> b</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dirty="0">
                <a:latin typeface="Times New Roman" panose="02020603050405020304" pitchFamily="18" charset="0"/>
              </a:rPr>
              <a:t>)=</a:t>
            </a:r>
            <a:r>
              <a:rPr lang="en-US" altLang="zh-CN" sz="2400" i="1" dirty="0">
                <a:latin typeface="Times New Roman" panose="02020603050405020304" pitchFamily="18" charset="0"/>
              </a:rPr>
              <a:t> b</a:t>
            </a:r>
            <a:r>
              <a:rPr lang="en-US" altLang="zh-CN" sz="2400" baseline="-25000" dirty="0">
                <a:latin typeface="Times New Roman" panose="02020603050405020304" pitchFamily="18" charset="0"/>
              </a:rPr>
              <a:t>7</a:t>
            </a:r>
            <a:r>
              <a:rPr lang="en-US" altLang="zh-CN" sz="2400" i="1" dirty="0">
                <a:latin typeface="Times New Roman" panose="02020603050405020304" pitchFamily="18" charset="0"/>
              </a:rPr>
              <a:t>x</a:t>
            </a:r>
            <a:r>
              <a:rPr lang="en-US" altLang="zh-CN" sz="2400" baseline="30000" dirty="0">
                <a:latin typeface="Times New Roman" panose="02020603050405020304" pitchFamily="18" charset="0"/>
              </a:rPr>
              <a:t>8</a:t>
            </a:r>
            <a:r>
              <a:rPr lang="en-US" altLang="zh-CN" sz="2400" dirty="0">
                <a:latin typeface="Times New Roman" panose="02020603050405020304" pitchFamily="18" charset="0"/>
              </a:rPr>
              <a:t>+</a:t>
            </a:r>
            <a:r>
              <a:rPr lang="en-US" altLang="zh-CN" sz="2400" i="1" dirty="0">
                <a:latin typeface="Times New Roman" panose="02020603050405020304" pitchFamily="18" charset="0"/>
              </a:rPr>
              <a:t>b</a:t>
            </a:r>
            <a:r>
              <a:rPr lang="en-US" altLang="zh-CN" sz="2400" baseline="-25000" dirty="0">
                <a:latin typeface="Times New Roman" panose="02020603050405020304" pitchFamily="18" charset="0"/>
              </a:rPr>
              <a:t>6</a:t>
            </a:r>
            <a:r>
              <a:rPr lang="en-US" altLang="zh-CN" sz="2400" i="1" dirty="0">
                <a:latin typeface="Times New Roman" panose="02020603050405020304" pitchFamily="18" charset="0"/>
              </a:rPr>
              <a:t>x</a:t>
            </a:r>
            <a:r>
              <a:rPr lang="en-US" altLang="zh-CN" sz="2400" baseline="30000" dirty="0">
                <a:latin typeface="Times New Roman" panose="02020603050405020304" pitchFamily="18" charset="0"/>
              </a:rPr>
              <a:t>7</a:t>
            </a:r>
            <a:r>
              <a:rPr lang="en-US" altLang="zh-CN" sz="2400" dirty="0">
                <a:latin typeface="Times New Roman" panose="02020603050405020304" pitchFamily="18" charset="0"/>
              </a:rPr>
              <a:t>+</a:t>
            </a:r>
            <a:r>
              <a:rPr lang="en-US" altLang="zh-CN" sz="2400" i="1" dirty="0">
                <a:latin typeface="Times New Roman" panose="02020603050405020304" pitchFamily="18" charset="0"/>
              </a:rPr>
              <a:t>b</a:t>
            </a:r>
            <a:r>
              <a:rPr lang="en-US" altLang="zh-CN" sz="2400" baseline="-25000" dirty="0">
                <a:latin typeface="Times New Roman" panose="02020603050405020304" pitchFamily="18" charset="0"/>
              </a:rPr>
              <a:t>5</a:t>
            </a:r>
            <a:r>
              <a:rPr lang="en-US" altLang="zh-CN" sz="2400" i="1" dirty="0">
                <a:latin typeface="Times New Roman" panose="02020603050405020304" pitchFamily="18" charset="0"/>
              </a:rPr>
              <a:t> x</a:t>
            </a:r>
            <a:r>
              <a:rPr lang="en-US" altLang="zh-CN" sz="2400" baseline="30000" dirty="0">
                <a:latin typeface="Times New Roman" panose="02020603050405020304" pitchFamily="18" charset="0"/>
              </a:rPr>
              <a:t>6</a:t>
            </a:r>
            <a:r>
              <a:rPr lang="en-US" altLang="zh-CN" sz="2400" dirty="0">
                <a:latin typeface="Times New Roman" panose="02020603050405020304" pitchFamily="18" charset="0"/>
              </a:rPr>
              <a:t>+</a:t>
            </a:r>
            <a:r>
              <a:rPr lang="en-US" altLang="zh-CN" sz="2400" i="1" dirty="0">
                <a:latin typeface="Times New Roman" panose="02020603050405020304" pitchFamily="18" charset="0"/>
              </a:rPr>
              <a:t>b</a:t>
            </a:r>
            <a:r>
              <a:rPr lang="en-US" altLang="zh-CN" sz="2400" baseline="-25000" dirty="0">
                <a:latin typeface="Times New Roman" panose="02020603050405020304" pitchFamily="18" charset="0"/>
              </a:rPr>
              <a:t>4</a:t>
            </a:r>
            <a:r>
              <a:rPr lang="en-US" altLang="zh-CN" sz="2400" i="1" dirty="0">
                <a:latin typeface="Times New Roman" panose="02020603050405020304" pitchFamily="18" charset="0"/>
              </a:rPr>
              <a:t> x</a:t>
            </a:r>
            <a:r>
              <a:rPr lang="en-US" altLang="zh-CN" sz="2400" baseline="30000" dirty="0">
                <a:latin typeface="Times New Roman" panose="02020603050405020304" pitchFamily="18" charset="0"/>
              </a:rPr>
              <a:t>5</a:t>
            </a:r>
            <a:r>
              <a:rPr lang="en-US" altLang="zh-CN" sz="2400" dirty="0">
                <a:latin typeface="Times New Roman" panose="02020603050405020304" pitchFamily="18" charset="0"/>
              </a:rPr>
              <a:t>+</a:t>
            </a:r>
            <a:r>
              <a:rPr lang="en-US" altLang="zh-CN" sz="2400" i="1" dirty="0">
                <a:latin typeface="Times New Roman" panose="02020603050405020304" pitchFamily="18" charset="0"/>
              </a:rPr>
              <a:t>b</a:t>
            </a:r>
            <a:r>
              <a:rPr lang="en-US" altLang="zh-CN" sz="2400" baseline="-25000" dirty="0">
                <a:latin typeface="Times New Roman" panose="02020603050405020304" pitchFamily="18" charset="0"/>
              </a:rPr>
              <a:t>3</a:t>
            </a:r>
            <a:r>
              <a:rPr lang="en-US" altLang="zh-CN" sz="2400" i="1" dirty="0">
                <a:latin typeface="Times New Roman" panose="02020603050405020304" pitchFamily="18" charset="0"/>
              </a:rPr>
              <a:t> x</a:t>
            </a:r>
            <a:r>
              <a:rPr lang="en-US" altLang="zh-CN" sz="2400" baseline="30000" dirty="0">
                <a:latin typeface="Times New Roman" panose="02020603050405020304" pitchFamily="18" charset="0"/>
              </a:rPr>
              <a:t>4</a:t>
            </a:r>
            <a:r>
              <a:rPr lang="en-US" altLang="zh-CN" sz="2400" dirty="0">
                <a:latin typeface="Times New Roman" panose="02020603050405020304" pitchFamily="18" charset="0"/>
              </a:rPr>
              <a:t>+</a:t>
            </a:r>
            <a:r>
              <a:rPr lang="en-US" altLang="zh-CN" sz="2400" i="1" dirty="0">
                <a:latin typeface="Times New Roman" panose="02020603050405020304" pitchFamily="18" charset="0"/>
              </a:rPr>
              <a:t>b</a:t>
            </a:r>
            <a:r>
              <a:rPr lang="en-US" altLang="zh-CN" sz="2400" baseline="-25000" dirty="0">
                <a:latin typeface="Times New Roman" panose="02020603050405020304" pitchFamily="18" charset="0"/>
              </a:rPr>
              <a:t>2</a:t>
            </a:r>
            <a:r>
              <a:rPr lang="en-US" altLang="zh-CN" sz="2400" i="1" dirty="0">
                <a:latin typeface="Times New Roman" panose="02020603050405020304" pitchFamily="18" charset="0"/>
              </a:rPr>
              <a:t> x</a:t>
            </a:r>
            <a:r>
              <a:rPr lang="en-US" altLang="zh-CN" sz="2400" baseline="30000" dirty="0">
                <a:latin typeface="Times New Roman" panose="02020603050405020304" pitchFamily="18" charset="0"/>
              </a:rPr>
              <a:t>3</a:t>
            </a:r>
            <a:r>
              <a:rPr lang="en-US" altLang="zh-CN" sz="2400" dirty="0">
                <a:latin typeface="Times New Roman" panose="02020603050405020304" pitchFamily="18" charset="0"/>
              </a:rPr>
              <a:t>+</a:t>
            </a:r>
            <a:r>
              <a:rPr lang="en-US" altLang="zh-CN" sz="2400" i="1" dirty="0">
                <a:latin typeface="Times New Roman" panose="02020603050405020304" pitchFamily="18" charset="0"/>
              </a:rPr>
              <a:t>b</a:t>
            </a:r>
            <a:r>
              <a:rPr lang="en-US" altLang="zh-CN" sz="2400" baseline="-25000" dirty="0">
                <a:latin typeface="Times New Roman" panose="02020603050405020304" pitchFamily="18" charset="0"/>
              </a:rPr>
              <a:t>1</a:t>
            </a:r>
            <a:r>
              <a:rPr lang="en-US" altLang="zh-CN" sz="2400" i="1" dirty="0">
                <a:latin typeface="Times New Roman" panose="02020603050405020304" pitchFamily="18" charset="0"/>
              </a:rPr>
              <a:t> x</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a:t>
            </a:r>
            <a:r>
              <a:rPr lang="en-US" altLang="zh-CN" sz="2400" i="1" dirty="0">
                <a:latin typeface="Times New Roman" panose="02020603050405020304" pitchFamily="18" charset="0"/>
              </a:rPr>
              <a:t>b</a:t>
            </a:r>
            <a:r>
              <a:rPr lang="en-US" altLang="zh-CN" sz="2400" baseline="-25000" dirty="0">
                <a:latin typeface="Times New Roman" panose="02020603050405020304" pitchFamily="18" charset="0"/>
              </a:rPr>
              <a:t>0</a:t>
            </a:r>
            <a:r>
              <a:rPr lang="en-US" altLang="zh-CN" sz="2400" i="1" dirty="0">
                <a:latin typeface="Times New Roman" panose="02020603050405020304" pitchFamily="18" charset="0"/>
              </a:rPr>
              <a:t> x</a:t>
            </a:r>
            <a:r>
              <a:rPr lang="en-US" altLang="zh-CN" sz="2400" dirty="0">
                <a:latin typeface="Times New Roman" panose="02020603050405020304" pitchFamily="18" charset="0"/>
              </a:rPr>
              <a:t>(mod</a:t>
            </a:r>
            <a:r>
              <a:rPr lang="en-US" altLang="zh-CN" sz="2400" i="1" dirty="0">
                <a:latin typeface="Times New Roman" panose="02020603050405020304" pitchFamily="18" charset="0"/>
              </a:rPr>
              <a:t> m</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dirty="0">
                <a:latin typeface="Times New Roman" panose="02020603050405020304" pitchFamily="18" charset="0"/>
              </a:rPr>
              <a:t>))</a:t>
            </a:r>
            <a:endParaRPr lang="zh-CN" altLang="zh-CN" sz="2400" dirty="0">
              <a:latin typeface="Times New Roman" panose="02020603050405020304" pitchFamily="18" charset="0"/>
            </a:endParaRPr>
          </a:p>
        </p:txBody>
      </p:sp>
      <p:grpSp>
        <p:nvGrpSpPr>
          <p:cNvPr id="8" name="组合 8">
            <a:extLst>
              <a:ext uri="{FF2B5EF4-FFF2-40B4-BE49-F238E27FC236}">
                <a16:creationId xmlns:a16="http://schemas.microsoft.com/office/drawing/2014/main" id="{89EEDA3C-B6CE-4EAC-856E-FFDE85171992}"/>
              </a:ext>
            </a:extLst>
          </p:cNvPr>
          <p:cNvGrpSpPr>
            <a:grpSpLocks/>
          </p:cNvGrpSpPr>
          <p:nvPr/>
        </p:nvGrpSpPr>
        <p:grpSpPr bwMode="auto">
          <a:xfrm>
            <a:off x="611188" y="2209800"/>
            <a:ext cx="10895012" cy="3046412"/>
            <a:chOff x="755576" y="2780928"/>
            <a:chExt cx="7776864" cy="3046988"/>
          </a:xfrm>
        </p:grpSpPr>
        <p:sp>
          <p:nvSpPr>
            <p:cNvPr id="9" name="文本框 8">
              <a:extLst>
                <a:ext uri="{FF2B5EF4-FFF2-40B4-BE49-F238E27FC236}">
                  <a16:creationId xmlns:a16="http://schemas.microsoft.com/office/drawing/2014/main" id="{3BA4E451-98DB-46C5-924C-D2C27028A0F2}"/>
                </a:ext>
              </a:extLst>
            </p:cNvPr>
            <p:cNvSpPr txBox="1"/>
            <p:nvPr/>
          </p:nvSpPr>
          <p:spPr>
            <a:xfrm>
              <a:off x="755576" y="2780928"/>
              <a:ext cx="7776864" cy="3046988"/>
            </a:xfrm>
            <a:prstGeom prst="rect">
              <a:avLst/>
            </a:prstGeom>
            <a:noFill/>
          </p:spPr>
          <p:txBody>
            <a:bodyPr>
              <a:spAutoFit/>
            </a:bodyPr>
            <a:lstStyle/>
            <a:p>
              <a:pPr>
                <a:defRPr/>
              </a:pPr>
              <a:r>
                <a:rPr lang="zh-CN" altLang="en-US" sz="2400" dirty="0">
                  <a:latin typeface="+mn-ea"/>
                  <a:ea typeface="+mn-ea"/>
                </a:rPr>
                <a:t>    如果   </a:t>
              </a:r>
              <a:r>
                <a:rPr lang="en-US" altLang="zh-CN" sz="2400" dirty="0">
                  <a:latin typeface="+mn-ea"/>
                  <a:ea typeface="+mn-ea"/>
                </a:rPr>
                <a:t>= 0</a:t>
              </a:r>
              <a:r>
                <a:rPr lang="zh-CN" altLang="en-US" sz="2400" dirty="0">
                  <a:latin typeface="+mn-ea"/>
                  <a:ea typeface="+mn-ea"/>
                </a:rPr>
                <a:t>，求模结果不变，否则为乘积结果减去</a:t>
              </a:r>
              <a:r>
                <a:rPr lang="en-US" altLang="zh-CN" sz="2400" dirty="0">
                  <a:latin typeface="+mn-ea"/>
                  <a:ea typeface="+mn-ea"/>
                </a:rPr>
                <a:t>m(x)</a:t>
              </a:r>
              <a:r>
                <a:rPr lang="zh-CN" altLang="en-US" sz="2400" dirty="0">
                  <a:latin typeface="+mn-ea"/>
                  <a:ea typeface="+mn-ea"/>
                </a:rPr>
                <a:t>，即求乘积结果与</a:t>
              </a:r>
              <a:r>
                <a:rPr lang="en-US" altLang="zh-CN" sz="2400" dirty="0">
                  <a:latin typeface="+mn-ea"/>
                  <a:ea typeface="+mn-ea"/>
                </a:rPr>
                <a:t>m(x)</a:t>
              </a:r>
              <a:r>
                <a:rPr lang="zh-CN" altLang="en-US" sz="2400" dirty="0">
                  <a:latin typeface="+mn-ea"/>
                  <a:ea typeface="+mn-ea"/>
                </a:rPr>
                <a:t>的异或。由此得出</a:t>
              </a:r>
              <a:r>
                <a:rPr lang="en-US" altLang="zh-CN" sz="2400" dirty="0">
                  <a:latin typeface="+mn-ea"/>
                  <a:ea typeface="+mn-ea"/>
                </a:rPr>
                <a:t>x</a:t>
              </a:r>
              <a:r>
                <a:rPr lang="zh-CN" altLang="en-US" sz="2400" dirty="0">
                  <a:latin typeface="+mn-ea"/>
                  <a:ea typeface="+mn-ea"/>
                </a:rPr>
                <a:t>（十六进制‘</a:t>
              </a:r>
              <a:r>
                <a:rPr lang="en-US" altLang="zh-CN" sz="2400" dirty="0">
                  <a:latin typeface="+mn-ea"/>
                  <a:ea typeface="+mn-ea"/>
                </a:rPr>
                <a:t>02’</a:t>
              </a:r>
              <a:r>
                <a:rPr lang="zh-CN" altLang="en-US" sz="2400" dirty="0">
                  <a:latin typeface="+mn-ea"/>
                  <a:ea typeface="+mn-ea"/>
                </a:rPr>
                <a:t>）乘</a:t>
              </a:r>
              <a:r>
                <a:rPr lang="en-US" altLang="zh-CN" sz="2400" dirty="0">
                  <a:latin typeface="+mn-ea"/>
                  <a:ea typeface="+mn-ea"/>
                </a:rPr>
                <a:t>b(x)</a:t>
              </a:r>
              <a:r>
                <a:rPr lang="zh-CN" altLang="en-US" sz="2400" dirty="0">
                  <a:latin typeface="+mn-ea"/>
                  <a:ea typeface="+mn-ea"/>
                </a:rPr>
                <a:t>可以先对</a:t>
              </a:r>
              <a:r>
                <a:rPr lang="en-US" altLang="zh-CN" sz="2400" dirty="0">
                  <a:latin typeface="+mn-ea"/>
                  <a:ea typeface="+mn-ea"/>
                </a:rPr>
                <a:t>b(x)</a:t>
              </a:r>
              <a:r>
                <a:rPr lang="zh-CN" altLang="en-US" sz="2400" dirty="0">
                  <a:latin typeface="+mn-ea"/>
                  <a:ea typeface="+mn-ea"/>
                </a:rPr>
                <a:t>在字节内左移一位（最后一位补</a:t>
              </a:r>
              <a:r>
                <a:rPr lang="en-US" altLang="zh-CN" sz="2400" dirty="0">
                  <a:latin typeface="+mn-ea"/>
                  <a:ea typeface="+mn-ea"/>
                </a:rPr>
                <a:t>0</a:t>
              </a:r>
              <a:r>
                <a:rPr lang="zh-CN" altLang="en-US" sz="2400" dirty="0">
                  <a:latin typeface="+mn-ea"/>
                  <a:ea typeface="+mn-ea"/>
                </a:rPr>
                <a:t>），若</a:t>
              </a:r>
              <a:r>
                <a:rPr lang="en-US" altLang="zh-CN" sz="2400" dirty="0">
                  <a:latin typeface="+mn-ea"/>
                  <a:ea typeface="+mn-ea"/>
                </a:rPr>
                <a:t>   = 1</a:t>
              </a:r>
              <a:r>
                <a:rPr lang="zh-CN" altLang="en-US" sz="2400" dirty="0">
                  <a:latin typeface="+mn-ea"/>
                  <a:ea typeface="+mn-ea"/>
                </a:rPr>
                <a:t>则再与‘</a:t>
              </a:r>
              <a:r>
                <a:rPr lang="en-US" altLang="zh-CN" sz="2400" dirty="0">
                  <a:latin typeface="+mn-ea"/>
                  <a:ea typeface="+mn-ea"/>
                </a:rPr>
                <a:t>1B’</a:t>
              </a:r>
              <a:r>
                <a:rPr lang="zh-CN" altLang="en-US" sz="2400" dirty="0">
                  <a:latin typeface="+mn-ea"/>
                  <a:ea typeface="+mn-ea"/>
                </a:rPr>
                <a:t>（其二进制为 </a:t>
              </a:r>
              <a:r>
                <a:rPr lang="en-US" altLang="zh-CN" sz="2400" dirty="0">
                  <a:latin typeface="+mn-ea"/>
                  <a:ea typeface="+mn-ea"/>
                </a:rPr>
                <a:t>00011011</a:t>
              </a:r>
              <a:r>
                <a:rPr lang="zh-CN" altLang="en-US" sz="2400" dirty="0">
                  <a:latin typeface="+mn-ea"/>
                  <a:ea typeface="+mn-ea"/>
                </a:rPr>
                <a:t>）做逐比特异或来实现，该运算记</a:t>
              </a:r>
              <a:r>
                <a:rPr lang="en-US" altLang="zh-CN" sz="2400" dirty="0">
                  <a:latin typeface="+mn-ea"/>
                  <a:ea typeface="+mn-ea"/>
                </a:rPr>
                <a:t>b=</a:t>
              </a:r>
              <a:r>
                <a:rPr lang="en-US" altLang="zh-CN" sz="2400" dirty="0" err="1">
                  <a:latin typeface="+mn-ea"/>
                  <a:ea typeface="+mn-ea"/>
                </a:rPr>
                <a:t>xtime</a:t>
              </a:r>
              <a:r>
                <a:rPr lang="en-US" altLang="zh-CN" sz="2400" dirty="0">
                  <a:latin typeface="+mn-ea"/>
                  <a:ea typeface="+mn-ea"/>
                </a:rPr>
                <a:t>(a)</a:t>
              </a:r>
              <a:r>
                <a:rPr lang="zh-CN" altLang="en-US" sz="2400" dirty="0">
                  <a:latin typeface="+mn-ea"/>
                  <a:ea typeface="+mn-ea"/>
                </a:rPr>
                <a:t>。在专用芯片中，</a:t>
              </a:r>
              <a:r>
                <a:rPr lang="en-US" altLang="zh-CN" sz="2400" dirty="0" err="1">
                  <a:latin typeface="+mn-ea"/>
                  <a:ea typeface="+mn-ea"/>
                </a:rPr>
                <a:t>xtime</a:t>
              </a:r>
              <a:r>
                <a:rPr lang="zh-CN" altLang="en-US" sz="2400" dirty="0">
                  <a:latin typeface="+mn-ea"/>
                  <a:ea typeface="+mn-ea"/>
                </a:rPr>
                <a:t>只需</a:t>
              </a:r>
              <a:r>
                <a:rPr lang="en-US" altLang="zh-CN" sz="2400" dirty="0">
                  <a:latin typeface="+mn-ea"/>
                  <a:ea typeface="+mn-ea"/>
                </a:rPr>
                <a:t>4</a:t>
              </a:r>
              <a:r>
                <a:rPr lang="zh-CN" altLang="en-US" sz="2400" dirty="0">
                  <a:latin typeface="+mn-ea"/>
                  <a:ea typeface="+mn-ea"/>
                </a:rPr>
                <a:t>个异或。</a:t>
              </a:r>
              <a:r>
                <a:rPr lang="en-US" altLang="zh-CN" sz="2400" dirty="0">
                  <a:latin typeface="+mn-ea"/>
                  <a:ea typeface="+mn-ea"/>
                </a:rPr>
                <a:t>x</a:t>
              </a:r>
              <a:r>
                <a:rPr lang="zh-CN" altLang="en-US" sz="2400" dirty="0">
                  <a:latin typeface="+mn-ea"/>
                  <a:ea typeface="+mn-ea"/>
                </a:rPr>
                <a:t>的幂乘运算可以重复应用</a:t>
              </a:r>
              <a:r>
                <a:rPr lang="en-US" altLang="zh-CN" sz="2400" dirty="0" err="1">
                  <a:latin typeface="+mn-ea"/>
                  <a:ea typeface="+mn-ea"/>
                </a:rPr>
                <a:t>xtime</a:t>
              </a:r>
              <a:r>
                <a:rPr lang="zh-CN" altLang="en-US" sz="2400" dirty="0">
                  <a:latin typeface="+mn-ea"/>
                  <a:ea typeface="+mn-ea"/>
                </a:rPr>
                <a:t>来实现。而任意常数乘法可以通过对中间结果相加实现。</a:t>
              </a:r>
            </a:p>
          </p:txBody>
        </p:sp>
        <p:graphicFrame>
          <p:nvGraphicFramePr>
            <p:cNvPr id="10" name="对象 6">
              <a:extLst>
                <a:ext uri="{FF2B5EF4-FFF2-40B4-BE49-F238E27FC236}">
                  <a16:creationId xmlns:a16="http://schemas.microsoft.com/office/drawing/2014/main" id="{84BA32BC-C4ED-4D98-9F5F-1CA5C94DA3CB}"/>
                </a:ext>
              </a:extLst>
            </p:cNvPr>
            <p:cNvGraphicFramePr>
              <a:graphicFrameLocks noChangeAspect="1"/>
            </p:cNvGraphicFramePr>
            <p:nvPr/>
          </p:nvGraphicFramePr>
          <p:xfrm>
            <a:off x="1733491" y="2829507"/>
            <a:ext cx="292224" cy="438336"/>
          </p:xfrm>
          <a:graphic>
            <a:graphicData uri="http://schemas.openxmlformats.org/presentationml/2006/ole">
              <mc:AlternateContent xmlns:mc="http://schemas.openxmlformats.org/markup-compatibility/2006">
                <mc:Choice xmlns:v="urn:schemas-microsoft-com:vml" Requires="v">
                  <p:oleObj spid="_x0000_s174096" name="Equation" r:id="rId4" imgW="152334" imgH="228501" progId="Equation.DSMT4">
                    <p:embed/>
                  </p:oleObj>
                </mc:Choice>
                <mc:Fallback>
                  <p:oleObj name="Equation" r:id="rId4" imgW="152334" imgH="228501" progId="Equation.DSMT4">
                    <p:embed/>
                    <p:pic>
                      <p:nvPicPr>
                        <p:cNvPr id="10" name="对象 6">
                          <a:extLst>
                            <a:ext uri="{FF2B5EF4-FFF2-40B4-BE49-F238E27FC236}">
                              <a16:creationId xmlns:a16="http://schemas.microsoft.com/office/drawing/2014/main" id="{84BA32BC-C4ED-4D98-9F5F-1CA5C94DA3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3491" y="2829507"/>
                          <a:ext cx="292224" cy="43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7">
              <a:extLst>
                <a:ext uri="{FF2B5EF4-FFF2-40B4-BE49-F238E27FC236}">
                  <a16:creationId xmlns:a16="http://schemas.microsoft.com/office/drawing/2014/main" id="{8DA600AA-B2B5-467F-9F44-9DE57964D1DF}"/>
                </a:ext>
              </a:extLst>
            </p:cNvPr>
            <p:cNvGraphicFramePr>
              <a:graphicFrameLocks noChangeAspect="1"/>
            </p:cNvGraphicFramePr>
            <p:nvPr/>
          </p:nvGraphicFramePr>
          <p:xfrm>
            <a:off x="3365239" y="3544242"/>
            <a:ext cx="292224" cy="438336"/>
          </p:xfrm>
          <a:graphic>
            <a:graphicData uri="http://schemas.openxmlformats.org/presentationml/2006/ole">
              <mc:AlternateContent xmlns:mc="http://schemas.openxmlformats.org/markup-compatibility/2006">
                <mc:Choice xmlns:v="urn:schemas-microsoft-com:vml" Requires="v">
                  <p:oleObj spid="_x0000_s174097" name="Equation" r:id="rId6" imgW="152334" imgH="228501" progId="Equation.DSMT4">
                    <p:embed/>
                  </p:oleObj>
                </mc:Choice>
                <mc:Fallback>
                  <p:oleObj name="Equation" r:id="rId6" imgW="152334" imgH="228501" progId="Equation.DSMT4">
                    <p:embed/>
                    <p:pic>
                      <p:nvPicPr>
                        <p:cNvPr id="11" name="对象 7">
                          <a:extLst>
                            <a:ext uri="{FF2B5EF4-FFF2-40B4-BE49-F238E27FC236}">
                              <a16:creationId xmlns:a16="http://schemas.microsoft.com/office/drawing/2014/main" id="{8DA600AA-B2B5-467F-9F44-9DE57964D1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239" y="3544242"/>
                          <a:ext cx="292224" cy="43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2" name="矩形 3">
            <a:extLst>
              <a:ext uri="{FF2B5EF4-FFF2-40B4-BE49-F238E27FC236}">
                <a16:creationId xmlns:a16="http://schemas.microsoft.com/office/drawing/2014/main" id="{8381D9A5-556D-44EC-97F3-D34E4E44539B}"/>
              </a:ext>
            </a:extLst>
          </p:cNvPr>
          <p:cNvSpPr>
            <a:spLocks noChangeArrowheads="1"/>
          </p:cNvSpPr>
          <p:nvPr/>
        </p:nvSpPr>
        <p:spPr bwMode="auto">
          <a:xfrm>
            <a:off x="1734698" y="4230575"/>
            <a:ext cx="770413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zh-CN" altLang="zh-CN" sz="2000" dirty="0">
                <a:latin typeface="宋体" panose="02010600030101010101" pitchFamily="2" charset="-122"/>
              </a:rPr>
              <a:t>例如：‘</a:t>
            </a:r>
            <a:r>
              <a:rPr lang="en-US" altLang="zh-CN" sz="2000" dirty="0">
                <a:latin typeface="宋体" panose="02010600030101010101" pitchFamily="2" charset="-122"/>
              </a:rPr>
              <a:t>57</a:t>
            </a:r>
            <a:r>
              <a:rPr lang="zh-CN" altLang="zh-CN" sz="2000" dirty="0">
                <a:latin typeface="宋体" panose="02010600030101010101" pitchFamily="2" charset="-122"/>
              </a:rPr>
              <a:t>’</a:t>
            </a:r>
            <a:r>
              <a:rPr lang="he-IL" altLang="zh-CN" sz="2000" i="1" dirty="0">
                <a:latin typeface="宋体" panose="02010600030101010101" pitchFamily="2" charset="-122"/>
                <a:cs typeface="Arial" panose="020B0604020202020204" pitchFamily="34" charset="0"/>
              </a:rPr>
              <a:t>ּ</a:t>
            </a:r>
            <a:r>
              <a:rPr lang="zh-CN" altLang="zh-CN" sz="2000" dirty="0">
                <a:latin typeface="宋体" panose="02010600030101010101" pitchFamily="2" charset="-122"/>
              </a:rPr>
              <a:t>‘</a:t>
            </a:r>
            <a:r>
              <a:rPr lang="en-US" altLang="zh-CN" sz="2000" dirty="0">
                <a:latin typeface="宋体" panose="02010600030101010101" pitchFamily="2" charset="-122"/>
              </a:rPr>
              <a:t>13</a:t>
            </a:r>
            <a:r>
              <a:rPr lang="zh-CN" altLang="zh-CN" sz="2000" dirty="0">
                <a:latin typeface="宋体" panose="02010600030101010101" pitchFamily="2" charset="-122"/>
              </a:rPr>
              <a:t>’可如下实现：</a:t>
            </a:r>
          </a:p>
          <a:p>
            <a:pPr algn="ctr">
              <a:spcBef>
                <a:spcPct val="0"/>
              </a:spcBef>
              <a:buFontTx/>
              <a:buNone/>
            </a:pPr>
            <a:r>
              <a:rPr lang="en-US" altLang="zh-CN" sz="2000" dirty="0">
                <a:latin typeface="宋体" panose="02010600030101010101" pitchFamily="2" charset="-122"/>
              </a:rPr>
              <a:t> </a:t>
            </a:r>
            <a:r>
              <a:rPr lang="zh-CN" altLang="zh-CN" sz="2000" dirty="0">
                <a:latin typeface="宋体" panose="02010600030101010101" pitchFamily="2" charset="-122"/>
              </a:rPr>
              <a:t>‘</a:t>
            </a:r>
            <a:r>
              <a:rPr lang="en-US" altLang="zh-CN" sz="2000" dirty="0">
                <a:latin typeface="宋体" panose="02010600030101010101" pitchFamily="2" charset="-122"/>
              </a:rPr>
              <a:t>57</a:t>
            </a:r>
            <a:r>
              <a:rPr lang="zh-CN" altLang="zh-CN" sz="2000" dirty="0">
                <a:latin typeface="宋体" panose="02010600030101010101" pitchFamily="2" charset="-122"/>
              </a:rPr>
              <a:t>’</a:t>
            </a:r>
            <a:r>
              <a:rPr lang="he-IL" altLang="zh-CN" sz="2000" i="1" dirty="0">
                <a:latin typeface="宋体" panose="02010600030101010101" pitchFamily="2" charset="-122"/>
                <a:cs typeface="Arial" panose="020B0604020202020204" pitchFamily="34" charset="0"/>
              </a:rPr>
              <a:t>ּ</a:t>
            </a:r>
            <a:r>
              <a:rPr lang="zh-CN" altLang="zh-CN" sz="2000" dirty="0">
                <a:latin typeface="宋体" panose="02010600030101010101" pitchFamily="2" charset="-122"/>
              </a:rPr>
              <a:t>‘</a:t>
            </a:r>
            <a:r>
              <a:rPr lang="en-US" altLang="zh-CN" sz="2000" dirty="0">
                <a:latin typeface="宋体" panose="02010600030101010101" pitchFamily="2" charset="-122"/>
              </a:rPr>
              <a:t>02</a:t>
            </a:r>
            <a:r>
              <a:rPr lang="zh-CN" altLang="zh-CN" sz="2000" dirty="0">
                <a:latin typeface="宋体" panose="02010600030101010101" pitchFamily="2" charset="-122"/>
              </a:rPr>
              <a:t>’</a:t>
            </a:r>
            <a:r>
              <a:rPr lang="en-US" altLang="zh-CN" sz="2000" dirty="0">
                <a:latin typeface="宋体" panose="02010600030101010101" pitchFamily="2" charset="-122"/>
              </a:rPr>
              <a:t>= </a:t>
            </a:r>
            <a:r>
              <a:rPr lang="en-US" altLang="zh-CN" sz="2000" dirty="0" err="1">
                <a:latin typeface="宋体" panose="02010600030101010101" pitchFamily="2" charset="-122"/>
              </a:rPr>
              <a:t>xtime</a:t>
            </a:r>
            <a:r>
              <a:rPr lang="en-US" altLang="zh-CN" sz="2000" dirty="0">
                <a:latin typeface="宋体" panose="02010600030101010101" pitchFamily="2" charset="-122"/>
              </a:rPr>
              <a:t>(57)=</a:t>
            </a:r>
            <a:r>
              <a:rPr lang="zh-CN" altLang="zh-CN" sz="2000" dirty="0">
                <a:latin typeface="宋体" panose="02010600030101010101" pitchFamily="2" charset="-122"/>
              </a:rPr>
              <a:t>‘</a:t>
            </a:r>
            <a:r>
              <a:rPr lang="en-US" altLang="zh-CN" sz="2000" dirty="0">
                <a:latin typeface="宋体" panose="02010600030101010101" pitchFamily="2" charset="-122"/>
              </a:rPr>
              <a:t>AE</a:t>
            </a:r>
            <a:r>
              <a:rPr lang="zh-CN" altLang="zh-CN" sz="2000" dirty="0">
                <a:latin typeface="宋体" panose="02010600030101010101" pitchFamily="2" charset="-122"/>
              </a:rPr>
              <a:t>’；</a:t>
            </a:r>
          </a:p>
          <a:p>
            <a:pPr algn="ctr">
              <a:spcBef>
                <a:spcPct val="0"/>
              </a:spcBef>
              <a:buFontTx/>
              <a:buNone/>
            </a:pPr>
            <a:r>
              <a:rPr lang="en-US" altLang="zh-CN" sz="2000" dirty="0">
                <a:latin typeface="宋体" panose="02010600030101010101" pitchFamily="2" charset="-122"/>
              </a:rPr>
              <a:t> </a:t>
            </a:r>
            <a:r>
              <a:rPr lang="zh-CN" altLang="zh-CN" sz="2000" dirty="0">
                <a:latin typeface="宋体" panose="02010600030101010101" pitchFamily="2" charset="-122"/>
              </a:rPr>
              <a:t>‘</a:t>
            </a:r>
            <a:r>
              <a:rPr lang="en-US" altLang="zh-CN" sz="2000" dirty="0">
                <a:latin typeface="宋体" panose="02010600030101010101" pitchFamily="2" charset="-122"/>
              </a:rPr>
              <a:t>57</a:t>
            </a:r>
            <a:r>
              <a:rPr lang="zh-CN" altLang="zh-CN" sz="2000" dirty="0">
                <a:latin typeface="宋体" panose="02010600030101010101" pitchFamily="2" charset="-122"/>
              </a:rPr>
              <a:t>’</a:t>
            </a:r>
            <a:r>
              <a:rPr lang="he-IL" altLang="zh-CN" sz="2000" i="1" dirty="0">
                <a:latin typeface="宋体" panose="02010600030101010101" pitchFamily="2" charset="-122"/>
                <a:cs typeface="Arial" panose="020B0604020202020204" pitchFamily="34" charset="0"/>
              </a:rPr>
              <a:t>ּ</a:t>
            </a:r>
            <a:r>
              <a:rPr lang="zh-CN" altLang="zh-CN" sz="2000" dirty="0">
                <a:latin typeface="宋体" panose="02010600030101010101" pitchFamily="2" charset="-122"/>
              </a:rPr>
              <a:t>‘</a:t>
            </a:r>
            <a:r>
              <a:rPr lang="en-US" altLang="zh-CN" sz="2000" dirty="0">
                <a:latin typeface="宋体" panose="02010600030101010101" pitchFamily="2" charset="-122"/>
              </a:rPr>
              <a:t>04</a:t>
            </a:r>
            <a:r>
              <a:rPr lang="zh-CN" altLang="zh-CN" sz="2000" dirty="0">
                <a:latin typeface="宋体" panose="02010600030101010101" pitchFamily="2" charset="-122"/>
              </a:rPr>
              <a:t>’</a:t>
            </a:r>
            <a:r>
              <a:rPr lang="en-US" altLang="zh-CN" sz="2000" dirty="0">
                <a:latin typeface="宋体" panose="02010600030101010101" pitchFamily="2" charset="-122"/>
              </a:rPr>
              <a:t>= </a:t>
            </a:r>
            <a:r>
              <a:rPr lang="en-US" altLang="zh-CN" sz="2000" dirty="0" err="1">
                <a:latin typeface="宋体" panose="02010600030101010101" pitchFamily="2" charset="-122"/>
              </a:rPr>
              <a:t>xtime</a:t>
            </a:r>
            <a:r>
              <a:rPr lang="en-US" altLang="zh-CN" sz="2000" dirty="0">
                <a:latin typeface="宋体" panose="02010600030101010101" pitchFamily="2" charset="-122"/>
              </a:rPr>
              <a:t>(AE)=</a:t>
            </a:r>
            <a:r>
              <a:rPr lang="zh-CN" altLang="zh-CN" sz="2000" dirty="0">
                <a:latin typeface="宋体" panose="02010600030101010101" pitchFamily="2" charset="-122"/>
              </a:rPr>
              <a:t>‘</a:t>
            </a:r>
            <a:r>
              <a:rPr lang="en-US" altLang="zh-CN" sz="2000" dirty="0">
                <a:latin typeface="宋体" panose="02010600030101010101" pitchFamily="2" charset="-122"/>
              </a:rPr>
              <a:t>47</a:t>
            </a:r>
            <a:r>
              <a:rPr lang="zh-CN" altLang="zh-CN" sz="2000" dirty="0">
                <a:latin typeface="宋体" panose="02010600030101010101" pitchFamily="2" charset="-122"/>
              </a:rPr>
              <a:t>’；</a:t>
            </a:r>
          </a:p>
          <a:p>
            <a:pPr algn="ctr">
              <a:spcBef>
                <a:spcPct val="0"/>
              </a:spcBef>
              <a:buFontTx/>
              <a:buNone/>
            </a:pPr>
            <a:r>
              <a:rPr lang="en-US" altLang="zh-CN" sz="2000" dirty="0">
                <a:latin typeface="宋体" panose="02010600030101010101" pitchFamily="2" charset="-122"/>
              </a:rPr>
              <a:t> </a:t>
            </a:r>
            <a:r>
              <a:rPr lang="zh-CN" altLang="zh-CN" sz="2000" dirty="0">
                <a:latin typeface="宋体" panose="02010600030101010101" pitchFamily="2" charset="-122"/>
              </a:rPr>
              <a:t>‘</a:t>
            </a:r>
            <a:r>
              <a:rPr lang="en-US" altLang="zh-CN" sz="2000" dirty="0">
                <a:latin typeface="宋体" panose="02010600030101010101" pitchFamily="2" charset="-122"/>
              </a:rPr>
              <a:t>57</a:t>
            </a:r>
            <a:r>
              <a:rPr lang="zh-CN" altLang="zh-CN" sz="2000" dirty="0">
                <a:latin typeface="宋体" panose="02010600030101010101" pitchFamily="2" charset="-122"/>
              </a:rPr>
              <a:t>’</a:t>
            </a:r>
            <a:r>
              <a:rPr lang="he-IL" altLang="zh-CN" sz="2000" i="1" dirty="0">
                <a:latin typeface="宋体" panose="02010600030101010101" pitchFamily="2" charset="-122"/>
                <a:cs typeface="Arial" panose="020B0604020202020204" pitchFamily="34" charset="0"/>
              </a:rPr>
              <a:t>ּ</a:t>
            </a:r>
            <a:r>
              <a:rPr lang="zh-CN" altLang="zh-CN" sz="2000" dirty="0">
                <a:latin typeface="宋体" panose="02010600030101010101" pitchFamily="2" charset="-122"/>
              </a:rPr>
              <a:t>‘</a:t>
            </a:r>
            <a:r>
              <a:rPr lang="en-US" altLang="zh-CN" sz="2000" dirty="0">
                <a:latin typeface="宋体" panose="02010600030101010101" pitchFamily="2" charset="-122"/>
              </a:rPr>
              <a:t>08</a:t>
            </a:r>
            <a:r>
              <a:rPr lang="zh-CN" altLang="zh-CN" sz="2000" dirty="0">
                <a:latin typeface="宋体" panose="02010600030101010101" pitchFamily="2" charset="-122"/>
              </a:rPr>
              <a:t>’</a:t>
            </a:r>
            <a:r>
              <a:rPr lang="en-US" altLang="zh-CN" sz="2000" dirty="0">
                <a:latin typeface="宋体" panose="02010600030101010101" pitchFamily="2" charset="-122"/>
              </a:rPr>
              <a:t>= </a:t>
            </a:r>
            <a:r>
              <a:rPr lang="en-US" altLang="zh-CN" sz="2000" dirty="0" err="1">
                <a:latin typeface="宋体" panose="02010600030101010101" pitchFamily="2" charset="-122"/>
              </a:rPr>
              <a:t>xtime</a:t>
            </a:r>
            <a:r>
              <a:rPr lang="en-US" altLang="zh-CN" sz="2000" dirty="0">
                <a:latin typeface="宋体" panose="02010600030101010101" pitchFamily="2" charset="-122"/>
              </a:rPr>
              <a:t>(47)=</a:t>
            </a:r>
            <a:r>
              <a:rPr lang="zh-CN" altLang="zh-CN" sz="2000" dirty="0">
                <a:latin typeface="宋体" panose="02010600030101010101" pitchFamily="2" charset="-122"/>
              </a:rPr>
              <a:t>‘</a:t>
            </a:r>
            <a:r>
              <a:rPr lang="en-US" altLang="zh-CN" sz="2000" dirty="0">
                <a:latin typeface="宋体" panose="02010600030101010101" pitchFamily="2" charset="-122"/>
              </a:rPr>
              <a:t>8E</a:t>
            </a:r>
            <a:r>
              <a:rPr lang="zh-CN" altLang="zh-CN" sz="2000" dirty="0">
                <a:latin typeface="宋体" panose="02010600030101010101" pitchFamily="2" charset="-122"/>
              </a:rPr>
              <a:t>’；</a:t>
            </a:r>
          </a:p>
          <a:p>
            <a:pPr algn="ctr">
              <a:spcBef>
                <a:spcPct val="0"/>
              </a:spcBef>
              <a:buFontTx/>
              <a:buNone/>
            </a:pPr>
            <a:r>
              <a:rPr lang="en-US" altLang="zh-CN" sz="2000" dirty="0">
                <a:latin typeface="宋体" panose="02010600030101010101" pitchFamily="2" charset="-122"/>
              </a:rPr>
              <a:t> </a:t>
            </a:r>
            <a:r>
              <a:rPr lang="zh-CN" altLang="zh-CN" sz="2000" dirty="0">
                <a:latin typeface="宋体" panose="02010600030101010101" pitchFamily="2" charset="-122"/>
              </a:rPr>
              <a:t>‘</a:t>
            </a:r>
            <a:r>
              <a:rPr lang="en-US" altLang="zh-CN" sz="2000" dirty="0">
                <a:latin typeface="宋体" panose="02010600030101010101" pitchFamily="2" charset="-122"/>
              </a:rPr>
              <a:t>57</a:t>
            </a:r>
            <a:r>
              <a:rPr lang="zh-CN" altLang="zh-CN" sz="2000" dirty="0">
                <a:latin typeface="宋体" panose="02010600030101010101" pitchFamily="2" charset="-122"/>
              </a:rPr>
              <a:t>’</a:t>
            </a:r>
            <a:r>
              <a:rPr lang="he-IL" altLang="zh-CN" sz="2000" i="1" dirty="0">
                <a:latin typeface="宋体" panose="02010600030101010101" pitchFamily="2" charset="-122"/>
                <a:cs typeface="Arial" panose="020B0604020202020204" pitchFamily="34" charset="0"/>
              </a:rPr>
              <a:t>ּ</a:t>
            </a:r>
            <a:r>
              <a:rPr lang="zh-CN" altLang="zh-CN" sz="2000" dirty="0">
                <a:latin typeface="宋体" panose="02010600030101010101" pitchFamily="2" charset="-122"/>
              </a:rPr>
              <a:t>‘</a:t>
            </a:r>
            <a:r>
              <a:rPr lang="en-US" altLang="zh-CN" sz="2000" dirty="0">
                <a:latin typeface="宋体" panose="02010600030101010101" pitchFamily="2" charset="-122"/>
              </a:rPr>
              <a:t>10</a:t>
            </a:r>
            <a:r>
              <a:rPr lang="zh-CN" altLang="zh-CN" sz="2000" dirty="0">
                <a:latin typeface="宋体" panose="02010600030101010101" pitchFamily="2" charset="-122"/>
              </a:rPr>
              <a:t>’</a:t>
            </a:r>
            <a:r>
              <a:rPr lang="en-US" altLang="zh-CN" sz="2000" dirty="0">
                <a:latin typeface="宋体" panose="02010600030101010101" pitchFamily="2" charset="-122"/>
              </a:rPr>
              <a:t>= </a:t>
            </a:r>
            <a:r>
              <a:rPr lang="en-US" altLang="zh-CN" sz="2000" dirty="0" err="1">
                <a:latin typeface="宋体" panose="02010600030101010101" pitchFamily="2" charset="-122"/>
              </a:rPr>
              <a:t>xtime</a:t>
            </a:r>
            <a:r>
              <a:rPr lang="en-US" altLang="zh-CN" sz="2000" dirty="0">
                <a:latin typeface="宋体" panose="02010600030101010101" pitchFamily="2" charset="-122"/>
              </a:rPr>
              <a:t>(8E)=</a:t>
            </a:r>
            <a:r>
              <a:rPr lang="zh-CN" altLang="zh-CN" sz="2000" dirty="0">
                <a:latin typeface="宋体" panose="02010600030101010101" pitchFamily="2" charset="-122"/>
              </a:rPr>
              <a:t>‘</a:t>
            </a:r>
            <a:r>
              <a:rPr lang="en-US" altLang="zh-CN" sz="2000" dirty="0">
                <a:latin typeface="宋体" panose="02010600030101010101" pitchFamily="2" charset="-122"/>
              </a:rPr>
              <a:t>07</a:t>
            </a:r>
            <a:r>
              <a:rPr lang="zh-CN" altLang="zh-CN" sz="2000" dirty="0">
                <a:latin typeface="宋体" panose="02010600030101010101" pitchFamily="2" charset="-122"/>
              </a:rPr>
              <a:t>’；</a:t>
            </a:r>
          </a:p>
          <a:p>
            <a:pPr algn="just">
              <a:spcBef>
                <a:spcPct val="0"/>
              </a:spcBef>
              <a:buFontTx/>
              <a:buNone/>
            </a:pPr>
            <a:r>
              <a:rPr lang="zh-CN" altLang="zh-CN" sz="2000" dirty="0">
                <a:latin typeface="宋体" panose="02010600030101010101" pitchFamily="2" charset="-122"/>
              </a:rPr>
              <a:t>‘</a:t>
            </a:r>
            <a:r>
              <a:rPr lang="en-US" altLang="zh-CN" sz="2000" dirty="0">
                <a:latin typeface="宋体" panose="02010600030101010101" pitchFamily="2" charset="-122"/>
              </a:rPr>
              <a:t>57</a:t>
            </a:r>
            <a:r>
              <a:rPr lang="zh-CN" altLang="zh-CN" sz="2000" dirty="0">
                <a:latin typeface="宋体" panose="02010600030101010101" pitchFamily="2" charset="-122"/>
              </a:rPr>
              <a:t>’</a:t>
            </a:r>
            <a:r>
              <a:rPr lang="he-IL" altLang="zh-CN" sz="2000" i="1" dirty="0">
                <a:latin typeface="宋体" panose="02010600030101010101" pitchFamily="2" charset="-122"/>
                <a:cs typeface="Arial" panose="020B0604020202020204" pitchFamily="34" charset="0"/>
              </a:rPr>
              <a:t>ּ</a:t>
            </a:r>
            <a:r>
              <a:rPr lang="zh-CN" altLang="zh-CN" sz="2000" dirty="0">
                <a:latin typeface="宋体" panose="02010600030101010101" pitchFamily="2" charset="-122"/>
              </a:rPr>
              <a:t>‘</a:t>
            </a:r>
            <a:r>
              <a:rPr lang="en-US" altLang="zh-CN" sz="2000" dirty="0">
                <a:latin typeface="宋体" panose="02010600030101010101" pitchFamily="2" charset="-122"/>
              </a:rPr>
              <a:t>13</a:t>
            </a:r>
            <a:r>
              <a:rPr lang="zh-CN" altLang="zh-CN" sz="2000" dirty="0">
                <a:latin typeface="宋体" panose="02010600030101010101" pitchFamily="2" charset="-122"/>
              </a:rPr>
              <a:t>’</a:t>
            </a:r>
            <a:r>
              <a:rPr lang="en-US" altLang="zh-CN" sz="2000" dirty="0">
                <a:latin typeface="宋体" panose="02010600030101010101" pitchFamily="2" charset="-122"/>
              </a:rPr>
              <a:t>=</a:t>
            </a:r>
            <a:r>
              <a:rPr lang="zh-CN" altLang="zh-CN" sz="2000" dirty="0">
                <a:latin typeface="宋体" panose="02010600030101010101" pitchFamily="2" charset="-122"/>
              </a:rPr>
              <a:t>‘</a:t>
            </a:r>
            <a:r>
              <a:rPr lang="en-US" altLang="zh-CN" sz="2000" dirty="0">
                <a:latin typeface="宋体" panose="02010600030101010101" pitchFamily="2" charset="-122"/>
              </a:rPr>
              <a:t>57</a:t>
            </a:r>
            <a:r>
              <a:rPr lang="zh-CN" altLang="zh-CN" sz="2000" dirty="0">
                <a:latin typeface="宋体" panose="02010600030101010101" pitchFamily="2" charset="-122"/>
              </a:rPr>
              <a:t>’</a:t>
            </a:r>
            <a:r>
              <a:rPr lang="he-IL" altLang="zh-CN" sz="2000" i="1" dirty="0">
                <a:latin typeface="宋体" panose="02010600030101010101" pitchFamily="2" charset="-122"/>
                <a:cs typeface="Arial" panose="020B0604020202020204" pitchFamily="34" charset="0"/>
              </a:rPr>
              <a:t>ּ</a:t>
            </a:r>
            <a:r>
              <a:rPr lang="zh-CN" altLang="zh-CN" sz="2000" dirty="0">
                <a:latin typeface="宋体" panose="02010600030101010101" pitchFamily="2" charset="-122"/>
              </a:rPr>
              <a:t>（‘</a:t>
            </a:r>
            <a:r>
              <a:rPr lang="en-US" altLang="zh-CN" sz="2000" dirty="0">
                <a:latin typeface="宋体" panose="02010600030101010101" pitchFamily="2" charset="-122"/>
              </a:rPr>
              <a:t>01</a:t>
            </a:r>
            <a:r>
              <a:rPr lang="zh-CN" altLang="zh-CN" sz="2000" dirty="0">
                <a:latin typeface="宋体" panose="02010600030101010101" pitchFamily="2" charset="-122"/>
              </a:rPr>
              <a:t>’⊕‘</a:t>
            </a:r>
            <a:r>
              <a:rPr lang="en-US" altLang="zh-CN" sz="2000" dirty="0">
                <a:latin typeface="宋体" panose="02010600030101010101" pitchFamily="2" charset="-122"/>
              </a:rPr>
              <a:t>02</a:t>
            </a:r>
            <a:r>
              <a:rPr lang="zh-CN" altLang="zh-CN" sz="2000" dirty="0">
                <a:latin typeface="宋体" panose="02010600030101010101" pitchFamily="2" charset="-122"/>
              </a:rPr>
              <a:t>’⊕‘</a:t>
            </a:r>
            <a:r>
              <a:rPr lang="en-US" altLang="zh-CN" sz="2000" dirty="0">
                <a:latin typeface="宋体" panose="02010600030101010101" pitchFamily="2" charset="-122"/>
              </a:rPr>
              <a:t>10</a:t>
            </a:r>
            <a:r>
              <a:rPr lang="zh-CN" altLang="zh-CN" sz="2000" dirty="0">
                <a:latin typeface="宋体" panose="02010600030101010101" pitchFamily="2" charset="-122"/>
              </a:rPr>
              <a:t>’）</a:t>
            </a:r>
          </a:p>
          <a:p>
            <a:pPr algn="just">
              <a:spcBef>
                <a:spcPct val="0"/>
              </a:spcBef>
              <a:buFontTx/>
              <a:buNone/>
            </a:pPr>
            <a:r>
              <a:rPr lang="en-US" altLang="zh-CN" sz="2000" dirty="0">
                <a:latin typeface="宋体" panose="02010600030101010101" pitchFamily="2" charset="-122"/>
              </a:rPr>
              <a:t>=</a:t>
            </a:r>
            <a:r>
              <a:rPr lang="zh-CN" altLang="zh-CN" sz="2000" dirty="0">
                <a:latin typeface="宋体" panose="02010600030101010101" pitchFamily="2" charset="-122"/>
              </a:rPr>
              <a:t>‘</a:t>
            </a:r>
            <a:r>
              <a:rPr lang="en-US" altLang="zh-CN" sz="2000" dirty="0">
                <a:latin typeface="宋体" panose="02010600030101010101" pitchFamily="2" charset="-122"/>
              </a:rPr>
              <a:t>57</a:t>
            </a:r>
            <a:r>
              <a:rPr lang="zh-CN" altLang="zh-CN" sz="2000" dirty="0">
                <a:latin typeface="宋体" panose="02010600030101010101" pitchFamily="2" charset="-122"/>
              </a:rPr>
              <a:t>’⊕‘</a:t>
            </a:r>
            <a:r>
              <a:rPr lang="en-US" altLang="zh-CN" sz="2000" dirty="0">
                <a:latin typeface="宋体" panose="02010600030101010101" pitchFamily="2" charset="-122"/>
              </a:rPr>
              <a:t>AE</a:t>
            </a:r>
            <a:r>
              <a:rPr lang="zh-CN" altLang="zh-CN" sz="2000" dirty="0">
                <a:latin typeface="宋体" panose="02010600030101010101" pitchFamily="2" charset="-122"/>
              </a:rPr>
              <a:t>’⊕‘</a:t>
            </a:r>
            <a:r>
              <a:rPr lang="en-US" altLang="zh-CN" sz="2000" dirty="0">
                <a:latin typeface="宋体" panose="02010600030101010101" pitchFamily="2" charset="-122"/>
              </a:rPr>
              <a:t>07</a:t>
            </a:r>
            <a:r>
              <a:rPr lang="zh-CN" altLang="zh-CN" sz="2000" dirty="0">
                <a:latin typeface="宋体" panose="02010600030101010101" pitchFamily="2" charset="-122"/>
              </a:rPr>
              <a:t>’</a:t>
            </a:r>
            <a:r>
              <a:rPr lang="en-US" altLang="zh-CN" sz="2000" dirty="0">
                <a:latin typeface="宋体" panose="02010600030101010101" pitchFamily="2" charset="-122"/>
              </a:rPr>
              <a:t>=</a:t>
            </a:r>
            <a:r>
              <a:rPr lang="zh-CN" altLang="zh-CN" sz="2000" dirty="0">
                <a:latin typeface="宋体" panose="02010600030101010101" pitchFamily="2" charset="-122"/>
              </a:rPr>
              <a:t>‘</a:t>
            </a:r>
            <a:r>
              <a:rPr lang="en-US" altLang="zh-CN" sz="2000" dirty="0">
                <a:latin typeface="宋体" panose="02010600030101010101" pitchFamily="2" charset="-122"/>
              </a:rPr>
              <a:t>FE</a:t>
            </a:r>
            <a:r>
              <a:rPr lang="zh-CN" altLang="zh-CN" sz="2000" dirty="0">
                <a:latin typeface="宋体" panose="02010600030101010101" pitchFamily="2" charset="-122"/>
              </a:rPr>
              <a:t>’。</a:t>
            </a:r>
          </a:p>
        </p:txBody>
      </p:sp>
    </p:spTree>
    <p:extLst>
      <p:ext uri="{BB962C8B-B14F-4D97-AF65-F5344CB8AC3E}">
        <p14:creationId xmlns:p14="http://schemas.microsoft.com/office/powerpoint/2010/main" val="12146759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47004F-F7ED-4344-81FE-BCE1E2FEF60F}"/>
              </a:ext>
            </a:extLst>
          </p:cNvPr>
          <p:cNvSpPr>
            <a:spLocks noGrp="1"/>
          </p:cNvSpPr>
          <p:nvPr>
            <p:ph type="title"/>
          </p:nvPr>
        </p:nvSpPr>
        <p:spPr/>
        <p:txBody>
          <a:bodyPr/>
          <a:lstStyle/>
          <a:p>
            <a:r>
              <a:rPr lang="en-US" altLang="zh-CN" dirty="0"/>
              <a:t>Rijndael</a:t>
            </a:r>
            <a:r>
              <a:rPr lang="zh-CN" altLang="en-US" sz="3600" dirty="0">
                <a:latin typeface="+mn-ea"/>
                <a:ea typeface="+mn-ea"/>
              </a:rPr>
              <a:t>数学基础和设计思想</a:t>
            </a:r>
            <a:endParaRPr lang="zh-CN" altLang="en-US" dirty="0"/>
          </a:p>
        </p:txBody>
      </p:sp>
      <p:sp>
        <p:nvSpPr>
          <p:cNvPr id="3" name="内容占位符 2">
            <a:extLst>
              <a:ext uri="{FF2B5EF4-FFF2-40B4-BE49-F238E27FC236}">
                <a16:creationId xmlns:a16="http://schemas.microsoft.com/office/drawing/2014/main" id="{89D25136-8003-4D0B-8D8F-870D9DF14895}"/>
              </a:ext>
            </a:extLst>
          </p:cNvPr>
          <p:cNvSpPr>
            <a:spLocks noGrp="1"/>
          </p:cNvSpPr>
          <p:nvPr>
            <p:ph idx="1"/>
          </p:nvPr>
        </p:nvSpPr>
        <p:spPr>
          <a:xfrm>
            <a:off x="8331200" y="4572000"/>
            <a:ext cx="3251200" cy="1752600"/>
          </a:xfrm>
        </p:spPr>
        <p:txBody>
          <a:bodyPr/>
          <a:lstStyle/>
          <a:p>
            <a:endParaRPr lang="zh-CN" altLang="en-US"/>
          </a:p>
        </p:txBody>
      </p:sp>
      <p:sp>
        <p:nvSpPr>
          <p:cNvPr id="4" name="日期占位符 3">
            <a:extLst>
              <a:ext uri="{FF2B5EF4-FFF2-40B4-BE49-F238E27FC236}">
                <a16:creationId xmlns:a16="http://schemas.microsoft.com/office/drawing/2014/main" id="{FF47598E-2471-44F6-89A8-FEF0CB034BC5}"/>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6372D3A7-A7D3-48E2-BAAC-3C4AACA2F7C0}"/>
              </a:ext>
            </a:extLst>
          </p:cNvPr>
          <p:cNvSpPr>
            <a:spLocks noGrp="1"/>
          </p:cNvSpPr>
          <p:nvPr>
            <p:ph type="sldNum" sz="quarter" idx="11"/>
          </p:nvPr>
        </p:nvSpPr>
        <p:spPr/>
        <p:txBody>
          <a:bodyPr/>
          <a:lstStyle/>
          <a:p>
            <a:fld id="{A420A89F-6092-44FA-AA4D-72ED0B6A316D}" type="slidenum">
              <a:rPr lang="en-US" altLang="zh-CN" smtClean="0"/>
              <a:pPr/>
              <a:t>92</a:t>
            </a:fld>
            <a:endParaRPr lang="en-US" altLang="zh-CN"/>
          </a:p>
        </p:txBody>
      </p:sp>
      <p:sp>
        <p:nvSpPr>
          <p:cNvPr id="6" name="文本框 5">
            <a:extLst>
              <a:ext uri="{FF2B5EF4-FFF2-40B4-BE49-F238E27FC236}">
                <a16:creationId xmlns:a16="http://schemas.microsoft.com/office/drawing/2014/main" id="{0808A2A6-3F4F-4F7C-A039-E2169AE570BE}"/>
              </a:ext>
            </a:extLst>
          </p:cNvPr>
          <p:cNvSpPr txBox="1"/>
          <p:nvPr/>
        </p:nvSpPr>
        <p:spPr>
          <a:xfrm>
            <a:off x="539750" y="1268413"/>
            <a:ext cx="4895850" cy="461962"/>
          </a:xfrm>
          <a:prstGeom prst="rect">
            <a:avLst/>
          </a:prstGeom>
          <a:noFill/>
        </p:spPr>
        <p:txBody>
          <a:bodyPr>
            <a:spAutoFit/>
          </a:bodyPr>
          <a:lstStyle/>
          <a:p>
            <a:pPr>
              <a:defRPr/>
            </a:pPr>
            <a:r>
              <a:rPr lang="zh-CN" altLang="en-US" sz="2400" b="1" dirty="0">
                <a:latin typeface="+mn-ea"/>
                <a:ea typeface="+mn-ea"/>
              </a:rPr>
              <a:t>系数在</a:t>
            </a:r>
            <a:r>
              <a:rPr lang="en-US" altLang="zh-CN" sz="2400" b="1" dirty="0">
                <a:latin typeface="+mn-ea"/>
                <a:ea typeface="+mn-ea"/>
              </a:rPr>
              <a:t>GF(</a:t>
            </a:r>
            <a:r>
              <a:rPr lang="en-US" altLang="zh-CN" sz="2400" kern="100" dirty="0">
                <a:latin typeface="+mn-ea"/>
              </a:rPr>
              <a:t>2</a:t>
            </a:r>
            <a:r>
              <a:rPr lang="en-US" altLang="zh-CN" sz="2400" kern="100" baseline="30000" dirty="0">
                <a:latin typeface="+mn-ea"/>
              </a:rPr>
              <a:t>8</a:t>
            </a:r>
            <a:r>
              <a:rPr lang="en-US" altLang="zh-CN" sz="2400" b="1" dirty="0">
                <a:latin typeface="+mn-ea"/>
                <a:ea typeface="+mn-ea"/>
              </a:rPr>
              <a:t>)</a:t>
            </a:r>
            <a:r>
              <a:rPr lang="zh-CN" altLang="en-US" sz="2400" b="1" dirty="0">
                <a:latin typeface="+mn-ea"/>
                <a:ea typeface="+mn-ea"/>
              </a:rPr>
              <a:t>上的多项式</a:t>
            </a:r>
          </a:p>
        </p:txBody>
      </p:sp>
      <p:sp>
        <p:nvSpPr>
          <p:cNvPr id="7" name="文本框 6">
            <a:extLst>
              <a:ext uri="{FF2B5EF4-FFF2-40B4-BE49-F238E27FC236}">
                <a16:creationId xmlns:a16="http://schemas.microsoft.com/office/drawing/2014/main" id="{41D3A68C-CDBE-46F3-836E-38736E987B02}"/>
              </a:ext>
            </a:extLst>
          </p:cNvPr>
          <p:cNvSpPr txBox="1"/>
          <p:nvPr/>
        </p:nvSpPr>
        <p:spPr>
          <a:xfrm>
            <a:off x="684213" y="1782763"/>
            <a:ext cx="7704137" cy="1200150"/>
          </a:xfrm>
          <a:prstGeom prst="rect">
            <a:avLst/>
          </a:prstGeom>
          <a:noFill/>
        </p:spPr>
        <p:txBody>
          <a:bodyPr>
            <a:spAutoFit/>
          </a:bodyPr>
          <a:lstStyle/>
          <a:p>
            <a:pPr>
              <a:defRPr/>
            </a:pPr>
            <a:r>
              <a:rPr lang="en-US" altLang="zh-CN" sz="2400" dirty="0">
                <a:latin typeface="+mn-ea"/>
                <a:ea typeface="+mn-ea"/>
              </a:rPr>
              <a:t>    4</a:t>
            </a:r>
            <a:r>
              <a:rPr lang="zh-CN" altLang="en-US" sz="2400" dirty="0">
                <a:latin typeface="+mn-ea"/>
                <a:ea typeface="+mn-ea"/>
              </a:rPr>
              <a:t>个字节构成的向量可以表示为系数在</a:t>
            </a:r>
            <a:r>
              <a:rPr lang="en-US" altLang="zh-CN" sz="2400" dirty="0">
                <a:latin typeface="+mn-ea"/>
                <a:ea typeface="+mn-ea"/>
              </a:rPr>
              <a:t>GF(</a:t>
            </a:r>
            <a:r>
              <a:rPr lang="en-US" altLang="zh-CN" sz="2400" kern="100" dirty="0">
                <a:latin typeface="+mn-ea"/>
              </a:rPr>
              <a:t>2</a:t>
            </a:r>
            <a:r>
              <a:rPr lang="en-US" altLang="zh-CN" sz="2400" kern="100" baseline="30000" dirty="0">
                <a:latin typeface="+mn-ea"/>
              </a:rPr>
              <a:t>8</a:t>
            </a:r>
            <a:r>
              <a:rPr lang="en-US" altLang="zh-CN" sz="2400" dirty="0">
                <a:latin typeface="+mn-ea"/>
                <a:ea typeface="+mn-ea"/>
              </a:rPr>
              <a:t>)</a:t>
            </a:r>
            <a:r>
              <a:rPr lang="zh-CN" altLang="en-US" sz="2400" dirty="0">
                <a:latin typeface="+mn-ea"/>
                <a:ea typeface="+mn-ea"/>
              </a:rPr>
              <a:t>上的次数小于</a:t>
            </a:r>
            <a:r>
              <a:rPr lang="en-US" altLang="zh-CN" sz="2400" dirty="0">
                <a:latin typeface="+mn-ea"/>
                <a:ea typeface="+mn-ea"/>
              </a:rPr>
              <a:t>4</a:t>
            </a:r>
            <a:r>
              <a:rPr lang="zh-CN" altLang="en-US" sz="2400" dirty="0">
                <a:latin typeface="+mn-ea"/>
                <a:ea typeface="+mn-ea"/>
              </a:rPr>
              <a:t>的多项式。多项式的加法就是对应系数相加；换句话说，多项式的加法就是</a:t>
            </a:r>
            <a:r>
              <a:rPr lang="en-US" altLang="zh-CN" sz="2400" dirty="0">
                <a:latin typeface="+mn-ea"/>
                <a:ea typeface="+mn-ea"/>
              </a:rPr>
              <a:t>4</a:t>
            </a:r>
            <a:r>
              <a:rPr lang="zh-CN" altLang="en-US" sz="2400" dirty="0">
                <a:latin typeface="+mn-ea"/>
                <a:ea typeface="+mn-ea"/>
              </a:rPr>
              <a:t>字节向量的逐比特异或。</a:t>
            </a:r>
          </a:p>
        </p:txBody>
      </p:sp>
      <p:sp>
        <p:nvSpPr>
          <p:cNvPr id="8" name="文本框 7">
            <a:extLst>
              <a:ext uri="{FF2B5EF4-FFF2-40B4-BE49-F238E27FC236}">
                <a16:creationId xmlns:a16="http://schemas.microsoft.com/office/drawing/2014/main" id="{5B6C9B89-0A14-489A-82ED-715FF7751043}"/>
              </a:ext>
            </a:extLst>
          </p:cNvPr>
          <p:cNvSpPr txBox="1"/>
          <p:nvPr/>
        </p:nvSpPr>
        <p:spPr>
          <a:xfrm>
            <a:off x="684213" y="3198813"/>
            <a:ext cx="7775575" cy="2308225"/>
          </a:xfrm>
          <a:prstGeom prst="rect">
            <a:avLst/>
          </a:prstGeom>
          <a:noFill/>
        </p:spPr>
        <p:txBody>
          <a:bodyPr>
            <a:spAutoFit/>
          </a:bodyPr>
          <a:lstStyle/>
          <a:p>
            <a:pPr>
              <a:defRPr/>
            </a:pPr>
            <a:r>
              <a:rPr lang="zh-CN" altLang="en-US" sz="2400" dirty="0">
                <a:latin typeface="+mn-ea"/>
                <a:ea typeface="+mn-ea"/>
              </a:rPr>
              <a:t>    规定多项式的乘法运算必须要取模</a:t>
            </a:r>
            <a:r>
              <a:rPr lang="en-US" altLang="zh-CN" sz="2400" dirty="0">
                <a:latin typeface="+mn-ea"/>
                <a:ea typeface="+mn-ea"/>
              </a:rPr>
              <a:t>        </a:t>
            </a:r>
            <a:r>
              <a:rPr lang="zh-CN" altLang="en-US" sz="2400" dirty="0">
                <a:latin typeface="+mn-ea"/>
                <a:ea typeface="+mn-ea"/>
              </a:rPr>
              <a:t>，这样使得次数小于</a:t>
            </a:r>
            <a:r>
              <a:rPr lang="en-US" altLang="zh-CN" sz="2400" dirty="0">
                <a:latin typeface="+mn-ea"/>
                <a:ea typeface="+mn-ea"/>
              </a:rPr>
              <a:t>4</a:t>
            </a:r>
            <a:r>
              <a:rPr lang="zh-CN" altLang="en-US" sz="2400" dirty="0">
                <a:latin typeface="+mn-ea"/>
                <a:ea typeface="+mn-ea"/>
              </a:rPr>
              <a:t>的多项式的乘积仍然是一个次数小于</a:t>
            </a:r>
            <a:r>
              <a:rPr lang="en-US" altLang="zh-CN" sz="2400" dirty="0">
                <a:latin typeface="+mn-ea"/>
                <a:ea typeface="+mn-ea"/>
              </a:rPr>
              <a:t>4</a:t>
            </a:r>
            <a:r>
              <a:rPr lang="zh-CN" altLang="en-US" sz="2400" dirty="0">
                <a:latin typeface="+mn-ea"/>
                <a:ea typeface="+mn-ea"/>
              </a:rPr>
              <a:t>的多项式，将多项式的模乘运算记为。</a:t>
            </a:r>
            <a:endParaRPr lang="en-US" altLang="zh-CN" sz="2400" dirty="0">
              <a:latin typeface="+mn-ea"/>
              <a:ea typeface="+mn-ea"/>
            </a:endParaRPr>
          </a:p>
          <a:p>
            <a:pPr>
              <a:defRPr/>
            </a:pPr>
            <a:r>
              <a:rPr lang="zh-CN" altLang="en-US" sz="2400" dirty="0">
                <a:latin typeface="+mn-ea"/>
                <a:ea typeface="+mn-ea"/>
              </a:rPr>
              <a:t>设</a:t>
            </a:r>
            <a:r>
              <a:rPr lang="en-US" altLang="zh-CN" sz="2400" dirty="0">
                <a:latin typeface="+mn-ea"/>
                <a:ea typeface="+mn-ea"/>
              </a:rPr>
              <a:t>               </a:t>
            </a:r>
            <a:r>
              <a:rPr lang="zh-CN" altLang="en-US" sz="2400" dirty="0">
                <a:latin typeface="+mn-ea"/>
                <a:ea typeface="+mn-ea"/>
              </a:rPr>
              <a:t>                             ，   </a:t>
            </a:r>
            <a:endParaRPr lang="en-US" altLang="zh-CN" sz="2400" dirty="0">
              <a:latin typeface="+mn-ea"/>
              <a:ea typeface="+mn-ea"/>
            </a:endParaRPr>
          </a:p>
          <a:p>
            <a:pPr>
              <a:defRPr/>
            </a:pPr>
            <a:r>
              <a:rPr lang="zh-CN" altLang="en-US" sz="2400" dirty="0">
                <a:latin typeface="+mn-ea"/>
                <a:ea typeface="+mn-ea"/>
              </a:rPr>
              <a:t>                         由于</a:t>
            </a:r>
            <a:r>
              <a:rPr lang="en-US" altLang="zh-CN" sz="2400" dirty="0">
                <a:latin typeface="+mn-ea"/>
                <a:ea typeface="+mn-ea"/>
              </a:rPr>
              <a:t>                  </a:t>
            </a:r>
            <a:r>
              <a:rPr lang="zh-CN" altLang="en-US" sz="2400" dirty="0">
                <a:latin typeface="+mn-ea"/>
                <a:ea typeface="+mn-ea"/>
              </a:rPr>
              <a:t>，所以</a:t>
            </a:r>
          </a:p>
        </p:txBody>
      </p:sp>
      <p:sp>
        <p:nvSpPr>
          <p:cNvPr id="9" name="矩形 8">
            <a:extLst>
              <a:ext uri="{FF2B5EF4-FFF2-40B4-BE49-F238E27FC236}">
                <a16:creationId xmlns:a16="http://schemas.microsoft.com/office/drawing/2014/main" id="{688ACB1B-7413-4EB1-A721-8F06645BC84A}"/>
              </a:ext>
            </a:extLst>
          </p:cNvPr>
          <p:cNvSpPr/>
          <p:nvPr/>
        </p:nvSpPr>
        <p:spPr>
          <a:xfrm>
            <a:off x="5940425" y="3284538"/>
            <a:ext cx="1389063" cy="400050"/>
          </a:xfrm>
          <a:prstGeom prst="rect">
            <a:avLst/>
          </a:prstGeom>
        </p:spPr>
        <p:txBody>
          <a:bodyPr>
            <a:spAutoFit/>
          </a:bodyPr>
          <a:lstStyle/>
          <a:p>
            <a:pPr>
              <a:defRPr/>
            </a:pPr>
            <a:r>
              <a:rPr lang="en-US" altLang="zh-CN" sz="2000" i="1" kern="100" dirty="0">
                <a:latin typeface="Times New Roman" panose="02020603050405020304" pitchFamily="18" charset="0"/>
              </a:rPr>
              <a:t>M</a:t>
            </a:r>
            <a:r>
              <a:rPr lang="en-US" altLang="zh-CN" sz="2000" kern="100" dirty="0">
                <a:latin typeface="Times New Roman" panose="02020603050405020304" pitchFamily="18" charset="0"/>
              </a:rPr>
              <a:t>(</a:t>
            </a:r>
            <a:r>
              <a:rPr lang="en-US" altLang="zh-CN" sz="2000" i="1" kern="100" dirty="0">
                <a:latin typeface="Times New Roman" panose="02020603050405020304" pitchFamily="18" charset="0"/>
              </a:rPr>
              <a:t>x</a:t>
            </a:r>
            <a:r>
              <a:rPr lang="en-US" altLang="zh-CN" sz="2000" kern="100" dirty="0">
                <a:latin typeface="Times New Roman" panose="02020603050405020304" pitchFamily="18" charset="0"/>
              </a:rPr>
              <a:t>)=</a:t>
            </a:r>
            <a:r>
              <a:rPr lang="en-US" altLang="zh-CN" sz="2000" i="1" kern="100" dirty="0">
                <a:latin typeface="Times New Roman" panose="02020603050405020304" pitchFamily="18" charset="0"/>
              </a:rPr>
              <a:t>x</a:t>
            </a:r>
            <a:r>
              <a:rPr lang="en-US" altLang="zh-CN" sz="2000" kern="100" baseline="30000" dirty="0">
                <a:latin typeface="Times New Roman" panose="02020603050405020304" pitchFamily="18" charset="0"/>
              </a:rPr>
              <a:t>4</a:t>
            </a:r>
            <a:r>
              <a:rPr lang="en-US" altLang="zh-CN" sz="2000" kern="100" dirty="0">
                <a:latin typeface="Times New Roman" panose="02020603050405020304" pitchFamily="18" charset="0"/>
              </a:rPr>
              <a:t>+1</a:t>
            </a:r>
            <a:endParaRPr lang="zh-CN" altLang="en-US" sz="2000" dirty="0"/>
          </a:p>
        </p:txBody>
      </p:sp>
      <p:sp>
        <p:nvSpPr>
          <p:cNvPr id="10" name="矩形 9">
            <a:extLst>
              <a:ext uri="{FF2B5EF4-FFF2-40B4-BE49-F238E27FC236}">
                <a16:creationId xmlns:a16="http://schemas.microsoft.com/office/drawing/2014/main" id="{321232B1-278A-4CDB-8AB3-8EB31614F724}"/>
              </a:ext>
            </a:extLst>
          </p:cNvPr>
          <p:cNvSpPr/>
          <p:nvPr/>
        </p:nvSpPr>
        <p:spPr>
          <a:xfrm>
            <a:off x="1116013" y="4292600"/>
            <a:ext cx="3165475" cy="461963"/>
          </a:xfrm>
          <a:prstGeom prst="rect">
            <a:avLst/>
          </a:prstGeom>
        </p:spPr>
        <p:txBody>
          <a:bodyPr wrap="none">
            <a:spAutoFit/>
          </a:bodyPr>
          <a:lstStyle/>
          <a:p>
            <a:pPr>
              <a:defRPr/>
            </a:pPr>
            <a:r>
              <a:rPr lang="en-US" altLang="zh-CN" sz="2400" i="1" kern="100" dirty="0">
                <a:latin typeface="Times New Roman" panose="02020603050405020304" pitchFamily="18" charset="0"/>
              </a:rPr>
              <a:t>a</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x</a:t>
            </a:r>
            <a:r>
              <a:rPr lang="en-US" altLang="zh-CN" sz="2400" kern="100" dirty="0">
                <a:latin typeface="Times New Roman" panose="02020603050405020304" pitchFamily="18" charset="0"/>
              </a:rPr>
              <a:t>)= </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3</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3</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2</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2</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1</a:t>
            </a:r>
            <a:r>
              <a:rPr lang="en-US" altLang="zh-CN" sz="2400" i="1" kern="100" dirty="0">
                <a:latin typeface="Times New Roman" panose="02020603050405020304" pitchFamily="18" charset="0"/>
              </a:rPr>
              <a:t>x</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0</a:t>
            </a:r>
            <a:endParaRPr lang="zh-CN" altLang="en-US" sz="2400" dirty="0"/>
          </a:p>
        </p:txBody>
      </p:sp>
      <p:sp>
        <p:nvSpPr>
          <p:cNvPr id="11" name="矩形 10">
            <a:extLst>
              <a:ext uri="{FF2B5EF4-FFF2-40B4-BE49-F238E27FC236}">
                <a16:creationId xmlns:a16="http://schemas.microsoft.com/office/drawing/2014/main" id="{DB343E88-F3AA-45BB-A3BD-EB35BF3190D0}"/>
              </a:ext>
            </a:extLst>
          </p:cNvPr>
          <p:cNvSpPr/>
          <p:nvPr/>
        </p:nvSpPr>
        <p:spPr>
          <a:xfrm>
            <a:off x="4395788" y="4311650"/>
            <a:ext cx="3089275" cy="461963"/>
          </a:xfrm>
          <a:prstGeom prst="rect">
            <a:avLst/>
          </a:prstGeom>
        </p:spPr>
        <p:txBody>
          <a:bodyPr wrap="none">
            <a:spAutoFit/>
          </a:bodyPr>
          <a:lstStyle/>
          <a:p>
            <a:pPr>
              <a:defRPr/>
            </a:pPr>
            <a:r>
              <a:rPr lang="en-US" altLang="zh-CN" sz="2400" i="1" kern="100" dirty="0">
                <a:latin typeface="Times New Roman" panose="02020603050405020304" pitchFamily="18" charset="0"/>
              </a:rPr>
              <a:t>b</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x</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 b</a:t>
            </a:r>
            <a:r>
              <a:rPr lang="en-US" altLang="zh-CN" sz="2400" kern="100" baseline="-25000" dirty="0">
                <a:latin typeface="Times New Roman" panose="02020603050405020304" pitchFamily="18" charset="0"/>
              </a:rPr>
              <a:t>3</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3</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b</a:t>
            </a:r>
            <a:r>
              <a:rPr lang="en-US" altLang="zh-CN" sz="2400" kern="100" baseline="-25000" dirty="0">
                <a:latin typeface="Times New Roman" panose="02020603050405020304" pitchFamily="18" charset="0"/>
              </a:rPr>
              <a:t>2</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2</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b</a:t>
            </a:r>
            <a:r>
              <a:rPr lang="en-US" altLang="zh-CN" sz="2400" kern="100" baseline="-25000" dirty="0">
                <a:latin typeface="Times New Roman" panose="02020603050405020304" pitchFamily="18" charset="0"/>
              </a:rPr>
              <a:t>1</a:t>
            </a:r>
            <a:r>
              <a:rPr lang="en-US" altLang="zh-CN" sz="2400" i="1" kern="100" dirty="0">
                <a:latin typeface="Times New Roman" panose="02020603050405020304" pitchFamily="18" charset="0"/>
              </a:rPr>
              <a:t>x</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b</a:t>
            </a:r>
            <a:r>
              <a:rPr lang="en-US" altLang="zh-CN" sz="2400" kern="100" baseline="-25000" dirty="0">
                <a:latin typeface="Times New Roman" panose="02020603050405020304" pitchFamily="18" charset="0"/>
              </a:rPr>
              <a:t>0</a:t>
            </a:r>
            <a:endParaRPr lang="zh-CN" altLang="en-US" sz="2400" dirty="0"/>
          </a:p>
        </p:txBody>
      </p:sp>
      <p:graphicFrame>
        <p:nvGraphicFramePr>
          <p:cNvPr id="12" name="对象 14">
            <a:extLst>
              <a:ext uri="{FF2B5EF4-FFF2-40B4-BE49-F238E27FC236}">
                <a16:creationId xmlns:a16="http://schemas.microsoft.com/office/drawing/2014/main" id="{3F2F0870-22E9-4911-9518-840A049C4FF3}"/>
              </a:ext>
            </a:extLst>
          </p:cNvPr>
          <p:cNvGraphicFramePr>
            <a:graphicFrameLocks noChangeAspect="1"/>
          </p:cNvGraphicFramePr>
          <p:nvPr/>
        </p:nvGraphicFramePr>
        <p:xfrm>
          <a:off x="739775" y="4711700"/>
          <a:ext cx="3827463" cy="442913"/>
        </p:xfrm>
        <a:graphic>
          <a:graphicData uri="http://schemas.openxmlformats.org/presentationml/2006/ole">
            <mc:AlternateContent xmlns:mc="http://schemas.openxmlformats.org/markup-compatibility/2006">
              <mc:Choice xmlns:v="urn:schemas-microsoft-com:vml" Requires="v">
                <p:oleObj spid="_x0000_s175113" name="Equation" r:id="rId3" imgW="2082800" imgH="241300" progId="Equation.DSMT4">
                  <p:embed/>
                </p:oleObj>
              </mc:Choice>
              <mc:Fallback>
                <p:oleObj name="Equation" r:id="rId3" imgW="2082800" imgH="241300" progId="Equation.DSMT4">
                  <p:embed/>
                  <p:pic>
                    <p:nvPicPr>
                      <p:cNvPr id="12" name="对象 14">
                        <a:extLst>
                          <a:ext uri="{FF2B5EF4-FFF2-40B4-BE49-F238E27FC236}">
                            <a16:creationId xmlns:a16="http://schemas.microsoft.com/office/drawing/2014/main" id="{3F2F0870-22E9-4911-9518-840A049C4F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775" y="4711700"/>
                        <a:ext cx="382746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矩形 12">
            <a:extLst>
              <a:ext uri="{FF2B5EF4-FFF2-40B4-BE49-F238E27FC236}">
                <a16:creationId xmlns:a16="http://schemas.microsoft.com/office/drawing/2014/main" id="{3F49D431-4588-4191-9ECA-BF72E512CA43}"/>
              </a:ext>
            </a:extLst>
          </p:cNvPr>
          <p:cNvSpPr/>
          <p:nvPr/>
        </p:nvSpPr>
        <p:spPr>
          <a:xfrm>
            <a:off x="5091113" y="4711700"/>
            <a:ext cx="4010025" cy="461963"/>
          </a:xfrm>
          <a:prstGeom prst="rect">
            <a:avLst/>
          </a:prstGeom>
        </p:spPr>
        <p:txBody>
          <a:bodyPr>
            <a:spAutoFit/>
          </a:bodyPr>
          <a:lstStyle/>
          <a:p>
            <a:pPr>
              <a:defRPr/>
            </a:pPr>
            <a:r>
              <a:rPr lang="en-US" altLang="zh-CN" sz="2400" i="1" kern="100" dirty="0" err="1">
                <a:latin typeface="Times New Roman" panose="02020603050405020304" pitchFamily="18" charset="0"/>
              </a:rPr>
              <a:t>x</a:t>
            </a:r>
            <a:r>
              <a:rPr lang="en-US" altLang="zh-CN" sz="2400" i="1" kern="100" baseline="30000" dirty="0" err="1">
                <a:latin typeface="Times New Roman" panose="02020603050405020304" pitchFamily="18" charset="0"/>
              </a:rPr>
              <a:t>j</a:t>
            </a:r>
            <a:r>
              <a:rPr lang="en-US" altLang="zh-CN" sz="2400" kern="100" dirty="0">
                <a:latin typeface="Times New Roman" panose="02020603050405020304" pitchFamily="18" charset="0"/>
              </a:rPr>
              <a:t> mod</a:t>
            </a:r>
            <a:r>
              <a:rPr lang="en-US" altLang="zh-CN" sz="2400" i="1" kern="100" dirty="0">
                <a:latin typeface="Times New Roman" panose="02020603050405020304" pitchFamily="18" charset="0"/>
              </a:rPr>
              <a:t> </a:t>
            </a:r>
            <a:r>
              <a:rPr lang="zh-CN" altLang="zh-CN" sz="2400" kern="100" dirty="0">
                <a:latin typeface="Times New Roman" panose="02020603050405020304" pitchFamily="18" charset="0"/>
                <a:cs typeface="Times New Roman" panose="02020603050405020304" pitchFamily="18" charset="0"/>
              </a:rPr>
              <a:t>（</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4</a:t>
            </a: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cs typeface="Times New Roman" panose="02020603050405020304" pitchFamily="18" charset="0"/>
              </a:rPr>
              <a:t>）</a:t>
            </a:r>
            <a:r>
              <a:rPr lang="en-US" altLang="zh-CN" sz="2400" kern="100" dirty="0">
                <a:latin typeface="Times New Roman" panose="02020603050405020304" pitchFamily="18" charset="0"/>
              </a:rPr>
              <a:t>= </a:t>
            </a:r>
            <a:r>
              <a:rPr lang="en-US" altLang="zh-CN" sz="2400" i="1" kern="100" dirty="0">
                <a:latin typeface="Times New Roman" panose="02020603050405020304" pitchFamily="18" charset="0"/>
              </a:rPr>
              <a:t>x </a:t>
            </a:r>
            <a:r>
              <a:rPr lang="en-US" altLang="zh-CN" sz="2400" i="1" kern="100" baseline="30000" dirty="0">
                <a:latin typeface="Times New Roman" panose="02020603050405020304" pitchFamily="18" charset="0"/>
              </a:rPr>
              <a:t>j </a:t>
            </a:r>
            <a:r>
              <a:rPr lang="en-US" altLang="zh-CN" sz="2400" kern="100" baseline="30000" dirty="0">
                <a:latin typeface="Times New Roman" panose="02020603050405020304" pitchFamily="18" charset="0"/>
              </a:rPr>
              <a:t>mod4</a:t>
            </a:r>
            <a:endParaRPr lang="zh-CN" altLang="en-US" sz="2400" dirty="0"/>
          </a:p>
        </p:txBody>
      </p:sp>
    </p:spTree>
    <p:extLst>
      <p:ext uri="{BB962C8B-B14F-4D97-AF65-F5344CB8AC3E}">
        <p14:creationId xmlns:p14="http://schemas.microsoft.com/office/powerpoint/2010/main" val="314408964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471A5C-9E2D-4A59-9119-18EB042CBBF8}"/>
              </a:ext>
            </a:extLst>
          </p:cNvPr>
          <p:cNvSpPr>
            <a:spLocks noGrp="1"/>
          </p:cNvSpPr>
          <p:nvPr>
            <p:ph type="title"/>
          </p:nvPr>
        </p:nvSpPr>
        <p:spPr/>
        <p:txBody>
          <a:bodyPr/>
          <a:lstStyle/>
          <a:p>
            <a:r>
              <a:rPr lang="en-US" altLang="zh-CN" dirty="0"/>
              <a:t>Rijndael</a:t>
            </a:r>
            <a:r>
              <a:rPr lang="zh-CN" altLang="en-US" sz="3600" dirty="0">
                <a:latin typeface="+mn-ea"/>
                <a:ea typeface="+mn-ea"/>
              </a:rPr>
              <a:t>数学基础和设计思想</a:t>
            </a:r>
            <a:endParaRPr lang="zh-CN" altLang="en-US" dirty="0"/>
          </a:p>
        </p:txBody>
      </p:sp>
      <p:sp>
        <p:nvSpPr>
          <p:cNvPr id="3" name="内容占位符 2">
            <a:extLst>
              <a:ext uri="{FF2B5EF4-FFF2-40B4-BE49-F238E27FC236}">
                <a16:creationId xmlns:a16="http://schemas.microsoft.com/office/drawing/2014/main" id="{BB639D05-314D-4DAA-A5B8-221750F67BFA}"/>
              </a:ext>
            </a:extLst>
          </p:cNvPr>
          <p:cNvSpPr>
            <a:spLocks noGrp="1"/>
          </p:cNvSpPr>
          <p:nvPr>
            <p:ph idx="1"/>
          </p:nvPr>
        </p:nvSpPr>
        <p:spPr>
          <a:xfrm>
            <a:off x="7454643" y="930274"/>
            <a:ext cx="4648200" cy="2062162"/>
          </a:xfrm>
          <a:ln w="38100">
            <a:solidFill>
              <a:srgbClr val="FF0000"/>
            </a:solidFill>
          </a:ln>
        </p:spPr>
        <p:txBody>
          <a:bodyPr/>
          <a:lstStyle/>
          <a:p>
            <a:endParaRPr lang="zh-CN" altLang="en-US" dirty="0"/>
          </a:p>
        </p:txBody>
      </p:sp>
      <p:sp>
        <p:nvSpPr>
          <p:cNvPr id="4" name="日期占位符 3">
            <a:extLst>
              <a:ext uri="{FF2B5EF4-FFF2-40B4-BE49-F238E27FC236}">
                <a16:creationId xmlns:a16="http://schemas.microsoft.com/office/drawing/2014/main" id="{1F9091F2-DBDC-4D74-B808-B967C20BE542}"/>
              </a:ext>
            </a:extLst>
          </p:cNvPr>
          <p:cNvSpPr>
            <a:spLocks noGrp="1"/>
          </p:cNvSpPr>
          <p:nvPr>
            <p:ph type="dt" sz="half" idx="10"/>
          </p:nvPr>
        </p:nvSpPr>
        <p:spPr>
          <a:xfrm>
            <a:off x="5486400" y="6067645"/>
            <a:ext cx="2844800" cy="244475"/>
          </a:xfrm>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AEB8EDF6-D201-49FF-BB5C-057BA6A97286}"/>
              </a:ext>
            </a:extLst>
          </p:cNvPr>
          <p:cNvSpPr>
            <a:spLocks noGrp="1"/>
          </p:cNvSpPr>
          <p:nvPr>
            <p:ph type="sldNum" sz="quarter" idx="11"/>
          </p:nvPr>
        </p:nvSpPr>
        <p:spPr>
          <a:xfrm>
            <a:off x="406400" y="6067645"/>
            <a:ext cx="711200" cy="244475"/>
          </a:xfrm>
        </p:spPr>
        <p:txBody>
          <a:bodyPr/>
          <a:lstStyle/>
          <a:p>
            <a:fld id="{A420A89F-6092-44FA-AA4D-72ED0B6A316D}" type="slidenum">
              <a:rPr lang="en-US" altLang="zh-CN" smtClean="0"/>
              <a:pPr/>
              <a:t>93</a:t>
            </a:fld>
            <a:endParaRPr lang="en-US" altLang="zh-CN"/>
          </a:p>
        </p:txBody>
      </p:sp>
      <p:sp>
        <p:nvSpPr>
          <p:cNvPr id="7" name="矩形 6">
            <a:extLst>
              <a:ext uri="{FF2B5EF4-FFF2-40B4-BE49-F238E27FC236}">
                <a16:creationId xmlns:a16="http://schemas.microsoft.com/office/drawing/2014/main" id="{5E10D2B1-DC43-426F-BAB8-16CE9EDF97C6}"/>
              </a:ext>
            </a:extLst>
          </p:cNvPr>
          <p:cNvSpPr/>
          <p:nvPr/>
        </p:nvSpPr>
        <p:spPr>
          <a:xfrm>
            <a:off x="698500" y="1219200"/>
            <a:ext cx="7632700" cy="2062162"/>
          </a:xfrm>
          <a:prstGeom prst="rect">
            <a:avLst/>
          </a:prstGeom>
        </p:spPr>
        <p:txBody>
          <a:bodyPr>
            <a:spAutoFit/>
          </a:bodyPr>
          <a:lstStyle/>
          <a:p>
            <a:pPr algn="ctr">
              <a:spcAft>
                <a:spcPts val="0"/>
              </a:spcAft>
              <a:defRPr/>
            </a:pPr>
            <a:r>
              <a:rPr lang="en-US" altLang="zh-CN" sz="3200" i="1" kern="100" dirty="0">
                <a:latin typeface="Times New Roman" panose="02020603050405020304" pitchFamily="18" charset="0"/>
              </a:rPr>
              <a:t>c</a:t>
            </a:r>
            <a:r>
              <a:rPr lang="en-US" altLang="zh-CN" sz="3200" kern="100" baseline="-25000" dirty="0">
                <a:latin typeface="Times New Roman" panose="02020603050405020304" pitchFamily="18" charset="0"/>
              </a:rPr>
              <a:t>0</a:t>
            </a:r>
            <a:r>
              <a:rPr lang="en-US" altLang="zh-CN" sz="3200" kern="100" dirty="0">
                <a:latin typeface="Times New Roman" panose="02020603050405020304" pitchFamily="18" charset="0"/>
              </a:rPr>
              <a:t>=</a:t>
            </a:r>
            <a:r>
              <a:rPr lang="en-US" altLang="zh-CN" sz="3200" i="1" kern="100" dirty="0">
                <a:latin typeface="Times New Roman" panose="02020603050405020304" pitchFamily="18" charset="0"/>
              </a:rPr>
              <a:t>a</a:t>
            </a:r>
            <a:r>
              <a:rPr lang="en-US" altLang="zh-CN" sz="3200" kern="100" baseline="-25000" dirty="0">
                <a:latin typeface="Times New Roman" panose="02020603050405020304" pitchFamily="18" charset="0"/>
              </a:rPr>
              <a:t>0</a:t>
            </a:r>
            <a:r>
              <a:rPr lang="en-US" altLang="zh-CN" sz="3200" i="1" kern="100" dirty="0">
                <a:latin typeface="Times New Roman" panose="02020603050405020304" pitchFamily="18" charset="0"/>
              </a:rPr>
              <a:t>b</a:t>
            </a:r>
            <a:r>
              <a:rPr lang="en-US" altLang="zh-CN" sz="3200" kern="100" baseline="-25000" dirty="0">
                <a:latin typeface="Times New Roman" panose="02020603050405020304" pitchFamily="18" charset="0"/>
              </a:rPr>
              <a:t>0</a:t>
            </a:r>
            <a:r>
              <a:rPr lang="zh-CN" altLang="zh-CN" sz="3200" kern="100" dirty="0">
                <a:latin typeface="Times New Roman" panose="02020603050405020304" pitchFamily="18" charset="0"/>
              </a:rPr>
              <a:t>⊕</a:t>
            </a:r>
            <a:r>
              <a:rPr lang="en-US" altLang="zh-CN" sz="3200" i="1" kern="100" dirty="0">
                <a:latin typeface="Times New Roman" panose="02020603050405020304" pitchFamily="18" charset="0"/>
              </a:rPr>
              <a:t>a</a:t>
            </a:r>
            <a:r>
              <a:rPr lang="en-US" altLang="zh-CN" sz="3200" kern="100" baseline="-25000" dirty="0">
                <a:latin typeface="Times New Roman" panose="02020603050405020304" pitchFamily="18" charset="0"/>
              </a:rPr>
              <a:t>3</a:t>
            </a:r>
            <a:r>
              <a:rPr lang="en-US" altLang="zh-CN" sz="3200" i="1" kern="100" dirty="0">
                <a:latin typeface="Times New Roman" panose="02020603050405020304" pitchFamily="18" charset="0"/>
              </a:rPr>
              <a:t>b</a:t>
            </a:r>
            <a:r>
              <a:rPr lang="en-US" altLang="zh-CN" sz="3200" kern="100" baseline="-25000" dirty="0">
                <a:latin typeface="Times New Roman" panose="02020603050405020304" pitchFamily="18" charset="0"/>
              </a:rPr>
              <a:t>1</a:t>
            </a:r>
            <a:r>
              <a:rPr lang="zh-CN" altLang="zh-CN" sz="3200" kern="100" dirty="0">
                <a:latin typeface="Times New Roman" panose="02020603050405020304" pitchFamily="18" charset="0"/>
              </a:rPr>
              <a:t>⊕</a:t>
            </a:r>
            <a:r>
              <a:rPr lang="en-US" altLang="zh-CN" sz="3200" i="1" kern="100" dirty="0">
                <a:latin typeface="Times New Roman" panose="02020603050405020304" pitchFamily="18" charset="0"/>
              </a:rPr>
              <a:t>a</a:t>
            </a:r>
            <a:r>
              <a:rPr lang="en-US" altLang="zh-CN" sz="3200" kern="100" baseline="-25000" dirty="0">
                <a:latin typeface="Times New Roman" panose="02020603050405020304" pitchFamily="18" charset="0"/>
              </a:rPr>
              <a:t>2</a:t>
            </a:r>
            <a:r>
              <a:rPr lang="en-US" altLang="zh-CN" sz="3200" i="1" kern="100" dirty="0">
                <a:latin typeface="Times New Roman" panose="02020603050405020304" pitchFamily="18" charset="0"/>
              </a:rPr>
              <a:t>b</a:t>
            </a:r>
            <a:r>
              <a:rPr lang="en-US" altLang="zh-CN" sz="3200" kern="100" baseline="-25000" dirty="0">
                <a:latin typeface="Times New Roman" panose="02020603050405020304" pitchFamily="18" charset="0"/>
              </a:rPr>
              <a:t>2</a:t>
            </a:r>
            <a:r>
              <a:rPr lang="zh-CN" altLang="zh-CN" sz="3200" kern="100" dirty="0">
                <a:latin typeface="Times New Roman" panose="02020603050405020304" pitchFamily="18" charset="0"/>
              </a:rPr>
              <a:t>⊕</a:t>
            </a:r>
            <a:r>
              <a:rPr lang="en-US" altLang="zh-CN" sz="3200" i="1" kern="100" dirty="0">
                <a:latin typeface="Times New Roman" panose="02020603050405020304" pitchFamily="18" charset="0"/>
              </a:rPr>
              <a:t>a</a:t>
            </a:r>
            <a:r>
              <a:rPr lang="en-US" altLang="zh-CN" sz="3200" kern="100" baseline="-25000" dirty="0">
                <a:latin typeface="Times New Roman" panose="02020603050405020304" pitchFamily="18" charset="0"/>
              </a:rPr>
              <a:t>1</a:t>
            </a:r>
            <a:r>
              <a:rPr lang="en-US" altLang="zh-CN" sz="3200" i="1" kern="100" dirty="0">
                <a:latin typeface="Times New Roman" panose="02020603050405020304" pitchFamily="18" charset="0"/>
              </a:rPr>
              <a:t>b</a:t>
            </a:r>
            <a:r>
              <a:rPr lang="en-US" altLang="zh-CN" sz="3200" kern="100" baseline="-25000" dirty="0">
                <a:latin typeface="Times New Roman" panose="02020603050405020304" pitchFamily="18" charset="0"/>
              </a:rPr>
              <a:t>3</a:t>
            </a:r>
            <a:r>
              <a:rPr lang="zh-CN" altLang="zh-CN" sz="3200" kern="100" dirty="0">
                <a:latin typeface="Times New Roman" panose="02020603050405020304" pitchFamily="18" charset="0"/>
              </a:rPr>
              <a:t>；</a:t>
            </a:r>
          </a:p>
          <a:p>
            <a:pPr algn="ctr">
              <a:spcAft>
                <a:spcPts val="0"/>
              </a:spcAft>
              <a:defRPr/>
            </a:pPr>
            <a:r>
              <a:rPr lang="en-US" altLang="zh-CN" sz="3200" i="1" kern="100" dirty="0">
                <a:latin typeface="Times New Roman" panose="02020603050405020304" pitchFamily="18" charset="0"/>
              </a:rPr>
              <a:t>c</a:t>
            </a:r>
            <a:r>
              <a:rPr lang="en-US" altLang="zh-CN" sz="3200" kern="100" baseline="-25000" dirty="0">
                <a:latin typeface="Times New Roman" panose="02020603050405020304" pitchFamily="18" charset="0"/>
              </a:rPr>
              <a:t>1</a:t>
            </a:r>
            <a:r>
              <a:rPr lang="en-US" altLang="zh-CN" sz="3200" kern="100" dirty="0">
                <a:latin typeface="Times New Roman" panose="02020603050405020304" pitchFamily="18" charset="0"/>
              </a:rPr>
              <a:t>=</a:t>
            </a:r>
            <a:r>
              <a:rPr lang="en-US" altLang="zh-CN" sz="3200" i="1" kern="100" dirty="0">
                <a:latin typeface="Times New Roman" panose="02020603050405020304" pitchFamily="18" charset="0"/>
              </a:rPr>
              <a:t> a</a:t>
            </a:r>
            <a:r>
              <a:rPr lang="en-US" altLang="zh-CN" sz="3200" kern="100" baseline="-25000" dirty="0">
                <a:latin typeface="Times New Roman" panose="02020603050405020304" pitchFamily="18" charset="0"/>
              </a:rPr>
              <a:t>1</a:t>
            </a:r>
            <a:r>
              <a:rPr lang="en-US" altLang="zh-CN" sz="3200" i="1" kern="100" dirty="0">
                <a:latin typeface="Times New Roman" panose="02020603050405020304" pitchFamily="18" charset="0"/>
              </a:rPr>
              <a:t>b</a:t>
            </a:r>
            <a:r>
              <a:rPr lang="en-US" altLang="zh-CN" sz="3200" kern="100" baseline="-25000" dirty="0">
                <a:latin typeface="Times New Roman" panose="02020603050405020304" pitchFamily="18" charset="0"/>
              </a:rPr>
              <a:t>0</a:t>
            </a:r>
            <a:r>
              <a:rPr lang="zh-CN" altLang="zh-CN" sz="3200" kern="100" dirty="0">
                <a:latin typeface="Times New Roman" panose="02020603050405020304" pitchFamily="18" charset="0"/>
              </a:rPr>
              <a:t>⊕</a:t>
            </a:r>
            <a:r>
              <a:rPr lang="en-US" altLang="zh-CN" sz="3200" i="1" kern="100" dirty="0">
                <a:latin typeface="Times New Roman" panose="02020603050405020304" pitchFamily="18" charset="0"/>
              </a:rPr>
              <a:t>a</a:t>
            </a:r>
            <a:r>
              <a:rPr lang="en-US" altLang="zh-CN" sz="3200" kern="100" baseline="-25000" dirty="0">
                <a:latin typeface="Times New Roman" panose="02020603050405020304" pitchFamily="18" charset="0"/>
              </a:rPr>
              <a:t>0</a:t>
            </a:r>
            <a:r>
              <a:rPr lang="en-US" altLang="zh-CN" sz="3200" i="1" kern="100" dirty="0">
                <a:latin typeface="Times New Roman" panose="02020603050405020304" pitchFamily="18" charset="0"/>
              </a:rPr>
              <a:t>b</a:t>
            </a:r>
            <a:r>
              <a:rPr lang="en-US" altLang="zh-CN" sz="3200" kern="100" baseline="-25000" dirty="0">
                <a:latin typeface="Times New Roman" panose="02020603050405020304" pitchFamily="18" charset="0"/>
              </a:rPr>
              <a:t>1</a:t>
            </a:r>
            <a:r>
              <a:rPr lang="zh-CN" altLang="zh-CN" sz="3200" kern="100" dirty="0">
                <a:latin typeface="Times New Roman" panose="02020603050405020304" pitchFamily="18" charset="0"/>
              </a:rPr>
              <a:t>⊕</a:t>
            </a:r>
            <a:r>
              <a:rPr lang="en-US" altLang="zh-CN" sz="3200" i="1" kern="100" dirty="0">
                <a:latin typeface="Times New Roman" panose="02020603050405020304" pitchFamily="18" charset="0"/>
              </a:rPr>
              <a:t>a</a:t>
            </a:r>
            <a:r>
              <a:rPr lang="en-US" altLang="zh-CN" sz="3200" kern="100" baseline="-25000" dirty="0">
                <a:latin typeface="Times New Roman" panose="02020603050405020304" pitchFamily="18" charset="0"/>
              </a:rPr>
              <a:t>3</a:t>
            </a:r>
            <a:r>
              <a:rPr lang="en-US" altLang="zh-CN" sz="3200" i="1" kern="100" dirty="0">
                <a:latin typeface="Times New Roman" panose="02020603050405020304" pitchFamily="18" charset="0"/>
              </a:rPr>
              <a:t>b</a:t>
            </a:r>
            <a:r>
              <a:rPr lang="en-US" altLang="zh-CN" sz="3200" kern="100" baseline="-25000" dirty="0">
                <a:latin typeface="Times New Roman" panose="02020603050405020304" pitchFamily="18" charset="0"/>
              </a:rPr>
              <a:t>2</a:t>
            </a:r>
            <a:r>
              <a:rPr lang="zh-CN" altLang="zh-CN" sz="3200" kern="100" dirty="0">
                <a:latin typeface="Times New Roman" panose="02020603050405020304" pitchFamily="18" charset="0"/>
              </a:rPr>
              <a:t>⊕</a:t>
            </a:r>
            <a:r>
              <a:rPr lang="en-US" altLang="zh-CN" sz="3200" i="1" kern="100" dirty="0">
                <a:latin typeface="Times New Roman" panose="02020603050405020304" pitchFamily="18" charset="0"/>
              </a:rPr>
              <a:t>a</a:t>
            </a:r>
            <a:r>
              <a:rPr lang="en-US" altLang="zh-CN" sz="3200" kern="100" baseline="-25000" dirty="0">
                <a:latin typeface="Times New Roman" panose="02020603050405020304" pitchFamily="18" charset="0"/>
              </a:rPr>
              <a:t>2</a:t>
            </a:r>
            <a:r>
              <a:rPr lang="en-US" altLang="zh-CN" sz="3200" i="1" kern="100" dirty="0">
                <a:latin typeface="Times New Roman" panose="02020603050405020304" pitchFamily="18" charset="0"/>
              </a:rPr>
              <a:t>b</a:t>
            </a:r>
            <a:r>
              <a:rPr lang="en-US" altLang="zh-CN" sz="3200" kern="100" baseline="-25000" dirty="0">
                <a:latin typeface="Times New Roman" panose="02020603050405020304" pitchFamily="18" charset="0"/>
              </a:rPr>
              <a:t>3</a:t>
            </a:r>
            <a:r>
              <a:rPr lang="zh-CN" altLang="zh-CN" sz="3200" kern="100" dirty="0">
                <a:latin typeface="Times New Roman" panose="02020603050405020304" pitchFamily="18" charset="0"/>
              </a:rPr>
              <a:t>；</a:t>
            </a:r>
          </a:p>
          <a:p>
            <a:pPr algn="ctr">
              <a:spcAft>
                <a:spcPts val="0"/>
              </a:spcAft>
              <a:defRPr/>
            </a:pPr>
            <a:r>
              <a:rPr lang="en-US" altLang="zh-CN" sz="3200" i="1" kern="100" dirty="0">
                <a:latin typeface="Times New Roman" panose="02020603050405020304" pitchFamily="18" charset="0"/>
              </a:rPr>
              <a:t>c</a:t>
            </a:r>
            <a:r>
              <a:rPr lang="en-US" altLang="zh-CN" sz="3200" kern="100" baseline="-25000" dirty="0">
                <a:latin typeface="Times New Roman" panose="02020603050405020304" pitchFamily="18" charset="0"/>
              </a:rPr>
              <a:t>2</a:t>
            </a:r>
            <a:r>
              <a:rPr lang="en-US" altLang="zh-CN" sz="3200" kern="100" dirty="0">
                <a:latin typeface="Times New Roman" panose="02020603050405020304" pitchFamily="18" charset="0"/>
              </a:rPr>
              <a:t>=</a:t>
            </a:r>
            <a:r>
              <a:rPr lang="en-US" altLang="zh-CN" sz="3200" i="1" kern="100" dirty="0">
                <a:latin typeface="Times New Roman" panose="02020603050405020304" pitchFamily="18" charset="0"/>
              </a:rPr>
              <a:t> a</a:t>
            </a:r>
            <a:r>
              <a:rPr lang="en-US" altLang="zh-CN" sz="3200" kern="100" baseline="-25000" dirty="0">
                <a:latin typeface="Times New Roman" panose="02020603050405020304" pitchFamily="18" charset="0"/>
              </a:rPr>
              <a:t>2</a:t>
            </a:r>
            <a:r>
              <a:rPr lang="en-US" altLang="zh-CN" sz="3200" i="1" kern="100" dirty="0">
                <a:latin typeface="Times New Roman" panose="02020603050405020304" pitchFamily="18" charset="0"/>
              </a:rPr>
              <a:t>b</a:t>
            </a:r>
            <a:r>
              <a:rPr lang="en-US" altLang="zh-CN" sz="3200" kern="100" baseline="-25000" dirty="0">
                <a:latin typeface="Times New Roman" panose="02020603050405020304" pitchFamily="18" charset="0"/>
              </a:rPr>
              <a:t>0</a:t>
            </a:r>
            <a:r>
              <a:rPr lang="zh-CN" altLang="zh-CN" sz="3200" kern="100" dirty="0">
                <a:latin typeface="Times New Roman" panose="02020603050405020304" pitchFamily="18" charset="0"/>
              </a:rPr>
              <a:t>⊕</a:t>
            </a:r>
            <a:r>
              <a:rPr lang="en-US" altLang="zh-CN" sz="3200" i="1" kern="100" dirty="0">
                <a:latin typeface="Times New Roman" panose="02020603050405020304" pitchFamily="18" charset="0"/>
              </a:rPr>
              <a:t>a</a:t>
            </a:r>
            <a:r>
              <a:rPr lang="en-US" altLang="zh-CN" sz="3200" kern="100" baseline="-25000" dirty="0">
                <a:latin typeface="Times New Roman" panose="02020603050405020304" pitchFamily="18" charset="0"/>
              </a:rPr>
              <a:t>1</a:t>
            </a:r>
            <a:r>
              <a:rPr lang="en-US" altLang="zh-CN" sz="3200" i="1" kern="100" dirty="0">
                <a:latin typeface="Times New Roman" panose="02020603050405020304" pitchFamily="18" charset="0"/>
              </a:rPr>
              <a:t>b</a:t>
            </a:r>
            <a:r>
              <a:rPr lang="en-US" altLang="zh-CN" sz="3200" kern="100" baseline="-25000" dirty="0">
                <a:latin typeface="Times New Roman" panose="02020603050405020304" pitchFamily="18" charset="0"/>
              </a:rPr>
              <a:t>1</a:t>
            </a:r>
            <a:r>
              <a:rPr lang="zh-CN" altLang="zh-CN" sz="3200" kern="100" dirty="0">
                <a:latin typeface="Times New Roman" panose="02020603050405020304" pitchFamily="18" charset="0"/>
              </a:rPr>
              <a:t>⊕</a:t>
            </a:r>
            <a:r>
              <a:rPr lang="en-US" altLang="zh-CN" sz="3200" i="1" kern="100" dirty="0">
                <a:latin typeface="Times New Roman" panose="02020603050405020304" pitchFamily="18" charset="0"/>
              </a:rPr>
              <a:t>a</a:t>
            </a:r>
            <a:r>
              <a:rPr lang="en-US" altLang="zh-CN" sz="3200" kern="100" baseline="-25000" dirty="0">
                <a:latin typeface="Times New Roman" panose="02020603050405020304" pitchFamily="18" charset="0"/>
              </a:rPr>
              <a:t>0</a:t>
            </a:r>
            <a:r>
              <a:rPr lang="en-US" altLang="zh-CN" sz="3200" i="1" kern="100" dirty="0">
                <a:latin typeface="Times New Roman" panose="02020603050405020304" pitchFamily="18" charset="0"/>
              </a:rPr>
              <a:t>b</a:t>
            </a:r>
            <a:r>
              <a:rPr lang="en-US" altLang="zh-CN" sz="3200" kern="100" baseline="-25000" dirty="0">
                <a:latin typeface="Times New Roman" panose="02020603050405020304" pitchFamily="18" charset="0"/>
              </a:rPr>
              <a:t>2</a:t>
            </a:r>
            <a:r>
              <a:rPr lang="zh-CN" altLang="zh-CN" sz="3200" kern="100" dirty="0">
                <a:latin typeface="Times New Roman" panose="02020603050405020304" pitchFamily="18" charset="0"/>
              </a:rPr>
              <a:t>⊕</a:t>
            </a:r>
            <a:r>
              <a:rPr lang="en-US" altLang="zh-CN" sz="3200" i="1" kern="100" dirty="0">
                <a:latin typeface="Times New Roman" panose="02020603050405020304" pitchFamily="18" charset="0"/>
              </a:rPr>
              <a:t>a</a:t>
            </a:r>
            <a:r>
              <a:rPr lang="en-US" altLang="zh-CN" sz="3200" kern="100" baseline="-25000" dirty="0">
                <a:latin typeface="Times New Roman" panose="02020603050405020304" pitchFamily="18" charset="0"/>
              </a:rPr>
              <a:t>3</a:t>
            </a:r>
            <a:r>
              <a:rPr lang="en-US" altLang="zh-CN" sz="3200" i="1" kern="100" dirty="0">
                <a:latin typeface="Times New Roman" panose="02020603050405020304" pitchFamily="18" charset="0"/>
              </a:rPr>
              <a:t>b</a:t>
            </a:r>
            <a:r>
              <a:rPr lang="en-US" altLang="zh-CN" sz="3200" kern="100" baseline="-25000" dirty="0">
                <a:latin typeface="Times New Roman" panose="02020603050405020304" pitchFamily="18" charset="0"/>
              </a:rPr>
              <a:t>3</a:t>
            </a:r>
            <a:r>
              <a:rPr lang="zh-CN" altLang="zh-CN" sz="3200" kern="100" dirty="0">
                <a:latin typeface="Times New Roman" panose="02020603050405020304" pitchFamily="18" charset="0"/>
              </a:rPr>
              <a:t>；</a:t>
            </a:r>
          </a:p>
          <a:p>
            <a:pPr algn="ctr">
              <a:spcAft>
                <a:spcPts val="0"/>
              </a:spcAft>
              <a:defRPr/>
            </a:pPr>
            <a:r>
              <a:rPr lang="en-US" altLang="zh-CN" sz="3200" i="1" kern="100" dirty="0">
                <a:latin typeface="Times New Roman" panose="02020603050405020304" pitchFamily="18" charset="0"/>
              </a:rPr>
              <a:t>c</a:t>
            </a:r>
            <a:r>
              <a:rPr lang="en-US" altLang="zh-CN" sz="3200" kern="100" baseline="-25000" dirty="0">
                <a:latin typeface="Times New Roman" panose="02020603050405020304" pitchFamily="18" charset="0"/>
              </a:rPr>
              <a:t>3</a:t>
            </a:r>
            <a:r>
              <a:rPr lang="en-US" altLang="zh-CN" sz="3200" kern="100" dirty="0">
                <a:latin typeface="Times New Roman" panose="02020603050405020304" pitchFamily="18" charset="0"/>
              </a:rPr>
              <a:t>=</a:t>
            </a:r>
            <a:r>
              <a:rPr lang="en-US" altLang="zh-CN" sz="3200" i="1" kern="100" dirty="0">
                <a:latin typeface="Times New Roman" panose="02020603050405020304" pitchFamily="18" charset="0"/>
              </a:rPr>
              <a:t> a</a:t>
            </a:r>
            <a:r>
              <a:rPr lang="en-US" altLang="zh-CN" sz="3200" kern="100" baseline="-25000" dirty="0">
                <a:latin typeface="Times New Roman" panose="02020603050405020304" pitchFamily="18" charset="0"/>
              </a:rPr>
              <a:t>3</a:t>
            </a:r>
            <a:r>
              <a:rPr lang="en-US" altLang="zh-CN" sz="3200" i="1" kern="100" dirty="0">
                <a:latin typeface="Times New Roman" panose="02020603050405020304" pitchFamily="18" charset="0"/>
              </a:rPr>
              <a:t>b</a:t>
            </a:r>
            <a:r>
              <a:rPr lang="en-US" altLang="zh-CN" sz="3200" kern="100" baseline="-25000" dirty="0">
                <a:latin typeface="Times New Roman" panose="02020603050405020304" pitchFamily="18" charset="0"/>
              </a:rPr>
              <a:t>0</a:t>
            </a:r>
            <a:r>
              <a:rPr lang="zh-CN" altLang="zh-CN" sz="3200" kern="100" dirty="0">
                <a:latin typeface="Times New Roman" panose="02020603050405020304" pitchFamily="18" charset="0"/>
              </a:rPr>
              <a:t>⊕</a:t>
            </a:r>
            <a:r>
              <a:rPr lang="en-US" altLang="zh-CN" sz="3200" i="1" kern="100" dirty="0">
                <a:latin typeface="Times New Roman" panose="02020603050405020304" pitchFamily="18" charset="0"/>
              </a:rPr>
              <a:t>a</a:t>
            </a:r>
            <a:r>
              <a:rPr lang="en-US" altLang="zh-CN" sz="3200" kern="100" baseline="-25000" dirty="0">
                <a:latin typeface="Times New Roman" panose="02020603050405020304" pitchFamily="18" charset="0"/>
              </a:rPr>
              <a:t>2</a:t>
            </a:r>
            <a:r>
              <a:rPr lang="en-US" altLang="zh-CN" sz="3200" i="1" kern="100" dirty="0">
                <a:latin typeface="Times New Roman" panose="02020603050405020304" pitchFamily="18" charset="0"/>
              </a:rPr>
              <a:t>b</a:t>
            </a:r>
            <a:r>
              <a:rPr lang="en-US" altLang="zh-CN" sz="3200" kern="100" baseline="-25000" dirty="0">
                <a:latin typeface="Times New Roman" panose="02020603050405020304" pitchFamily="18" charset="0"/>
              </a:rPr>
              <a:t>1</a:t>
            </a:r>
            <a:r>
              <a:rPr lang="zh-CN" altLang="zh-CN" sz="3200" kern="100" dirty="0">
                <a:latin typeface="Times New Roman" panose="02020603050405020304" pitchFamily="18" charset="0"/>
              </a:rPr>
              <a:t>⊕</a:t>
            </a:r>
            <a:r>
              <a:rPr lang="en-US" altLang="zh-CN" sz="3200" i="1" kern="100" dirty="0">
                <a:latin typeface="Times New Roman" panose="02020603050405020304" pitchFamily="18" charset="0"/>
              </a:rPr>
              <a:t>a</a:t>
            </a:r>
            <a:r>
              <a:rPr lang="en-US" altLang="zh-CN" sz="3200" kern="100" baseline="-25000" dirty="0">
                <a:latin typeface="Times New Roman" panose="02020603050405020304" pitchFamily="18" charset="0"/>
              </a:rPr>
              <a:t>1</a:t>
            </a:r>
            <a:r>
              <a:rPr lang="en-US" altLang="zh-CN" sz="3200" i="1" kern="100" dirty="0">
                <a:latin typeface="Times New Roman" panose="02020603050405020304" pitchFamily="18" charset="0"/>
              </a:rPr>
              <a:t>b</a:t>
            </a:r>
            <a:r>
              <a:rPr lang="en-US" altLang="zh-CN" sz="3200" kern="100" baseline="-25000" dirty="0">
                <a:latin typeface="Times New Roman" panose="02020603050405020304" pitchFamily="18" charset="0"/>
              </a:rPr>
              <a:t>2</a:t>
            </a:r>
            <a:r>
              <a:rPr lang="zh-CN" altLang="zh-CN" sz="3200" kern="100" dirty="0">
                <a:latin typeface="Times New Roman" panose="02020603050405020304" pitchFamily="18" charset="0"/>
              </a:rPr>
              <a:t>⊕</a:t>
            </a:r>
            <a:r>
              <a:rPr lang="en-US" altLang="zh-CN" sz="3200" i="1" kern="100" dirty="0">
                <a:latin typeface="Times New Roman" panose="02020603050405020304" pitchFamily="18" charset="0"/>
              </a:rPr>
              <a:t>a</a:t>
            </a:r>
            <a:r>
              <a:rPr lang="en-US" altLang="zh-CN" sz="3200" kern="100" baseline="-25000" dirty="0">
                <a:latin typeface="Times New Roman" panose="02020603050405020304" pitchFamily="18" charset="0"/>
              </a:rPr>
              <a:t>0</a:t>
            </a:r>
            <a:r>
              <a:rPr lang="en-US" altLang="zh-CN" sz="3200" i="1" kern="100" dirty="0">
                <a:latin typeface="Times New Roman" panose="02020603050405020304" pitchFamily="18" charset="0"/>
              </a:rPr>
              <a:t>b</a:t>
            </a:r>
            <a:r>
              <a:rPr lang="en-US" altLang="zh-CN" sz="3200" kern="100" baseline="-25000" dirty="0">
                <a:latin typeface="Times New Roman" panose="02020603050405020304" pitchFamily="18" charset="0"/>
              </a:rPr>
              <a:t>3</a:t>
            </a:r>
            <a:r>
              <a:rPr lang="zh-CN" altLang="zh-CN" sz="3200" kern="100" dirty="0">
                <a:latin typeface="Times New Roman" panose="02020603050405020304" pitchFamily="18" charset="0"/>
              </a:rPr>
              <a:t>。</a:t>
            </a:r>
          </a:p>
        </p:txBody>
      </p:sp>
      <p:sp>
        <p:nvSpPr>
          <p:cNvPr id="8" name="矩形 7">
            <a:extLst>
              <a:ext uri="{FF2B5EF4-FFF2-40B4-BE49-F238E27FC236}">
                <a16:creationId xmlns:a16="http://schemas.microsoft.com/office/drawing/2014/main" id="{E646CBEB-0A10-4F6C-9886-B69D45BF1F02}"/>
              </a:ext>
            </a:extLst>
          </p:cNvPr>
          <p:cNvSpPr/>
          <p:nvPr/>
        </p:nvSpPr>
        <p:spPr>
          <a:xfrm>
            <a:off x="698500" y="3397250"/>
            <a:ext cx="2954337" cy="460375"/>
          </a:xfrm>
          <a:prstGeom prst="rect">
            <a:avLst/>
          </a:prstGeom>
        </p:spPr>
        <p:txBody>
          <a:bodyPr wrap="none">
            <a:spAutoFit/>
          </a:bodyPr>
          <a:lstStyle/>
          <a:p>
            <a:pPr algn="just">
              <a:spcAft>
                <a:spcPts val="0"/>
              </a:spcAft>
              <a:defRPr/>
            </a:pPr>
            <a:r>
              <a:rPr lang="zh-CN" altLang="zh-CN" sz="2400" kern="100" dirty="0">
                <a:latin typeface="Times New Roman" panose="02020603050405020304" pitchFamily="18" charset="0"/>
              </a:rPr>
              <a:t>可将上述计算表示为</a:t>
            </a:r>
          </a:p>
        </p:txBody>
      </p:sp>
      <p:graphicFrame>
        <p:nvGraphicFramePr>
          <p:cNvPr id="9" name="对象 6">
            <a:extLst>
              <a:ext uri="{FF2B5EF4-FFF2-40B4-BE49-F238E27FC236}">
                <a16:creationId xmlns:a16="http://schemas.microsoft.com/office/drawing/2014/main" id="{A990B842-A7A7-46F4-9835-3F40B2D6C8CD}"/>
              </a:ext>
            </a:extLst>
          </p:cNvPr>
          <p:cNvGraphicFramePr>
            <a:graphicFrameLocks noChangeAspect="1"/>
          </p:cNvGraphicFramePr>
          <p:nvPr/>
        </p:nvGraphicFramePr>
        <p:xfrm>
          <a:off x="2641600" y="3875087"/>
          <a:ext cx="4149725" cy="2016125"/>
        </p:xfrm>
        <a:graphic>
          <a:graphicData uri="http://schemas.openxmlformats.org/presentationml/2006/ole">
            <mc:AlternateContent xmlns:mc="http://schemas.openxmlformats.org/markup-compatibility/2006">
              <mc:Choice xmlns:v="urn:schemas-microsoft-com:vml" Requires="v">
                <p:oleObj spid="_x0000_s176144" name="Equation" r:id="rId3" imgW="1930400" imgH="939800" progId="Equation.DSMT4">
                  <p:embed/>
                </p:oleObj>
              </mc:Choice>
              <mc:Fallback>
                <p:oleObj name="Equation" r:id="rId3" imgW="1930400" imgH="939800" progId="Equation.DSMT4">
                  <p:embed/>
                  <p:pic>
                    <p:nvPicPr>
                      <p:cNvPr id="9" name="对象 6">
                        <a:extLst>
                          <a:ext uri="{FF2B5EF4-FFF2-40B4-BE49-F238E27FC236}">
                            <a16:creationId xmlns:a16="http://schemas.microsoft.com/office/drawing/2014/main" id="{A990B842-A7A7-46F4-9835-3F40B2D6C8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600" y="3875087"/>
                        <a:ext cx="41497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矩形 14">
            <a:extLst>
              <a:ext uri="{FF2B5EF4-FFF2-40B4-BE49-F238E27FC236}">
                <a16:creationId xmlns:a16="http://schemas.microsoft.com/office/drawing/2014/main" id="{4BFA44AB-0A48-4BAF-842F-B608CF88E8FF}"/>
              </a:ext>
            </a:extLst>
          </p:cNvPr>
          <p:cNvSpPr/>
          <p:nvPr/>
        </p:nvSpPr>
        <p:spPr>
          <a:xfrm>
            <a:off x="7848600" y="975738"/>
            <a:ext cx="3165475" cy="461963"/>
          </a:xfrm>
          <a:prstGeom prst="rect">
            <a:avLst/>
          </a:prstGeom>
        </p:spPr>
        <p:txBody>
          <a:bodyPr wrap="none">
            <a:spAutoFit/>
          </a:bodyPr>
          <a:lstStyle/>
          <a:p>
            <a:pPr>
              <a:defRPr/>
            </a:pPr>
            <a:r>
              <a:rPr lang="en-US" altLang="zh-CN" sz="2400" i="1" kern="100" dirty="0">
                <a:latin typeface="Times New Roman" panose="02020603050405020304" pitchFamily="18" charset="0"/>
              </a:rPr>
              <a:t>a</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x</a:t>
            </a:r>
            <a:r>
              <a:rPr lang="en-US" altLang="zh-CN" sz="2400" kern="100" dirty="0">
                <a:latin typeface="Times New Roman" panose="02020603050405020304" pitchFamily="18" charset="0"/>
              </a:rPr>
              <a:t>)= </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3</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3</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2</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2</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1</a:t>
            </a:r>
            <a:r>
              <a:rPr lang="en-US" altLang="zh-CN" sz="2400" i="1" kern="100" dirty="0">
                <a:latin typeface="Times New Roman" panose="02020603050405020304" pitchFamily="18" charset="0"/>
              </a:rPr>
              <a:t>x</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0</a:t>
            </a:r>
            <a:endParaRPr lang="zh-CN" altLang="en-US" sz="2400" dirty="0"/>
          </a:p>
        </p:txBody>
      </p:sp>
      <p:sp>
        <p:nvSpPr>
          <p:cNvPr id="16" name="矩形 15">
            <a:extLst>
              <a:ext uri="{FF2B5EF4-FFF2-40B4-BE49-F238E27FC236}">
                <a16:creationId xmlns:a16="http://schemas.microsoft.com/office/drawing/2014/main" id="{1F545949-232B-4244-A30B-D78B6030E8CF}"/>
              </a:ext>
            </a:extLst>
          </p:cNvPr>
          <p:cNvSpPr/>
          <p:nvPr/>
        </p:nvSpPr>
        <p:spPr>
          <a:xfrm>
            <a:off x="7924800" y="1587383"/>
            <a:ext cx="3089275" cy="461963"/>
          </a:xfrm>
          <a:prstGeom prst="rect">
            <a:avLst/>
          </a:prstGeom>
        </p:spPr>
        <p:txBody>
          <a:bodyPr wrap="none">
            <a:spAutoFit/>
          </a:bodyPr>
          <a:lstStyle/>
          <a:p>
            <a:pPr>
              <a:defRPr/>
            </a:pPr>
            <a:r>
              <a:rPr lang="en-US" altLang="zh-CN" sz="2400" i="1" kern="100" dirty="0">
                <a:latin typeface="Times New Roman" panose="02020603050405020304" pitchFamily="18" charset="0"/>
              </a:rPr>
              <a:t>b</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x</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 b</a:t>
            </a:r>
            <a:r>
              <a:rPr lang="en-US" altLang="zh-CN" sz="2400" kern="100" baseline="-25000" dirty="0">
                <a:latin typeface="Times New Roman" panose="02020603050405020304" pitchFamily="18" charset="0"/>
              </a:rPr>
              <a:t>3</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3</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b</a:t>
            </a:r>
            <a:r>
              <a:rPr lang="en-US" altLang="zh-CN" sz="2400" kern="100" baseline="-25000" dirty="0">
                <a:latin typeface="Times New Roman" panose="02020603050405020304" pitchFamily="18" charset="0"/>
              </a:rPr>
              <a:t>2</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2</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b</a:t>
            </a:r>
            <a:r>
              <a:rPr lang="en-US" altLang="zh-CN" sz="2400" kern="100" baseline="-25000" dirty="0">
                <a:latin typeface="Times New Roman" panose="02020603050405020304" pitchFamily="18" charset="0"/>
              </a:rPr>
              <a:t>1</a:t>
            </a:r>
            <a:r>
              <a:rPr lang="en-US" altLang="zh-CN" sz="2400" i="1" kern="100" dirty="0">
                <a:latin typeface="Times New Roman" panose="02020603050405020304" pitchFamily="18" charset="0"/>
              </a:rPr>
              <a:t>x</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b</a:t>
            </a:r>
            <a:r>
              <a:rPr lang="en-US" altLang="zh-CN" sz="2400" kern="100" baseline="-25000" dirty="0">
                <a:latin typeface="Times New Roman" panose="02020603050405020304" pitchFamily="18" charset="0"/>
              </a:rPr>
              <a:t>0</a:t>
            </a:r>
            <a:endParaRPr lang="zh-CN" altLang="en-US" sz="2400" dirty="0"/>
          </a:p>
        </p:txBody>
      </p:sp>
      <p:graphicFrame>
        <p:nvGraphicFramePr>
          <p:cNvPr id="17" name="对象 14">
            <a:extLst>
              <a:ext uri="{FF2B5EF4-FFF2-40B4-BE49-F238E27FC236}">
                <a16:creationId xmlns:a16="http://schemas.microsoft.com/office/drawing/2014/main" id="{C9AE116D-0D25-4039-B6F2-043B242A91BC}"/>
              </a:ext>
            </a:extLst>
          </p:cNvPr>
          <p:cNvGraphicFramePr>
            <a:graphicFrameLocks noChangeAspect="1"/>
          </p:cNvGraphicFramePr>
          <p:nvPr/>
        </p:nvGraphicFramePr>
        <p:xfrm>
          <a:off x="7865012" y="2309018"/>
          <a:ext cx="3827463" cy="442913"/>
        </p:xfrm>
        <a:graphic>
          <a:graphicData uri="http://schemas.openxmlformats.org/presentationml/2006/ole">
            <mc:AlternateContent xmlns:mc="http://schemas.openxmlformats.org/markup-compatibility/2006">
              <mc:Choice xmlns:v="urn:schemas-microsoft-com:vml" Requires="v">
                <p:oleObj spid="_x0000_s176145" name="Equation" r:id="rId5" imgW="2082800" imgH="241300" progId="Equation.DSMT4">
                  <p:embed/>
                </p:oleObj>
              </mc:Choice>
              <mc:Fallback>
                <p:oleObj name="Equation" r:id="rId5" imgW="2082800" imgH="241300" progId="Equation.DSMT4">
                  <p:embed/>
                  <p:pic>
                    <p:nvPicPr>
                      <p:cNvPr id="17" name="对象 14">
                        <a:extLst>
                          <a:ext uri="{FF2B5EF4-FFF2-40B4-BE49-F238E27FC236}">
                            <a16:creationId xmlns:a16="http://schemas.microsoft.com/office/drawing/2014/main" id="{C9AE116D-0D25-4039-B6F2-043B242A91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5012" y="2309018"/>
                        <a:ext cx="382746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3854059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39E657-54CA-4BE0-B13C-59FC45169D28}"/>
              </a:ext>
            </a:extLst>
          </p:cNvPr>
          <p:cNvSpPr>
            <a:spLocks noGrp="1"/>
          </p:cNvSpPr>
          <p:nvPr>
            <p:ph type="title"/>
          </p:nvPr>
        </p:nvSpPr>
        <p:spPr/>
        <p:txBody>
          <a:bodyPr/>
          <a:lstStyle/>
          <a:p>
            <a:r>
              <a:rPr lang="en-US" altLang="zh-CN" dirty="0"/>
              <a:t>Rijndael</a:t>
            </a:r>
            <a:r>
              <a:rPr lang="zh-CN" altLang="en-US" sz="3600" dirty="0">
                <a:latin typeface="+mn-ea"/>
                <a:ea typeface="+mn-ea"/>
              </a:rPr>
              <a:t>数学基础和设计思想</a:t>
            </a:r>
            <a:endParaRPr lang="zh-CN" altLang="en-US" dirty="0"/>
          </a:p>
        </p:txBody>
      </p:sp>
      <p:sp>
        <p:nvSpPr>
          <p:cNvPr id="3" name="内容占位符 2">
            <a:extLst>
              <a:ext uri="{FF2B5EF4-FFF2-40B4-BE49-F238E27FC236}">
                <a16:creationId xmlns:a16="http://schemas.microsoft.com/office/drawing/2014/main" id="{80333218-71C3-498F-8F5A-17632712FAB9}"/>
              </a:ext>
            </a:extLst>
          </p:cNvPr>
          <p:cNvSpPr>
            <a:spLocks noGrp="1"/>
          </p:cNvSpPr>
          <p:nvPr>
            <p:ph idx="1"/>
          </p:nvPr>
        </p:nvSpPr>
        <p:spPr>
          <a:xfrm>
            <a:off x="8331200" y="3429000"/>
            <a:ext cx="3251200" cy="2895600"/>
          </a:xfrm>
        </p:spPr>
        <p:txBody>
          <a:bodyPr/>
          <a:lstStyle/>
          <a:p>
            <a:endParaRPr lang="zh-CN" altLang="en-US"/>
          </a:p>
        </p:txBody>
      </p:sp>
      <p:sp>
        <p:nvSpPr>
          <p:cNvPr id="4" name="日期占位符 3">
            <a:extLst>
              <a:ext uri="{FF2B5EF4-FFF2-40B4-BE49-F238E27FC236}">
                <a16:creationId xmlns:a16="http://schemas.microsoft.com/office/drawing/2014/main" id="{5CCC4690-44F0-41FF-BCB4-2142DF8B95E7}"/>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5AB15837-8A78-47CC-AD81-D55D4C4FE741}"/>
              </a:ext>
            </a:extLst>
          </p:cNvPr>
          <p:cNvSpPr>
            <a:spLocks noGrp="1"/>
          </p:cNvSpPr>
          <p:nvPr>
            <p:ph type="sldNum" sz="quarter" idx="11"/>
          </p:nvPr>
        </p:nvSpPr>
        <p:spPr/>
        <p:txBody>
          <a:bodyPr/>
          <a:lstStyle/>
          <a:p>
            <a:fld id="{A420A89F-6092-44FA-AA4D-72ED0B6A316D}" type="slidenum">
              <a:rPr lang="en-US" altLang="zh-CN" smtClean="0"/>
              <a:pPr/>
              <a:t>94</a:t>
            </a:fld>
            <a:endParaRPr lang="en-US" altLang="zh-CN"/>
          </a:p>
        </p:txBody>
      </p:sp>
      <p:sp>
        <p:nvSpPr>
          <p:cNvPr id="6" name="矩形 5">
            <a:extLst>
              <a:ext uri="{FF2B5EF4-FFF2-40B4-BE49-F238E27FC236}">
                <a16:creationId xmlns:a16="http://schemas.microsoft.com/office/drawing/2014/main" id="{872BC358-8D77-4604-A4D9-5DEB35D76521}"/>
              </a:ext>
            </a:extLst>
          </p:cNvPr>
          <p:cNvSpPr/>
          <p:nvPr/>
        </p:nvSpPr>
        <p:spPr>
          <a:xfrm>
            <a:off x="611188" y="1268413"/>
            <a:ext cx="7705725" cy="1939925"/>
          </a:xfrm>
          <a:prstGeom prst="rect">
            <a:avLst/>
          </a:prstGeom>
        </p:spPr>
        <p:txBody>
          <a:bodyPr>
            <a:spAutoFit/>
          </a:bodyPr>
          <a:lstStyle/>
          <a:p>
            <a:pPr algn="just">
              <a:spcAft>
                <a:spcPts val="0"/>
              </a:spcAft>
              <a:defRPr/>
            </a:pPr>
            <a:r>
              <a:rPr lang="en-US" altLang="zh-CN" sz="2400" kern="100" dirty="0">
                <a:latin typeface="+mn-ea"/>
                <a:ea typeface="+mn-ea"/>
              </a:rPr>
              <a:t>    </a:t>
            </a:r>
            <a:r>
              <a:rPr lang="zh-CN" altLang="zh-CN" sz="2400" kern="100" dirty="0">
                <a:latin typeface="+mn-ea"/>
                <a:ea typeface="+mn-ea"/>
              </a:rPr>
              <a:t>注意到</a:t>
            </a:r>
            <a:r>
              <a:rPr lang="en-US" altLang="zh-CN" sz="2400" i="1" kern="100" dirty="0">
                <a:latin typeface="+mn-ea"/>
                <a:ea typeface="+mn-ea"/>
              </a:rPr>
              <a:t>M</a:t>
            </a:r>
            <a:r>
              <a:rPr lang="en-US" altLang="zh-CN" sz="2400" kern="100" dirty="0">
                <a:latin typeface="+mn-ea"/>
                <a:ea typeface="+mn-ea"/>
              </a:rPr>
              <a:t>(</a:t>
            </a:r>
            <a:r>
              <a:rPr lang="en-US" altLang="zh-CN" sz="2400" i="1" kern="100" dirty="0">
                <a:latin typeface="+mn-ea"/>
                <a:ea typeface="+mn-ea"/>
              </a:rPr>
              <a:t>x</a:t>
            </a:r>
            <a:r>
              <a:rPr lang="en-US" altLang="zh-CN" sz="2400" kern="100" dirty="0">
                <a:latin typeface="+mn-ea"/>
                <a:ea typeface="+mn-ea"/>
              </a:rPr>
              <a:t>)</a:t>
            </a:r>
            <a:r>
              <a:rPr lang="zh-CN" altLang="zh-CN" sz="2400" kern="100" dirty="0">
                <a:latin typeface="+mn-ea"/>
                <a:ea typeface="+mn-ea"/>
              </a:rPr>
              <a:t>不是</a:t>
            </a:r>
            <a:r>
              <a:rPr lang="en-US" altLang="zh-CN" sz="2400" i="1" kern="100" dirty="0">
                <a:latin typeface="+mn-ea"/>
                <a:ea typeface="+mn-ea"/>
              </a:rPr>
              <a:t>GF</a:t>
            </a:r>
            <a:r>
              <a:rPr lang="en-US" altLang="zh-CN" sz="2400" kern="100" dirty="0">
                <a:latin typeface="+mn-ea"/>
                <a:ea typeface="+mn-ea"/>
              </a:rPr>
              <a:t>(2</a:t>
            </a:r>
            <a:r>
              <a:rPr lang="en-US" altLang="zh-CN" sz="2400" kern="100" baseline="30000" dirty="0">
                <a:latin typeface="+mn-ea"/>
                <a:ea typeface="+mn-ea"/>
              </a:rPr>
              <a:t>8</a:t>
            </a:r>
            <a:r>
              <a:rPr lang="en-US" altLang="zh-CN" sz="2400" kern="100" dirty="0">
                <a:latin typeface="+mn-ea"/>
                <a:ea typeface="+mn-ea"/>
              </a:rPr>
              <a:t>)</a:t>
            </a:r>
            <a:r>
              <a:rPr lang="zh-CN" altLang="zh-CN" sz="2400" kern="100" dirty="0">
                <a:latin typeface="+mn-ea"/>
                <a:ea typeface="+mn-ea"/>
              </a:rPr>
              <a:t>上的不可约多项式（甚至也不是</a:t>
            </a:r>
            <a:r>
              <a:rPr lang="en-US" altLang="zh-CN" sz="2400" i="1" kern="100" dirty="0">
                <a:latin typeface="+mn-ea"/>
                <a:ea typeface="+mn-ea"/>
              </a:rPr>
              <a:t>GF</a:t>
            </a:r>
            <a:r>
              <a:rPr lang="en-US" altLang="zh-CN" sz="2400" kern="100" dirty="0">
                <a:latin typeface="+mn-ea"/>
                <a:ea typeface="+mn-ea"/>
              </a:rPr>
              <a:t>(2)</a:t>
            </a:r>
            <a:r>
              <a:rPr lang="zh-CN" altLang="zh-CN" sz="2400" kern="100" dirty="0">
                <a:latin typeface="+mn-ea"/>
                <a:ea typeface="+mn-ea"/>
              </a:rPr>
              <a:t>上的不可约多项式），因此非</a:t>
            </a:r>
            <a:r>
              <a:rPr lang="en-US" altLang="zh-CN" sz="2400" kern="100" dirty="0">
                <a:latin typeface="+mn-ea"/>
                <a:ea typeface="+mn-ea"/>
              </a:rPr>
              <a:t>0</a:t>
            </a:r>
            <a:r>
              <a:rPr lang="zh-CN" altLang="zh-CN" sz="2400" kern="100" dirty="0">
                <a:latin typeface="+mn-ea"/>
                <a:ea typeface="+mn-ea"/>
              </a:rPr>
              <a:t>多项式的这种乘法不是群运算。不过在</a:t>
            </a:r>
            <a:r>
              <a:rPr lang="en-US" altLang="zh-CN" sz="2400" kern="100" dirty="0" err="1">
                <a:latin typeface="+mn-ea"/>
                <a:ea typeface="+mn-ea"/>
              </a:rPr>
              <a:t>Rijndael</a:t>
            </a:r>
            <a:r>
              <a:rPr lang="zh-CN" altLang="zh-CN" sz="2400" kern="100" dirty="0">
                <a:latin typeface="+mn-ea"/>
                <a:ea typeface="+mn-ea"/>
              </a:rPr>
              <a:t>密码中，对多项式</a:t>
            </a:r>
            <a:r>
              <a:rPr lang="en-US" altLang="zh-CN" sz="2400" i="1" kern="100" dirty="0">
                <a:latin typeface="+mn-ea"/>
                <a:ea typeface="+mn-ea"/>
              </a:rPr>
              <a:t>b</a:t>
            </a:r>
            <a:r>
              <a:rPr lang="en-US" altLang="zh-CN" sz="2400" kern="100" dirty="0">
                <a:latin typeface="+mn-ea"/>
                <a:ea typeface="+mn-ea"/>
              </a:rPr>
              <a:t>(</a:t>
            </a:r>
            <a:r>
              <a:rPr lang="en-US" altLang="zh-CN" sz="2400" i="1" kern="100" dirty="0">
                <a:latin typeface="+mn-ea"/>
                <a:ea typeface="+mn-ea"/>
              </a:rPr>
              <a:t>x</a:t>
            </a:r>
            <a:r>
              <a:rPr lang="en-US" altLang="zh-CN" sz="2400" kern="100" dirty="0">
                <a:latin typeface="+mn-ea"/>
                <a:ea typeface="+mn-ea"/>
              </a:rPr>
              <a:t>)</a:t>
            </a:r>
            <a:r>
              <a:rPr lang="zh-CN" altLang="zh-CN" sz="2400" kern="100" dirty="0">
                <a:latin typeface="+mn-ea"/>
                <a:ea typeface="+mn-ea"/>
              </a:rPr>
              <a:t>，这种乘法运算只限于乘一个固定的有逆元的多项式</a:t>
            </a:r>
            <a:r>
              <a:rPr lang="en-US" altLang="zh-CN" sz="2400" i="1" kern="100" dirty="0">
                <a:latin typeface="+mn-ea"/>
                <a:ea typeface="+mn-ea"/>
              </a:rPr>
              <a:t>a</a:t>
            </a:r>
            <a:r>
              <a:rPr lang="en-US" altLang="zh-CN" sz="2400" kern="100" dirty="0">
                <a:latin typeface="+mn-ea"/>
                <a:ea typeface="+mn-ea"/>
              </a:rPr>
              <a:t>(</a:t>
            </a:r>
            <a:r>
              <a:rPr lang="en-US" altLang="zh-CN" sz="2400" i="1" kern="100" dirty="0">
                <a:latin typeface="+mn-ea"/>
                <a:ea typeface="+mn-ea"/>
              </a:rPr>
              <a:t>x</a:t>
            </a:r>
            <a:r>
              <a:rPr lang="en-US" altLang="zh-CN" sz="2400" kern="100" dirty="0">
                <a:latin typeface="+mn-ea"/>
                <a:ea typeface="+mn-ea"/>
              </a:rPr>
              <a:t>)= </a:t>
            </a:r>
            <a:r>
              <a:rPr lang="en-US" altLang="zh-CN" sz="2400" i="1" kern="100" dirty="0">
                <a:latin typeface="+mn-ea"/>
                <a:ea typeface="+mn-ea"/>
              </a:rPr>
              <a:t>a</a:t>
            </a:r>
            <a:r>
              <a:rPr lang="en-US" altLang="zh-CN" sz="2400" kern="100" baseline="-25000" dirty="0">
                <a:latin typeface="+mn-ea"/>
                <a:ea typeface="+mn-ea"/>
              </a:rPr>
              <a:t>3</a:t>
            </a:r>
            <a:r>
              <a:rPr lang="en-US" altLang="zh-CN" sz="2400" i="1" kern="100" dirty="0">
                <a:latin typeface="+mn-ea"/>
                <a:ea typeface="+mn-ea"/>
              </a:rPr>
              <a:t>x</a:t>
            </a:r>
            <a:r>
              <a:rPr lang="en-US" altLang="zh-CN" sz="2400" kern="100" baseline="30000" dirty="0">
                <a:latin typeface="+mn-ea"/>
                <a:ea typeface="+mn-ea"/>
              </a:rPr>
              <a:t>3</a:t>
            </a:r>
            <a:r>
              <a:rPr lang="en-US" altLang="zh-CN" sz="2400" kern="100" dirty="0">
                <a:latin typeface="+mn-ea"/>
                <a:ea typeface="+mn-ea"/>
              </a:rPr>
              <a:t>+</a:t>
            </a:r>
            <a:r>
              <a:rPr lang="en-US" altLang="zh-CN" sz="2400" i="1" kern="100" dirty="0">
                <a:latin typeface="+mn-ea"/>
                <a:ea typeface="+mn-ea"/>
              </a:rPr>
              <a:t>a</a:t>
            </a:r>
            <a:r>
              <a:rPr lang="en-US" altLang="zh-CN" sz="2400" kern="100" baseline="-25000" dirty="0">
                <a:latin typeface="+mn-ea"/>
                <a:ea typeface="+mn-ea"/>
              </a:rPr>
              <a:t>2</a:t>
            </a:r>
            <a:r>
              <a:rPr lang="en-US" altLang="zh-CN" sz="2400" i="1" kern="100" dirty="0">
                <a:latin typeface="+mn-ea"/>
                <a:ea typeface="+mn-ea"/>
              </a:rPr>
              <a:t>x</a:t>
            </a:r>
            <a:r>
              <a:rPr lang="en-US" altLang="zh-CN" sz="2400" kern="100" baseline="30000" dirty="0">
                <a:latin typeface="+mn-ea"/>
                <a:ea typeface="+mn-ea"/>
              </a:rPr>
              <a:t>2</a:t>
            </a:r>
            <a:r>
              <a:rPr lang="en-US" altLang="zh-CN" sz="2400" kern="100" dirty="0">
                <a:latin typeface="+mn-ea"/>
                <a:ea typeface="+mn-ea"/>
              </a:rPr>
              <a:t>+</a:t>
            </a:r>
            <a:r>
              <a:rPr lang="en-US" altLang="zh-CN" sz="2400" i="1" kern="100" dirty="0">
                <a:latin typeface="+mn-ea"/>
                <a:ea typeface="+mn-ea"/>
              </a:rPr>
              <a:t>a</a:t>
            </a:r>
            <a:r>
              <a:rPr lang="en-US" altLang="zh-CN" sz="2400" kern="100" baseline="-25000" dirty="0">
                <a:latin typeface="+mn-ea"/>
                <a:ea typeface="+mn-ea"/>
              </a:rPr>
              <a:t>1</a:t>
            </a:r>
            <a:r>
              <a:rPr lang="en-US" altLang="zh-CN" sz="2400" i="1" kern="100" dirty="0">
                <a:latin typeface="+mn-ea"/>
                <a:ea typeface="+mn-ea"/>
              </a:rPr>
              <a:t>x</a:t>
            </a:r>
            <a:r>
              <a:rPr lang="en-US" altLang="zh-CN" sz="2400" kern="100" dirty="0">
                <a:latin typeface="+mn-ea"/>
                <a:ea typeface="+mn-ea"/>
              </a:rPr>
              <a:t>+</a:t>
            </a:r>
            <a:r>
              <a:rPr lang="en-US" altLang="zh-CN" sz="2400" i="1" kern="100" dirty="0">
                <a:latin typeface="+mn-ea"/>
                <a:ea typeface="+mn-ea"/>
              </a:rPr>
              <a:t>a</a:t>
            </a:r>
            <a:r>
              <a:rPr lang="en-US" altLang="zh-CN" sz="2400" kern="100" baseline="-25000" dirty="0">
                <a:latin typeface="+mn-ea"/>
                <a:ea typeface="+mn-ea"/>
              </a:rPr>
              <a:t>0</a:t>
            </a:r>
            <a:r>
              <a:rPr lang="zh-CN" altLang="zh-CN" sz="2400" kern="100" dirty="0">
                <a:latin typeface="+mn-ea"/>
                <a:ea typeface="+mn-ea"/>
              </a:rPr>
              <a:t>。我们有如下的定理。</a:t>
            </a:r>
          </a:p>
        </p:txBody>
      </p:sp>
      <p:sp>
        <p:nvSpPr>
          <p:cNvPr id="7" name="文本框 6">
            <a:extLst>
              <a:ext uri="{FF2B5EF4-FFF2-40B4-BE49-F238E27FC236}">
                <a16:creationId xmlns:a16="http://schemas.microsoft.com/office/drawing/2014/main" id="{5B758862-FF2E-48D0-A827-BB475DD851B3}"/>
              </a:ext>
            </a:extLst>
          </p:cNvPr>
          <p:cNvSpPr txBox="1"/>
          <p:nvPr/>
        </p:nvSpPr>
        <p:spPr>
          <a:xfrm>
            <a:off x="582613" y="3429000"/>
            <a:ext cx="7561262" cy="830263"/>
          </a:xfrm>
          <a:prstGeom prst="rect">
            <a:avLst/>
          </a:prstGeom>
          <a:noFill/>
        </p:spPr>
        <p:txBody>
          <a:bodyPr>
            <a:spAutoFit/>
          </a:bodyPr>
          <a:lstStyle/>
          <a:p>
            <a:pPr>
              <a:defRPr/>
            </a:pPr>
            <a:r>
              <a:rPr lang="zh-CN" altLang="en-US" sz="2400" b="1" dirty="0">
                <a:latin typeface="+mn-ea"/>
                <a:ea typeface="+mn-ea"/>
              </a:rPr>
              <a:t>定理</a:t>
            </a:r>
            <a:r>
              <a:rPr lang="en-US" altLang="zh-CN" sz="2400" b="1" dirty="0">
                <a:latin typeface="+mn-ea"/>
                <a:ea typeface="+mn-ea"/>
              </a:rPr>
              <a:t>4-7 </a:t>
            </a:r>
            <a:r>
              <a:rPr lang="zh-CN" altLang="en-US" sz="2400" dirty="0">
                <a:latin typeface="+mn-ea"/>
                <a:ea typeface="+mn-ea"/>
              </a:rPr>
              <a:t>系数在</a:t>
            </a:r>
            <a:r>
              <a:rPr lang="en-US" altLang="zh-CN" sz="2400" dirty="0">
                <a:latin typeface="+mn-ea"/>
                <a:ea typeface="+mn-ea"/>
              </a:rPr>
              <a:t>GF(</a:t>
            </a:r>
            <a:r>
              <a:rPr lang="en-US" altLang="zh-CN" sz="2400" kern="100" dirty="0">
                <a:latin typeface="+mn-ea"/>
              </a:rPr>
              <a:t>2</a:t>
            </a:r>
            <a:r>
              <a:rPr lang="en-US" altLang="zh-CN" sz="2400" kern="100" baseline="30000" dirty="0">
                <a:latin typeface="+mn-ea"/>
              </a:rPr>
              <a:t>8</a:t>
            </a:r>
            <a:r>
              <a:rPr lang="en-US" altLang="zh-CN" sz="2400" dirty="0">
                <a:latin typeface="+mn-ea"/>
                <a:ea typeface="+mn-ea"/>
              </a:rPr>
              <a:t>)</a:t>
            </a:r>
            <a:r>
              <a:rPr lang="zh-CN" altLang="en-US" sz="2400" dirty="0">
                <a:latin typeface="+mn-ea"/>
                <a:ea typeface="+mn-ea"/>
              </a:rPr>
              <a:t>上的多项式                 是模</a:t>
            </a:r>
            <a:r>
              <a:rPr lang="en-US" altLang="zh-CN" sz="2400" i="1" dirty="0"/>
              <a:t>x</a:t>
            </a:r>
            <a:r>
              <a:rPr lang="en-US" altLang="zh-CN" sz="2400" baseline="30000" dirty="0"/>
              <a:t>4</a:t>
            </a:r>
            <a:r>
              <a:rPr lang="en-US" altLang="zh-CN" sz="2400" dirty="0"/>
              <a:t>+1</a:t>
            </a:r>
            <a:r>
              <a:rPr lang="zh-CN" altLang="en-US" sz="2400" dirty="0">
                <a:latin typeface="+mn-ea"/>
                <a:ea typeface="+mn-ea"/>
              </a:rPr>
              <a:t>可逆的，当且仅当矩阵</a:t>
            </a:r>
          </a:p>
        </p:txBody>
      </p:sp>
      <p:sp>
        <p:nvSpPr>
          <p:cNvPr id="8" name="矩形 7">
            <a:extLst>
              <a:ext uri="{FF2B5EF4-FFF2-40B4-BE49-F238E27FC236}">
                <a16:creationId xmlns:a16="http://schemas.microsoft.com/office/drawing/2014/main" id="{8F7AABB0-6C2B-4E46-A8E0-82ED3C1E4389}"/>
              </a:ext>
            </a:extLst>
          </p:cNvPr>
          <p:cNvSpPr/>
          <p:nvPr/>
        </p:nvSpPr>
        <p:spPr>
          <a:xfrm>
            <a:off x="5219700" y="3430588"/>
            <a:ext cx="2520950" cy="461962"/>
          </a:xfrm>
          <a:prstGeom prst="rect">
            <a:avLst/>
          </a:prstGeom>
        </p:spPr>
        <p:txBody>
          <a:bodyPr>
            <a:spAutoFit/>
          </a:bodyPr>
          <a:lstStyle/>
          <a:p>
            <a:pPr>
              <a:defRPr/>
            </a:pP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3</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3</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2</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2</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1</a:t>
            </a:r>
            <a:r>
              <a:rPr lang="en-US" altLang="zh-CN" sz="2400" i="1" kern="100" dirty="0">
                <a:latin typeface="Times New Roman" panose="02020603050405020304" pitchFamily="18" charset="0"/>
              </a:rPr>
              <a:t>x</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0</a:t>
            </a:r>
            <a:endParaRPr lang="zh-CN" altLang="en-US" sz="2400" dirty="0"/>
          </a:p>
        </p:txBody>
      </p:sp>
      <p:graphicFrame>
        <p:nvGraphicFramePr>
          <p:cNvPr id="9" name="对象 7">
            <a:extLst>
              <a:ext uri="{FF2B5EF4-FFF2-40B4-BE49-F238E27FC236}">
                <a16:creationId xmlns:a16="http://schemas.microsoft.com/office/drawing/2014/main" id="{136ABD3B-DA74-4DE5-8F03-3791B234D159}"/>
              </a:ext>
            </a:extLst>
          </p:cNvPr>
          <p:cNvGraphicFramePr>
            <a:graphicFrameLocks noChangeAspect="1"/>
          </p:cNvGraphicFramePr>
          <p:nvPr/>
        </p:nvGraphicFramePr>
        <p:xfrm>
          <a:off x="2987675" y="4240213"/>
          <a:ext cx="2063750" cy="1616075"/>
        </p:xfrm>
        <a:graphic>
          <a:graphicData uri="http://schemas.openxmlformats.org/presentationml/2006/ole">
            <mc:AlternateContent xmlns:mc="http://schemas.openxmlformats.org/markup-compatibility/2006">
              <mc:Choice xmlns:v="urn:schemas-microsoft-com:vml" Requires="v">
                <p:oleObj spid="_x0000_s177161" name="Equation" r:id="rId3" imgW="1194837" imgH="940617" progId="Equation.DSMT4">
                  <p:embed/>
                </p:oleObj>
              </mc:Choice>
              <mc:Fallback>
                <p:oleObj name="Equation" r:id="rId3" imgW="1194837" imgH="940617" progId="Equation.DSMT4">
                  <p:embed/>
                  <p:pic>
                    <p:nvPicPr>
                      <p:cNvPr id="9" name="对象 7">
                        <a:extLst>
                          <a:ext uri="{FF2B5EF4-FFF2-40B4-BE49-F238E27FC236}">
                            <a16:creationId xmlns:a16="http://schemas.microsoft.com/office/drawing/2014/main" id="{136ABD3B-DA74-4DE5-8F03-3791B234D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4240213"/>
                        <a:ext cx="206375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a:extLst>
              <a:ext uri="{FF2B5EF4-FFF2-40B4-BE49-F238E27FC236}">
                <a16:creationId xmlns:a16="http://schemas.microsoft.com/office/drawing/2014/main" id="{369065D3-94BF-48A9-B276-ABCD50608A64}"/>
              </a:ext>
            </a:extLst>
          </p:cNvPr>
          <p:cNvSpPr/>
          <p:nvPr/>
        </p:nvSpPr>
        <p:spPr>
          <a:xfrm>
            <a:off x="611188" y="5878513"/>
            <a:ext cx="2595562" cy="461962"/>
          </a:xfrm>
          <a:prstGeom prst="rect">
            <a:avLst/>
          </a:prstGeom>
        </p:spPr>
        <p:txBody>
          <a:bodyPr wrap="none">
            <a:spAutoFit/>
          </a:bodyPr>
          <a:lstStyle/>
          <a:p>
            <a:pPr algn="just">
              <a:spcAft>
                <a:spcPts val="0"/>
              </a:spcAft>
              <a:defRPr/>
            </a:pPr>
            <a:r>
              <a:rPr lang="zh-CN" altLang="zh-CN" sz="2400" kern="100" dirty="0">
                <a:latin typeface="+mn-ea"/>
                <a:ea typeface="+mn-ea"/>
              </a:rPr>
              <a:t>在</a:t>
            </a:r>
            <a:r>
              <a:rPr lang="en-US" altLang="zh-CN" sz="2400" i="1" kern="100" dirty="0">
                <a:latin typeface="+mn-ea"/>
                <a:ea typeface="+mn-ea"/>
              </a:rPr>
              <a:t>GF</a:t>
            </a:r>
            <a:r>
              <a:rPr lang="en-US" altLang="zh-CN" sz="2400" kern="100" dirty="0">
                <a:latin typeface="+mn-ea"/>
                <a:ea typeface="+mn-ea"/>
              </a:rPr>
              <a:t>(2</a:t>
            </a:r>
            <a:r>
              <a:rPr lang="en-US" altLang="zh-CN" sz="2400" kern="100" baseline="30000" dirty="0">
                <a:latin typeface="+mn-ea"/>
                <a:ea typeface="+mn-ea"/>
              </a:rPr>
              <a:t>8</a:t>
            </a:r>
            <a:r>
              <a:rPr lang="en-US" altLang="zh-CN" sz="2400" kern="100" dirty="0">
                <a:latin typeface="+mn-ea"/>
                <a:ea typeface="+mn-ea"/>
              </a:rPr>
              <a:t>)</a:t>
            </a:r>
            <a:r>
              <a:rPr lang="zh-CN" altLang="zh-CN" sz="2400" kern="100" dirty="0">
                <a:latin typeface="+mn-ea"/>
                <a:ea typeface="+mn-ea"/>
              </a:rPr>
              <a:t>上可逆。</a:t>
            </a:r>
          </a:p>
        </p:txBody>
      </p:sp>
    </p:spTree>
    <p:extLst>
      <p:ext uri="{BB962C8B-B14F-4D97-AF65-F5344CB8AC3E}">
        <p14:creationId xmlns:p14="http://schemas.microsoft.com/office/powerpoint/2010/main" val="358246578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47004F-F7ED-4344-81FE-BCE1E2FEF60F}"/>
              </a:ext>
            </a:extLst>
          </p:cNvPr>
          <p:cNvSpPr>
            <a:spLocks noGrp="1"/>
          </p:cNvSpPr>
          <p:nvPr>
            <p:ph type="title"/>
          </p:nvPr>
        </p:nvSpPr>
        <p:spPr/>
        <p:txBody>
          <a:bodyPr/>
          <a:lstStyle/>
          <a:p>
            <a:r>
              <a:rPr lang="en-US" altLang="zh-CN" dirty="0"/>
              <a:t>Rijndael</a:t>
            </a:r>
            <a:r>
              <a:rPr lang="zh-CN" altLang="en-US" sz="3600" dirty="0">
                <a:latin typeface="+mn-ea"/>
                <a:ea typeface="+mn-ea"/>
              </a:rPr>
              <a:t>数学基础和设计思想</a:t>
            </a:r>
            <a:endParaRPr lang="zh-CN" altLang="en-US" dirty="0"/>
          </a:p>
        </p:txBody>
      </p:sp>
      <p:sp>
        <p:nvSpPr>
          <p:cNvPr id="3" name="内容占位符 2">
            <a:extLst>
              <a:ext uri="{FF2B5EF4-FFF2-40B4-BE49-F238E27FC236}">
                <a16:creationId xmlns:a16="http://schemas.microsoft.com/office/drawing/2014/main" id="{89D25136-8003-4D0B-8D8F-870D9DF14895}"/>
              </a:ext>
            </a:extLst>
          </p:cNvPr>
          <p:cNvSpPr>
            <a:spLocks noGrp="1"/>
          </p:cNvSpPr>
          <p:nvPr>
            <p:ph idx="1"/>
          </p:nvPr>
        </p:nvSpPr>
        <p:spPr>
          <a:xfrm>
            <a:off x="8737600" y="1219200"/>
            <a:ext cx="2844800" cy="3276600"/>
          </a:xfrm>
        </p:spPr>
        <p:txBody>
          <a:bodyPr/>
          <a:lstStyle/>
          <a:p>
            <a:endParaRPr lang="zh-CN" altLang="en-US" dirty="0"/>
          </a:p>
        </p:txBody>
      </p:sp>
      <p:sp>
        <p:nvSpPr>
          <p:cNvPr id="4" name="日期占位符 3">
            <a:extLst>
              <a:ext uri="{FF2B5EF4-FFF2-40B4-BE49-F238E27FC236}">
                <a16:creationId xmlns:a16="http://schemas.microsoft.com/office/drawing/2014/main" id="{FF47598E-2471-44F6-89A8-FEF0CB034BC5}"/>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6372D3A7-A7D3-48E2-BAAC-3C4AACA2F7C0}"/>
              </a:ext>
            </a:extLst>
          </p:cNvPr>
          <p:cNvSpPr>
            <a:spLocks noGrp="1"/>
          </p:cNvSpPr>
          <p:nvPr>
            <p:ph type="sldNum" sz="quarter" idx="11"/>
          </p:nvPr>
        </p:nvSpPr>
        <p:spPr/>
        <p:txBody>
          <a:bodyPr/>
          <a:lstStyle/>
          <a:p>
            <a:fld id="{A420A89F-6092-44FA-AA4D-72ED0B6A316D}" type="slidenum">
              <a:rPr lang="en-US" altLang="zh-CN" smtClean="0"/>
              <a:pPr/>
              <a:t>95</a:t>
            </a:fld>
            <a:endParaRPr lang="en-US" altLang="zh-CN"/>
          </a:p>
        </p:txBody>
      </p:sp>
      <p:sp>
        <p:nvSpPr>
          <p:cNvPr id="7" name="矩形 6">
            <a:extLst>
              <a:ext uri="{FF2B5EF4-FFF2-40B4-BE49-F238E27FC236}">
                <a16:creationId xmlns:a16="http://schemas.microsoft.com/office/drawing/2014/main" id="{9FB92FC7-63DC-4F96-8773-FEF29193D875}"/>
              </a:ext>
            </a:extLst>
          </p:cNvPr>
          <p:cNvSpPr/>
          <p:nvPr/>
        </p:nvSpPr>
        <p:spPr>
          <a:xfrm>
            <a:off x="946516" y="1602508"/>
            <a:ext cx="7416800" cy="3046413"/>
          </a:xfrm>
          <a:prstGeom prst="rect">
            <a:avLst/>
          </a:prstGeom>
        </p:spPr>
        <p:txBody>
          <a:bodyPr>
            <a:spAutoFit/>
          </a:bodyPr>
          <a:lstStyle/>
          <a:p>
            <a:pPr indent="266700" algn="just">
              <a:spcAft>
                <a:spcPts val="0"/>
              </a:spcAft>
              <a:defRPr/>
            </a:pPr>
            <a:r>
              <a:rPr lang="zh-CN" altLang="zh-CN" sz="2400" b="1" kern="100" dirty="0">
                <a:latin typeface="Times New Roman" panose="02020603050405020304" pitchFamily="18" charset="0"/>
              </a:rPr>
              <a:t>证明 </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3</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3</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2</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2</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1</a:t>
            </a:r>
            <a:r>
              <a:rPr lang="en-US" altLang="zh-CN" sz="2400" i="1" kern="100" dirty="0">
                <a:latin typeface="Times New Roman" panose="02020603050405020304" pitchFamily="18" charset="0"/>
              </a:rPr>
              <a:t>x</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0</a:t>
            </a:r>
            <a:r>
              <a:rPr lang="zh-CN" altLang="zh-CN" sz="2400" kern="100" dirty="0">
                <a:latin typeface="Times New Roman" panose="02020603050405020304" pitchFamily="18" charset="0"/>
              </a:rPr>
              <a:t>是模</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4</a:t>
            </a: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可逆的，当且仅当存在多项式</a:t>
            </a:r>
            <a:r>
              <a:rPr lang="en-US" altLang="zh-CN" sz="2400" i="1" kern="100" dirty="0">
                <a:latin typeface="Times New Roman" panose="02020603050405020304" pitchFamily="18" charset="0"/>
              </a:rPr>
              <a:t>h</a:t>
            </a:r>
            <a:r>
              <a:rPr lang="en-US" altLang="zh-CN" sz="2400" kern="100" baseline="-25000" dirty="0">
                <a:latin typeface="Times New Roman" panose="02020603050405020304" pitchFamily="18" charset="0"/>
              </a:rPr>
              <a:t>3</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3</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h</a:t>
            </a:r>
            <a:r>
              <a:rPr lang="en-US" altLang="zh-CN" sz="2400" kern="100" baseline="-25000" dirty="0">
                <a:latin typeface="Times New Roman" panose="02020603050405020304" pitchFamily="18" charset="0"/>
              </a:rPr>
              <a:t>2</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2</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h</a:t>
            </a:r>
            <a:r>
              <a:rPr lang="en-US" altLang="zh-CN" sz="2400" kern="100" baseline="-25000" dirty="0">
                <a:latin typeface="Times New Roman" panose="02020603050405020304" pitchFamily="18" charset="0"/>
              </a:rPr>
              <a:t>1</a:t>
            </a:r>
            <a:r>
              <a:rPr lang="en-US" altLang="zh-CN" sz="2400" i="1" kern="100" dirty="0">
                <a:latin typeface="Times New Roman" panose="02020603050405020304" pitchFamily="18" charset="0"/>
              </a:rPr>
              <a:t>x</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h</a:t>
            </a:r>
            <a:r>
              <a:rPr lang="en-US" altLang="zh-CN" sz="2400" kern="100" baseline="-25000" dirty="0">
                <a:latin typeface="Times New Roman" panose="02020603050405020304" pitchFamily="18" charset="0"/>
              </a:rPr>
              <a:t>0</a:t>
            </a:r>
            <a:r>
              <a:rPr lang="zh-CN" altLang="zh-CN" sz="2400" kern="100" dirty="0">
                <a:latin typeface="Times New Roman" panose="02020603050405020304" pitchFamily="18" charset="0"/>
              </a:rPr>
              <a:t>使得</a:t>
            </a:r>
          </a:p>
          <a:p>
            <a:pPr algn="ctr">
              <a:spcAft>
                <a:spcPts val="0"/>
              </a:spcAft>
              <a:defRPr/>
            </a:pP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3</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3</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2</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2</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1</a:t>
            </a:r>
            <a:r>
              <a:rPr lang="en-US" altLang="zh-CN" sz="2400" i="1" kern="100" dirty="0">
                <a:latin typeface="Times New Roman" panose="02020603050405020304" pitchFamily="18" charset="0"/>
              </a:rPr>
              <a:t>x</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0</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h</a:t>
            </a:r>
            <a:r>
              <a:rPr lang="en-US" altLang="zh-CN" sz="2400" kern="100" baseline="-25000" dirty="0">
                <a:latin typeface="Times New Roman" panose="02020603050405020304" pitchFamily="18" charset="0"/>
              </a:rPr>
              <a:t>3</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3</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h</a:t>
            </a:r>
            <a:r>
              <a:rPr lang="en-US" altLang="zh-CN" sz="2400" kern="100" baseline="-25000" dirty="0">
                <a:latin typeface="Times New Roman" panose="02020603050405020304" pitchFamily="18" charset="0"/>
              </a:rPr>
              <a:t>2</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2</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h</a:t>
            </a:r>
            <a:r>
              <a:rPr lang="en-US" altLang="zh-CN" sz="2400" kern="100" baseline="-25000" dirty="0">
                <a:latin typeface="Times New Roman" panose="02020603050405020304" pitchFamily="18" charset="0"/>
              </a:rPr>
              <a:t>1</a:t>
            </a:r>
            <a:r>
              <a:rPr lang="en-US" altLang="zh-CN" sz="2400" i="1" kern="100" dirty="0">
                <a:latin typeface="Times New Roman" panose="02020603050405020304" pitchFamily="18" charset="0"/>
              </a:rPr>
              <a:t>x</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h</a:t>
            </a:r>
            <a:r>
              <a:rPr lang="en-US" altLang="zh-CN" sz="2400" kern="100" baseline="-25000" dirty="0">
                <a:latin typeface="Times New Roman" panose="02020603050405020304" pitchFamily="18" charset="0"/>
              </a:rPr>
              <a:t>0</a:t>
            </a:r>
            <a:r>
              <a:rPr lang="en-US" altLang="zh-CN" sz="2400" kern="100" dirty="0">
                <a:latin typeface="Times New Roman" panose="02020603050405020304" pitchFamily="18" charset="0"/>
              </a:rPr>
              <a:t>)=1(mod </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4</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a:p>
            <a:pPr algn="just">
              <a:spcAft>
                <a:spcPts val="0"/>
              </a:spcAft>
              <a:defRPr/>
            </a:pPr>
            <a:r>
              <a:rPr lang="zh-CN" altLang="zh-CN" sz="2400" kern="100" dirty="0">
                <a:latin typeface="Times New Roman" panose="02020603050405020304" pitchFamily="18" charset="0"/>
              </a:rPr>
              <a:t>因此有</a:t>
            </a:r>
          </a:p>
          <a:p>
            <a:pPr algn="ctr">
              <a:spcAft>
                <a:spcPts val="0"/>
              </a:spcAft>
              <a:defRPr/>
            </a:pP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3</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3</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2</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2</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1</a:t>
            </a:r>
            <a:r>
              <a:rPr lang="en-US" altLang="zh-CN" sz="2400" i="1" kern="100" dirty="0">
                <a:latin typeface="Times New Roman" panose="02020603050405020304" pitchFamily="18" charset="0"/>
              </a:rPr>
              <a:t>x</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0</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h</a:t>
            </a:r>
            <a:r>
              <a:rPr lang="en-US" altLang="zh-CN" sz="2400" kern="100" baseline="-25000" dirty="0">
                <a:latin typeface="Times New Roman" panose="02020603050405020304" pitchFamily="18" charset="0"/>
              </a:rPr>
              <a:t>2</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3</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h</a:t>
            </a:r>
            <a:r>
              <a:rPr lang="en-US" altLang="zh-CN" sz="2400" kern="100" baseline="-25000" dirty="0">
                <a:latin typeface="Times New Roman" panose="02020603050405020304" pitchFamily="18" charset="0"/>
              </a:rPr>
              <a:t>1</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2</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h</a:t>
            </a:r>
            <a:r>
              <a:rPr lang="en-US" altLang="zh-CN" sz="2400" kern="100" baseline="-25000" dirty="0">
                <a:latin typeface="Times New Roman" panose="02020603050405020304" pitchFamily="18" charset="0"/>
              </a:rPr>
              <a:t>0</a:t>
            </a:r>
            <a:r>
              <a:rPr lang="en-US" altLang="zh-CN" sz="2400" i="1" kern="100" dirty="0">
                <a:latin typeface="Times New Roman" panose="02020603050405020304" pitchFamily="18" charset="0"/>
              </a:rPr>
              <a:t>x</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h</a:t>
            </a:r>
            <a:r>
              <a:rPr lang="en-US" altLang="zh-CN" sz="2400" kern="100" baseline="-25000" dirty="0">
                <a:latin typeface="Times New Roman" panose="02020603050405020304" pitchFamily="18" charset="0"/>
              </a:rPr>
              <a:t>3</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x</a:t>
            </a:r>
            <a:r>
              <a:rPr lang="en-US" altLang="zh-CN" sz="2400" kern="100" dirty="0">
                <a:latin typeface="Times New Roman" panose="02020603050405020304" pitchFamily="18" charset="0"/>
              </a:rPr>
              <a:t>(mod </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4</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a:p>
            <a:pPr algn="ctr">
              <a:spcAft>
                <a:spcPts val="0"/>
              </a:spcAft>
              <a:defRPr/>
            </a:pPr>
            <a:r>
              <a:rPr lang="en-US" altLang="zh-CN" sz="2400" kern="100" dirty="0">
                <a:latin typeface="Times New Roman" panose="02020603050405020304" pitchFamily="18" charset="0"/>
              </a:rPr>
              <a:t> (</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3</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3</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2</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2</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1</a:t>
            </a:r>
            <a:r>
              <a:rPr lang="en-US" altLang="zh-CN" sz="2400" i="1" kern="100" dirty="0">
                <a:latin typeface="Times New Roman" panose="02020603050405020304" pitchFamily="18" charset="0"/>
              </a:rPr>
              <a:t>x</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0</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h</a:t>
            </a:r>
            <a:r>
              <a:rPr lang="en-US" altLang="zh-CN" sz="2400" kern="100" baseline="-25000" dirty="0">
                <a:latin typeface="Times New Roman" panose="02020603050405020304" pitchFamily="18" charset="0"/>
              </a:rPr>
              <a:t>1</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3</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h</a:t>
            </a:r>
            <a:r>
              <a:rPr lang="en-US" altLang="zh-CN" sz="2400" kern="100" baseline="-25000" dirty="0">
                <a:latin typeface="Times New Roman" panose="02020603050405020304" pitchFamily="18" charset="0"/>
              </a:rPr>
              <a:t>0</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2</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h</a:t>
            </a:r>
            <a:r>
              <a:rPr lang="en-US" altLang="zh-CN" sz="2400" kern="100" baseline="-25000" dirty="0">
                <a:latin typeface="Times New Roman" panose="02020603050405020304" pitchFamily="18" charset="0"/>
              </a:rPr>
              <a:t>3</a:t>
            </a:r>
            <a:r>
              <a:rPr lang="en-US" altLang="zh-CN" sz="2400" i="1" kern="100" dirty="0">
                <a:latin typeface="Times New Roman" panose="02020603050405020304" pitchFamily="18" charset="0"/>
              </a:rPr>
              <a:t>x</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h</a:t>
            </a:r>
            <a:r>
              <a:rPr lang="en-US" altLang="zh-CN" sz="2400" kern="100" baseline="-25000" dirty="0">
                <a:latin typeface="Times New Roman" panose="02020603050405020304" pitchFamily="18" charset="0"/>
              </a:rPr>
              <a:t>2</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2</a:t>
            </a:r>
            <a:r>
              <a:rPr lang="en-US" altLang="zh-CN" sz="2400" kern="100" dirty="0">
                <a:latin typeface="Times New Roman" panose="02020603050405020304" pitchFamily="18" charset="0"/>
              </a:rPr>
              <a:t>(mod </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4</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a:p>
            <a:pPr algn="ctr">
              <a:spcAft>
                <a:spcPts val="0"/>
              </a:spcAft>
              <a:defRPr/>
            </a:pPr>
            <a:r>
              <a:rPr lang="en-US" altLang="zh-CN" sz="2400" kern="100" dirty="0">
                <a:latin typeface="Times New Roman" panose="02020603050405020304" pitchFamily="18" charset="0"/>
              </a:rPr>
              <a:t>     (</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3</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3</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2</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2</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1</a:t>
            </a:r>
            <a:r>
              <a:rPr lang="en-US" altLang="zh-CN" sz="2400" i="1" kern="100" dirty="0">
                <a:latin typeface="Times New Roman" panose="02020603050405020304" pitchFamily="18" charset="0"/>
              </a:rPr>
              <a:t>x</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a</a:t>
            </a:r>
            <a:r>
              <a:rPr lang="en-US" altLang="zh-CN" sz="2400" kern="100" baseline="-25000" dirty="0">
                <a:latin typeface="Times New Roman" panose="02020603050405020304" pitchFamily="18" charset="0"/>
              </a:rPr>
              <a:t>0</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h</a:t>
            </a:r>
            <a:r>
              <a:rPr lang="en-US" altLang="zh-CN" sz="2400" kern="100" baseline="-25000" dirty="0">
                <a:latin typeface="Times New Roman" panose="02020603050405020304" pitchFamily="18" charset="0"/>
              </a:rPr>
              <a:t>0</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3</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h</a:t>
            </a:r>
            <a:r>
              <a:rPr lang="en-US" altLang="zh-CN" sz="2400" kern="100" baseline="-25000" dirty="0">
                <a:latin typeface="Times New Roman" panose="02020603050405020304" pitchFamily="18" charset="0"/>
              </a:rPr>
              <a:t>3</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2</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h</a:t>
            </a:r>
            <a:r>
              <a:rPr lang="en-US" altLang="zh-CN" sz="2400" kern="100" baseline="-25000" dirty="0">
                <a:latin typeface="Times New Roman" panose="02020603050405020304" pitchFamily="18" charset="0"/>
              </a:rPr>
              <a:t>2</a:t>
            </a:r>
            <a:r>
              <a:rPr lang="en-US" altLang="zh-CN" sz="2400" i="1" kern="100" dirty="0">
                <a:latin typeface="Times New Roman" panose="02020603050405020304" pitchFamily="18" charset="0"/>
              </a:rPr>
              <a:t>x</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h</a:t>
            </a:r>
            <a:r>
              <a:rPr lang="en-US" altLang="zh-CN" sz="2400" kern="100" baseline="-25000" dirty="0">
                <a:latin typeface="Times New Roman" panose="02020603050405020304" pitchFamily="18" charset="0"/>
              </a:rPr>
              <a:t>1</a:t>
            </a:r>
            <a:r>
              <a:rPr lang="en-US" altLang="zh-CN" sz="2400" kern="100" dirty="0">
                <a:latin typeface="Times New Roman" panose="02020603050405020304" pitchFamily="18" charset="0"/>
              </a:rPr>
              <a:t>)=</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3</a:t>
            </a:r>
            <a:r>
              <a:rPr lang="en-US" altLang="zh-CN" sz="2400" kern="100" dirty="0">
                <a:latin typeface="Times New Roman" panose="02020603050405020304" pitchFamily="18" charset="0"/>
              </a:rPr>
              <a:t>(mod </a:t>
            </a:r>
            <a:r>
              <a:rPr lang="en-US" altLang="zh-CN" sz="2400" i="1" kern="100" dirty="0">
                <a:latin typeface="Times New Roman" panose="02020603050405020304" pitchFamily="18" charset="0"/>
              </a:rPr>
              <a:t>x</a:t>
            </a:r>
            <a:r>
              <a:rPr lang="en-US" altLang="zh-CN" sz="2400" kern="100" baseline="30000" dirty="0">
                <a:latin typeface="Times New Roman" panose="02020603050405020304" pitchFamily="18" charset="0"/>
              </a:rPr>
              <a:t>4</a:t>
            </a: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a:t>
            </a:r>
          </a:p>
          <a:p>
            <a:pPr algn="just">
              <a:spcAft>
                <a:spcPts val="0"/>
              </a:spcAft>
              <a:defRPr/>
            </a:pPr>
            <a:r>
              <a:rPr lang="zh-CN" altLang="zh-CN" sz="2400" kern="100" dirty="0">
                <a:latin typeface="Times New Roman" panose="02020603050405020304" pitchFamily="18" charset="0"/>
              </a:rPr>
              <a:t>将以上关系写成矩阵形式即得</a:t>
            </a:r>
          </a:p>
        </p:txBody>
      </p:sp>
      <p:graphicFrame>
        <p:nvGraphicFramePr>
          <p:cNvPr id="8" name="对象 5">
            <a:extLst>
              <a:ext uri="{FF2B5EF4-FFF2-40B4-BE49-F238E27FC236}">
                <a16:creationId xmlns:a16="http://schemas.microsoft.com/office/drawing/2014/main" id="{8E0B3EBD-29AE-4275-B5C8-6BE2756856A1}"/>
              </a:ext>
            </a:extLst>
          </p:cNvPr>
          <p:cNvGraphicFramePr>
            <a:graphicFrameLocks noChangeAspect="1"/>
          </p:cNvGraphicFramePr>
          <p:nvPr/>
        </p:nvGraphicFramePr>
        <p:xfrm>
          <a:off x="1591041" y="4679083"/>
          <a:ext cx="6124575" cy="1703388"/>
        </p:xfrm>
        <a:graphic>
          <a:graphicData uri="http://schemas.openxmlformats.org/presentationml/2006/ole">
            <mc:AlternateContent xmlns:mc="http://schemas.openxmlformats.org/markup-compatibility/2006">
              <mc:Choice xmlns:v="urn:schemas-microsoft-com:vml" Requires="v">
                <p:oleObj spid="_x0000_s178185" name="Equation" r:id="rId3" imgW="3365500" imgH="939800" progId="Equation.DSMT4">
                  <p:embed/>
                </p:oleObj>
              </mc:Choice>
              <mc:Fallback>
                <p:oleObj name="Equation" r:id="rId3" imgW="3365500" imgH="939800" progId="Equation.DSMT4">
                  <p:embed/>
                  <p:pic>
                    <p:nvPicPr>
                      <p:cNvPr id="8" name="对象 5">
                        <a:extLst>
                          <a:ext uri="{FF2B5EF4-FFF2-40B4-BE49-F238E27FC236}">
                            <a16:creationId xmlns:a16="http://schemas.microsoft.com/office/drawing/2014/main" id="{8E0B3EBD-29AE-4275-B5C8-6BE2756856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1041" y="4679083"/>
                        <a:ext cx="612457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5007927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4315AF-24B6-4262-9287-1BFBC9D57A31}"/>
              </a:ext>
            </a:extLst>
          </p:cNvPr>
          <p:cNvSpPr>
            <a:spLocks noGrp="1"/>
          </p:cNvSpPr>
          <p:nvPr>
            <p:ph type="title"/>
          </p:nvPr>
        </p:nvSpPr>
        <p:spPr/>
        <p:txBody>
          <a:bodyPr/>
          <a:lstStyle/>
          <a:p>
            <a:r>
              <a:rPr lang="en-US" altLang="zh-CN" dirty="0"/>
              <a:t>Rijndael</a:t>
            </a:r>
            <a:r>
              <a:rPr lang="zh-CN" altLang="en-US" sz="3600" dirty="0">
                <a:latin typeface="+mn-ea"/>
                <a:ea typeface="+mn-ea"/>
              </a:rPr>
              <a:t>数学基础和设计思想</a:t>
            </a:r>
            <a:endParaRPr lang="zh-CN" altLang="en-US" dirty="0"/>
          </a:p>
        </p:txBody>
      </p:sp>
      <p:sp>
        <p:nvSpPr>
          <p:cNvPr id="3" name="内容占位符 2">
            <a:extLst>
              <a:ext uri="{FF2B5EF4-FFF2-40B4-BE49-F238E27FC236}">
                <a16:creationId xmlns:a16="http://schemas.microsoft.com/office/drawing/2014/main" id="{E03692A7-91D3-405A-9FF3-8464F7C4BC04}"/>
              </a:ext>
            </a:extLst>
          </p:cNvPr>
          <p:cNvSpPr>
            <a:spLocks noGrp="1"/>
          </p:cNvSpPr>
          <p:nvPr>
            <p:ph idx="1"/>
          </p:nvPr>
        </p:nvSpPr>
        <p:spPr>
          <a:xfrm>
            <a:off x="7848600" y="1219200"/>
            <a:ext cx="3733800" cy="3352800"/>
          </a:xfrm>
        </p:spPr>
        <p:txBody>
          <a:bodyPr/>
          <a:lstStyle/>
          <a:p>
            <a:endParaRPr lang="zh-CN" altLang="en-US"/>
          </a:p>
        </p:txBody>
      </p:sp>
      <p:sp>
        <p:nvSpPr>
          <p:cNvPr id="4" name="日期占位符 3">
            <a:extLst>
              <a:ext uri="{FF2B5EF4-FFF2-40B4-BE49-F238E27FC236}">
                <a16:creationId xmlns:a16="http://schemas.microsoft.com/office/drawing/2014/main" id="{22F56AE2-7F49-44CC-895A-842036FD9F86}"/>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871EC863-DC45-4E21-B8BD-472FB00E391F}"/>
              </a:ext>
            </a:extLst>
          </p:cNvPr>
          <p:cNvSpPr>
            <a:spLocks noGrp="1"/>
          </p:cNvSpPr>
          <p:nvPr>
            <p:ph type="sldNum" sz="quarter" idx="11"/>
          </p:nvPr>
        </p:nvSpPr>
        <p:spPr/>
        <p:txBody>
          <a:bodyPr/>
          <a:lstStyle/>
          <a:p>
            <a:fld id="{A420A89F-6092-44FA-AA4D-72ED0B6A316D}" type="slidenum">
              <a:rPr lang="en-US" altLang="zh-CN" smtClean="0"/>
              <a:pPr/>
              <a:t>96</a:t>
            </a:fld>
            <a:endParaRPr lang="en-US" altLang="zh-CN"/>
          </a:p>
        </p:txBody>
      </p:sp>
      <p:sp>
        <p:nvSpPr>
          <p:cNvPr id="6" name="文本框 8">
            <a:extLst>
              <a:ext uri="{FF2B5EF4-FFF2-40B4-BE49-F238E27FC236}">
                <a16:creationId xmlns:a16="http://schemas.microsoft.com/office/drawing/2014/main" id="{A0DF2FD6-B357-4074-981B-E437BB014EA8}"/>
              </a:ext>
            </a:extLst>
          </p:cNvPr>
          <p:cNvSpPr txBox="1">
            <a:spLocks noChangeArrowheads="1"/>
          </p:cNvSpPr>
          <p:nvPr/>
        </p:nvSpPr>
        <p:spPr bwMode="auto">
          <a:xfrm>
            <a:off x="738188" y="1558925"/>
            <a:ext cx="75596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i="1" dirty="0"/>
              <a:t>      c</a:t>
            </a:r>
            <a:r>
              <a:rPr lang="en-US" altLang="zh-CN" sz="2400" dirty="0"/>
              <a:t>(</a:t>
            </a:r>
            <a:r>
              <a:rPr lang="en-US" altLang="zh-CN" sz="2400" i="1" dirty="0"/>
              <a:t>x</a:t>
            </a:r>
            <a:r>
              <a:rPr lang="en-US" altLang="zh-CN" sz="2400" dirty="0"/>
              <a:t>) = x     b(x)</a:t>
            </a:r>
            <a:r>
              <a:rPr lang="zh-CN" altLang="zh-CN" sz="2400" dirty="0"/>
              <a:t>定义为</a:t>
            </a:r>
            <a:r>
              <a:rPr lang="en-US" altLang="zh-CN" sz="2400" i="1" dirty="0"/>
              <a:t>x</a:t>
            </a:r>
            <a:r>
              <a:rPr lang="zh-CN" altLang="zh-CN" sz="2400" dirty="0"/>
              <a:t>与</a:t>
            </a:r>
            <a:r>
              <a:rPr lang="en-US" altLang="zh-CN" sz="2400" i="1" dirty="0"/>
              <a:t>b</a:t>
            </a:r>
            <a:r>
              <a:rPr lang="en-US" altLang="zh-CN" sz="2400" dirty="0"/>
              <a:t>(</a:t>
            </a:r>
            <a:r>
              <a:rPr lang="en-US" altLang="zh-CN" sz="2400" i="1" dirty="0"/>
              <a:t>x</a:t>
            </a:r>
            <a:r>
              <a:rPr lang="en-US" altLang="zh-CN" sz="2400" dirty="0"/>
              <a:t>)</a:t>
            </a:r>
            <a:r>
              <a:rPr lang="zh-CN" altLang="zh-CN" sz="2400" dirty="0"/>
              <a:t>的模</a:t>
            </a:r>
            <a:r>
              <a:rPr lang="en-US" altLang="zh-CN" sz="2400" i="1" dirty="0"/>
              <a:t>x</a:t>
            </a:r>
            <a:r>
              <a:rPr lang="en-US" altLang="zh-CN" sz="2400" baseline="30000" dirty="0"/>
              <a:t>4</a:t>
            </a:r>
            <a:r>
              <a:rPr lang="en-US" altLang="zh-CN" sz="2400" dirty="0"/>
              <a:t>+1</a:t>
            </a:r>
            <a:r>
              <a:rPr lang="zh-CN" altLang="zh-CN" sz="2400" dirty="0"/>
              <a:t>乘法</a:t>
            </a:r>
            <a:r>
              <a:rPr lang="en-US" altLang="zh-CN" sz="2400" dirty="0"/>
              <a:t>,</a:t>
            </a:r>
            <a:r>
              <a:rPr lang="zh-CN" altLang="zh-CN" sz="2400" dirty="0"/>
              <a:t>即</a:t>
            </a:r>
            <a:endParaRPr lang="zh-CN" altLang="en-US" sz="2400" dirty="0"/>
          </a:p>
        </p:txBody>
      </p:sp>
      <p:graphicFrame>
        <p:nvGraphicFramePr>
          <p:cNvPr id="7" name="对象 15">
            <a:extLst>
              <a:ext uri="{FF2B5EF4-FFF2-40B4-BE49-F238E27FC236}">
                <a16:creationId xmlns:a16="http://schemas.microsoft.com/office/drawing/2014/main" id="{88D0B6DC-B4AA-4421-95BC-0B5644B60605}"/>
              </a:ext>
            </a:extLst>
          </p:cNvPr>
          <p:cNvGraphicFramePr>
            <a:graphicFrameLocks noChangeAspect="1"/>
          </p:cNvGraphicFramePr>
          <p:nvPr/>
        </p:nvGraphicFramePr>
        <p:xfrm>
          <a:off x="2411413" y="1617663"/>
          <a:ext cx="360362" cy="401637"/>
        </p:xfrm>
        <a:graphic>
          <a:graphicData uri="http://schemas.openxmlformats.org/presentationml/2006/ole">
            <mc:AlternateContent xmlns:mc="http://schemas.openxmlformats.org/markup-compatibility/2006">
              <mc:Choice xmlns:v="urn:schemas-microsoft-com:vml" Requires="v">
                <p:oleObj spid="_x0000_s179218" name="Equation" r:id="rId3" imgW="140187" imgH="152931" progId="Equation.DSMT4">
                  <p:embed/>
                </p:oleObj>
              </mc:Choice>
              <mc:Fallback>
                <p:oleObj name="Equation" r:id="rId3" imgW="140187" imgH="152931" progId="Equation.DSMT4">
                  <p:embed/>
                  <p:pic>
                    <p:nvPicPr>
                      <p:cNvPr id="7" name="对象 15">
                        <a:extLst>
                          <a:ext uri="{FF2B5EF4-FFF2-40B4-BE49-F238E27FC236}">
                            <a16:creationId xmlns:a16="http://schemas.microsoft.com/office/drawing/2014/main" id="{88D0B6DC-B4AA-4421-95BC-0B5644B606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1617663"/>
                        <a:ext cx="36036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文本框 18">
            <a:extLst>
              <a:ext uri="{FF2B5EF4-FFF2-40B4-BE49-F238E27FC236}">
                <a16:creationId xmlns:a16="http://schemas.microsoft.com/office/drawing/2014/main" id="{182C5386-35BF-430F-901B-DFFB4298EAFD}"/>
              </a:ext>
            </a:extLst>
          </p:cNvPr>
          <p:cNvSpPr txBox="1">
            <a:spLocks noChangeArrowheads="1"/>
          </p:cNvSpPr>
          <p:nvPr/>
        </p:nvSpPr>
        <p:spPr bwMode="auto">
          <a:xfrm>
            <a:off x="1187450" y="2732088"/>
            <a:ext cx="7200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2400" dirty="0"/>
              <a:t>其矩阵表示中，除</a:t>
            </a:r>
            <a:r>
              <a:rPr lang="en-US" altLang="zh-CN" sz="2400" i="1" dirty="0"/>
              <a:t>a</a:t>
            </a:r>
            <a:r>
              <a:rPr lang="en-US" altLang="zh-CN" sz="2400" baseline="-25000" dirty="0"/>
              <a:t>1</a:t>
            </a:r>
            <a:r>
              <a:rPr lang="en-US" altLang="zh-CN" sz="2400" dirty="0"/>
              <a:t>= ‘01’</a:t>
            </a:r>
            <a:r>
              <a:rPr lang="en-US" altLang="zh-CN" sz="2400" i="1" dirty="0"/>
              <a:t> </a:t>
            </a:r>
            <a:r>
              <a:rPr lang="zh-CN" altLang="zh-CN" sz="2400" dirty="0"/>
              <a:t>外，其它所有</a:t>
            </a:r>
            <a:r>
              <a:rPr lang="en-US" altLang="zh-CN" sz="2400" i="1" dirty="0"/>
              <a:t>a</a:t>
            </a:r>
            <a:r>
              <a:rPr lang="en-US" altLang="zh-CN" sz="2400" i="1" baseline="-25000" dirty="0"/>
              <a:t>i</a:t>
            </a:r>
            <a:r>
              <a:rPr lang="en-US" altLang="zh-CN" sz="2400" dirty="0"/>
              <a:t>= ‘00’</a:t>
            </a:r>
            <a:r>
              <a:rPr lang="zh-CN" altLang="zh-CN" sz="2400" dirty="0"/>
              <a:t>，即</a:t>
            </a:r>
          </a:p>
        </p:txBody>
      </p:sp>
      <p:graphicFrame>
        <p:nvGraphicFramePr>
          <p:cNvPr id="9" name="对象 20">
            <a:extLst>
              <a:ext uri="{FF2B5EF4-FFF2-40B4-BE49-F238E27FC236}">
                <a16:creationId xmlns:a16="http://schemas.microsoft.com/office/drawing/2014/main" id="{2612B955-F2CF-45E5-B63B-E18743886D3D}"/>
              </a:ext>
            </a:extLst>
          </p:cNvPr>
          <p:cNvGraphicFramePr>
            <a:graphicFrameLocks noChangeAspect="1"/>
          </p:cNvGraphicFramePr>
          <p:nvPr/>
        </p:nvGraphicFramePr>
        <p:xfrm>
          <a:off x="2592388" y="3217863"/>
          <a:ext cx="3270250" cy="1563687"/>
        </p:xfrm>
        <a:graphic>
          <a:graphicData uri="http://schemas.openxmlformats.org/presentationml/2006/ole">
            <mc:AlternateContent xmlns:mc="http://schemas.openxmlformats.org/markup-compatibility/2006">
              <mc:Choice xmlns:v="urn:schemas-microsoft-com:vml" Requires="v">
                <p:oleObj spid="_x0000_s179219" name="Equation" r:id="rId5" imgW="1955800" imgH="939800" progId="Equation.DSMT4">
                  <p:embed/>
                </p:oleObj>
              </mc:Choice>
              <mc:Fallback>
                <p:oleObj name="Equation" r:id="rId5" imgW="1955800" imgH="939800" progId="Equation.DSMT4">
                  <p:embed/>
                  <p:pic>
                    <p:nvPicPr>
                      <p:cNvPr id="9" name="对象 20">
                        <a:extLst>
                          <a:ext uri="{FF2B5EF4-FFF2-40B4-BE49-F238E27FC236}">
                            <a16:creationId xmlns:a16="http://schemas.microsoft.com/office/drawing/2014/main" id="{2612B955-F2CF-45E5-B63B-E18743886D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388" y="3217863"/>
                        <a:ext cx="3270250"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文本框 9">
            <a:extLst>
              <a:ext uri="{FF2B5EF4-FFF2-40B4-BE49-F238E27FC236}">
                <a16:creationId xmlns:a16="http://schemas.microsoft.com/office/drawing/2014/main" id="{434EB7E7-624A-4ACB-B4BF-107758D4FC14}"/>
              </a:ext>
            </a:extLst>
          </p:cNvPr>
          <p:cNvSpPr txBox="1"/>
          <p:nvPr/>
        </p:nvSpPr>
        <p:spPr>
          <a:xfrm>
            <a:off x="1042988" y="4829175"/>
            <a:ext cx="7058025" cy="830263"/>
          </a:xfrm>
          <a:prstGeom prst="rect">
            <a:avLst/>
          </a:prstGeom>
          <a:noFill/>
        </p:spPr>
        <p:txBody>
          <a:bodyPr>
            <a:spAutoFit/>
          </a:bodyPr>
          <a:lstStyle/>
          <a:p>
            <a:pPr>
              <a:defRPr/>
            </a:pPr>
            <a:r>
              <a:rPr lang="zh-CN" altLang="en-US" sz="2400" dirty="0">
                <a:latin typeface="+mn-ea"/>
                <a:ea typeface="+mn-ea"/>
              </a:rPr>
              <a:t>    因此，</a:t>
            </a:r>
            <a:r>
              <a:rPr lang="en-US" altLang="zh-CN" sz="2400" dirty="0">
                <a:latin typeface="+mn-ea"/>
                <a:ea typeface="+mn-ea"/>
              </a:rPr>
              <a:t>x</a:t>
            </a:r>
            <a:r>
              <a:rPr lang="zh-CN" altLang="en-US" sz="2400" dirty="0">
                <a:latin typeface="+mn-ea"/>
                <a:ea typeface="+mn-ea"/>
              </a:rPr>
              <a:t>（或</a:t>
            </a:r>
            <a:r>
              <a:rPr lang="en-US" altLang="zh-CN" sz="2400" dirty="0">
                <a:latin typeface="+mn-ea"/>
                <a:ea typeface="+mn-ea"/>
              </a:rPr>
              <a:t>x</a:t>
            </a:r>
            <a:r>
              <a:rPr lang="zh-CN" altLang="en-US" sz="2400" dirty="0">
                <a:latin typeface="+mn-ea"/>
                <a:ea typeface="+mn-ea"/>
              </a:rPr>
              <a:t>的幂）模乘多项式相当于对字节构成的向量进行字节循环移位。</a:t>
            </a:r>
          </a:p>
        </p:txBody>
      </p:sp>
    </p:spTree>
    <p:extLst>
      <p:ext uri="{BB962C8B-B14F-4D97-AF65-F5344CB8AC3E}">
        <p14:creationId xmlns:p14="http://schemas.microsoft.com/office/powerpoint/2010/main" val="1044700964"/>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B5609A-B324-4CCB-8305-9F07222608D8}"/>
              </a:ext>
            </a:extLst>
          </p:cNvPr>
          <p:cNvSpPr>
            <a:spLocks noGrp="1"/>
          </p:cNvSpPr>
          <p:nvPr>
            <p:ph type="title"/>
          </p:nvPr>
        </p:nvSpPr>
        <p:spPr/>
        <p:txBody>
          <a:bodyPr/>
          <a:lstStyle/>
          <a:p>
            <a:r>
              <a:rPr lang="en-US" altLang="zh-CN" dirty="0"/>
              <a:t>Rijndael</a:t>
            </a:r>
            <a:r>
              <a:rPr lang="zh-CN" altLang="en-US" sz="3600" dirty="0">
                <a:latin typeface="+mn-ea"/>
                <a:ea typeface="+mn-ea"/>
              </a:rPr>
              <a:t>设计思想</a:t>
            </a:r>
            <a:endParaRPr lang="zh-CN" altLang="en-US" dirty="0"/>
          </a:p>
        </p:txBody>
      </p:sp>
      <p:sp>
        <p:nvSpPr>
          <p:cNvPr id="3" name="内容占位符 2">
            <a:extLst>
              <a:ext uri="{FF2B5EF4-FFF2-40B4-BE49-F238E27FC236}">
                <a16:creationId xmlns:a16="http://schemas.microsoft.com/office/drawing/2014/main" id="{E2E97F0A-059F-4850-B031-E87C1C91BA34}"/>
              </a:ext>
            </a:extLst>
          </p:cNvPr>
          <p:cNvSpPr>
            <a:spLocks noGrp="1"/>
          </p:cNvSpPr>
          <p:nvPr>
            <p:ph idx="1"/>
          </p:nvPr>
        </p:nvSpPr>
        <p:spPr>
          <a:xfrm>
            <a:off x="5943600" y="1219200"/>
            <a:ext cx="5638800" cy="3352800"/>
          </a:xfrm>
        </p:spPr>
        <p:txBody>
          <a:bodyPr/>
          <a:lstStyle/>
          <a:p>
            <a:endParaRPr lang="zh-CN" altLang="en-US" dirty="0"/>
          </a:p>
        </p:txBody>
      </p:sp>
      <p:sp>
        <p:nvSpPr>
          <p:cNvPr id="4" name="日期占位符 3">
            <a:extLst>
              <a:ext uri="{FF2B5EF4-FFF2-40B4-BE49-F238E27FC236}">
                <a16:creationId xmlns:a16="http://schemas.microsoft.com/office/drawing/2014/main" id="{54928BB1-9C17-4E3C-97A8-9ADD1A368EB0}"/>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36568E0C-52F2-4E8F-A889-6C642F5F3AD5}"/>
              </a:ext>
            </a:extLst>
          </p:cNvPr>
          <p:cNvSpPr>
            <a:spLocks noGrp="1"/>
          </p:cNvSpPr>
          <p:nvPr>
            <p:ph type="sldNum" sz="quarter" idx="11"/>
          </p:nvPr>
        </p:nvSpPr>
        <p:spPr/>
        <p:txBody>
          <a:bodyPr/>
          <a:lstStyle/>
          <a:p>
            <a:fld id="{A420A89F-6092-44FA-AA4D-72ED0B6A316D}" type="slidenum">
              <a:rPr lang="en-US" altLang="zh-CN" smtClean="0"/>
              <a:pPr/>
              <a:t>97</a:t>
            </a:fld>
            <a:endParaRPr lang="en-US" altLang="zh-CN"/>
          </a:p>
        </p:txBody>
      </p:sp>
      <p:sp>
        <p:nvSpPr>
          <p:cNvPr id="6" name="文本框 3">
            <a:extLst>
              <a:ext uri="{FF2B5EF4-FFF2-40B4-BE49-F238E27FC236}">
                <a16:creationId xmlns:a16="http://schemas.microsoft.com/office/drawing/2014/main" id="{EA945AE9-4712-4469-BFD6-5BB2EEAC1AF1}"/>
              </a:ext>
            </a:extLst>
          </p:cNvPr>
          <p:cNvSpPr txBox="1">
            <a:spLocks noChangeArrowheads="1"/>
          </p:cNvSpPr>
          <p:nvPr/>
        </p:nvSpPr>
        <p:spPr bwMode="auto">
          <a:xfrm>
            <a:off x="395288" y="1216025"/>
            <a:ext cx="2592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dirty="0"/>
              <a:t>设计思想</a:t>
            </a:r>
          </a:p>
        </p:txBody>
      </p:sp>
      <p:sp>
        <p:nvSpPr>
          <p:cNvPr id="7" name="文本框 6">
            <a:extLst>
              <a:ext uri="{FF2B5EF4-FFF2-40B4-BE49-F238E27FC236}">
                <a16:creationId xmlns:a16="http://schemas.microsoft.com/office/drawing/2014/main" id="{66B1BA43-37B5-4448-9B11-8C662E9F5FD2}"/>
              </a:ext>
            </a:extLst>
          </p:cNvPr>
          <p:cNvSpPr txBox="1"/>
          <p:nvPr/>
        </p:nvSpPr>
        <p:spPr>
          <a:xfrm>
            <a:off x="1476375" y="1557338"/>
            <a:ext cx="7272338" cy="1568450"/>
          </a:xfrm>
          <a:prstGeom prst="rect">
            <a:avLst/>
          </a:prstGeom>
          <a:noFill/>
        </p:spPr>
        <p:txBody>
          <a:bodyPr>
            <a:spAutoFit/>
          </a:bodyPr>
          <a:lstStyle/>
          <a:p>
            <a:pPr>
              <a:defRPr/>
            </a:pPr>
            <a:r>
              <a:rPr lang="en-US" altLang="zh-CN" sz="2400" dirty="0" err="1">
                <a:latin typeface="+mn-ea"/>
                <a:ea typeface="+mn-ea"/>
              </a:rPr>
              <a:t>Rijndael</a:t>
            </a:r>
            <a:r>
              <a:rPr lang="zh-CN" altLang="en-US" sz="2400" dirty="0">
                <a:latin typeface="+mn-ea"/>
                <a:ea typeface="+mn-ea"/>
              </a:rPr>
              <a:t>密码的设计力求满足以下</a:t>
            </a:r>
            <a:r>
              <a:rPr lang="en-US" altLang="zh-CN" sz="2400" dirty="0">
                <a:latin typeface="+mn-ea"/>
                <a:ea typeface="+mn-ea"/>
              </a:rPr>
              <a:t>3</a:t>
            </a:r>
            <a:r>
              <a:rPr lang="zh-CN" altLang="en-US" sz="2400" dirty="0">
                <a:latin typeface="+mn-ea"/>
                <a:ea typeface="+mn-ea"/>
              </a:rPr>
              <a:t>条标准：</a:t>
            </a:r>
          </a:p>
          <a:p>
            <a:pPr marL="342900" indent="-342900">
              <a:buFont typeface="Wingdings" panose="05000000000000000000" pitchFamily="2" charset="2"/>
              <a:buChar char="l"/>
              <a:defRPr/>
            </a:pPr>
            <a:r>
              <a:rPr lang="zh-CN" altLang="en-US" sz="2400" dirty="0">
                <a:latin typeface="+mn-ea"/>
                <a:ea typeface="+mn-ea"/>
              </a:rPr>
              <a:t>抵抗所有已知的攻击。</a:t>
            </a:r>
          </a:p>
          <a:p>
            <a:pPr marL="342900" indent="-342900">
              <a:buFont typeface="Wingdings" panose="05000000000000000000" pitchFamily="2" charset="2"/>
              <a:buChar char="l"/>
              <a:defRPr/>
            </a:pPr>
            <a:r>
              <a:rPr lang="zh-CN" altLang="en-US" sz="2400" dirty="0">
                <a:latin typeface="+mn-ea"/>
                <a:ea typeface="+mn-ea"/>
              </a:rPr>
              <a:t>在多个平台上速度快，编码紧凑。</a:t>
            </a:r>
          </a:p>
          <a:p>
            <a:pPr marL="342900" indent="-342900">
              <a:buFont typeface="Wingdings" panose="05000000000000000000" pitchFamily="2" charset="2"/>
              <a:buChar char="l"/>
              <a:defRPr/>
            </a:pPr>
            <a:r>
              <a:rPr lang="zh-CN" altLang="en-US" sz="2400" dirty="0">
                <a:latin typeface="+mn-ea"/>
                <a:ea typeface="+mn-ea"/>
              </a:rPr>
              <a:t>设计简单。</a:t>
            </a:r>
          </a:p>
        </p:txBody>
      </p:sp>
      <p:sp>
        <p:nvSpPr>
          <p:cNvPr id="8" name="文本框 7">
            <a:extLst>
              <a:ext uri="{FF2B5EF4-FFF2-40B4-BE49-F238E27FC236}">
                <a16:creationId xmlns:a16="http://schemas.microsoft.com/office/drawing/2014/main" id="{B0DEDE58-F550-44C8-8A24-4D3C0C97E6AE}"/>
              </a:ext>
            </a:extLst>
          </p:cNvPr>
          <p:cNvSpPr txBox="1"/>
          <p:nvPr/>
        </p:nvSpPr>
        <p:spPr>
          <a:xfrm>
            <a:off x="611188" y="3465414"/>
            <a:ext cx="10971212" cy="2308324"/>
          </a:xfrm>
          <a:prstGeom prst="rect">
            <a:avLst/>
          </a:prstGeom>
          <a:noFill/>
        </p:spPr>
        <p:txBody>
          <a:bodyPr wrap="square">
            <a:spAutoFit/>
          </a:bodyPr>
          <a:lstStyle/>
          <a:p>
            <a:pPr>
              <a:defRPr/>
            </a:pPr>
            <a:r>
              <a:rPr lang="zh-CN" altLang="en-US" sz="2400" dirty="0">
                <a:latin typeface="+mn-ea"/>
                <a:ea typeface="+mn-ea"/>
              </a:rPr>
              <a:t>    当前的大多数分组密码，其轮函数是</a:t>
            </a:r>
            <a:r>
              <a:rPr lang="en-US" altLang="zh-CN" sz="2400" dirty="0" err="1">
                <a:latin typeface="+mn-ea"/>
                <a:ea typeface="+mn-ea"/>
              </a:rPr>
              <a:t>Feistel</a:t>
            </a:r>
            <a:r>
              <a:rPr lang="zh-CN" altLang="en-US" sz="2400" dirty="0">
                <a:latin typeface="+mn-ea"/>
                <a:ea typeface="+mn-ea"/>
              </a:rPr>
              <a:t>结构，即将中间状态的部分比特不加改变地简单放置到其它位置。</a:t>
            </a:r>
            <a:r>
              <a:rPr lang="en-US" altLang="zh-CN" sz="2400" dirty="0" err="1">
                <a:latin typeface="+mn-ea"/>
                <a:ea typeface="+mn-ea"/>
              </a:rPr>
              <a:t>Rijndael</a:t>
            </a:r>
            <a:r>
              <a:rPr lang="zh-CN" altLang="en-US" sz="2400" dirty="0">
                <a:latin typeface="+mn-ea"/>
                <a:ea typeface="+mn-ea"/>
              </a:rPr>
              <a:t>没有这种结构，其轮函数是由三个不同的可逆均匀变换组成的，称它们为三个“层”。所谓“均匀变换”是指状态的每个比特都是用类似的方法进行处理的。不同层的特定选择大部分是建立在“宽轨迹策略”的应用基础上的；简单地说，“宽轨迹策略”就是提供抗线性密码分析和差分密码分析能力的一种设计。</a:t>
            </a:r>
          </a:p>
        </p:txBody>
      </p:sp>
    </p:spTree>
    <p:extLst>
      <p:ext uri="{BB962C8B-B14F-4D97-AF65-F5344CB8AC3E}">
        <p14:creationId xmlns:p14="http://schemas.microsoft.com/office/powerpoint/2010/main" val="246688316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E3EA9-7D11-496D-B808-6020B32EE6B3}"/>
              </a:ext>
            </a:extLst>
          </p:cNvPr>
          <p:cNvSpPr>
            <a:spLocks noGrp="1"/>
          </p:cNvSpPr>
          <p:nvPr>
            <p:ph type="title"/>
          </p:nvPr>
        </p:nvSpPr>
        <p:spPr/>
        <p:txBody>
          <a:bodyPr/>
          <a:lstStyle/>
          <a:p>
            <a:r>
              <a:rPr lang="en-US" altLang="zh-CN" dirty="0"/>
              <a:t>Rijndael</a:t>
            </a:r>
            <a:r>
              <a:rPr lang="zh-CN" altLang="en-US" sz="3600" dirty="0">
                <a:latin typeface="+mn-ea"/>
                <a:ea typeface="+mn-ea"/>
              </a:rPr>
              <a:t>设计思想</a:t>
            </a:r>
            <a:endParaRPr lang="zh-CN" altLang="en-US" dirty="0"/>
          </a:p>
        </p:txBody>
      </p:sp>
      <p:sp>
        <p:nvSpPr>
          <p:cNvPr id="3" name="内容占位符 2">
            <a:extLst>
              <a:ext uri="{FF2B5EF4-FFF2-40B4-BE49-F238E27FC236}">
                <a16:creationId xmlns:a16="http://schemas.microsoft.com/office/drawing/2014/main" id="{F0FD046D-5004-4344-945B-322A7E590DB6}"/>
              </a:ext>
            </a:extLst>
          </p:cNvPr>
          <p:cNvSpPr>
            <a:spLocks noGrp="1"/>
          </p:cNvSpPr>
          <p:nvPr>
            <p:ph idx="1"/>
          </p:nvPr>
        </p:nvSpPr>
        <p:spPr>
          <a:xfrm>
            <a:off x="8534400" y="4038600"/>
            <a:ext cx="3048000" cy="2286000"/>
          </a:xfrm>
        </p:spPr>
        <p:txBody>
          <a:bodyPr/>
          <a:lstStyle/>
          <a:p>
            <a:endParaRPr lang="zh-CN" altLang="en-US" dirty="0"/>
          </a:p>
        </p:txBody>
      </p:sp>
      <p:sp>
        <p:nvSpPr>
          <p:cNvPr id="4" name="日期占位符 3">
            <a:extLst>
              <a:ext uri="{FF2B5EF4-FFF2-40B4-BE49-F238E27FC236}">
                <a16:creationId xmlns:a16="http://schemas.microsoft.com/office/drawing/2014/main" id="{D4F81057-4228-4194-AB4C-BDFA5FB069E4}"/>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46842F57-CD09-4C21-91AC-8873183E5272}"/>
              </a:ext>
            </a:extLst>
          </p:cNvPr>
          <p:cNvSpPr>
            <a:spLocks noGrp="1"/>
          </p:cNvSpPr>
          <p:nvPr>
            <p:ph type="sldNum" sz="quarter" idx="11"/>
          </p:nvPr>
        </p:nvSpPr>
        <p:spPr/>
        <p:txBody>
          <a:bodyPr/>
          <a:lstStyle/>
          <a:p>
            <a:fld id="{A420A89F-6092-44FA-AA4D-72ED0B6A316D}" type="slidenum">
              <a:rPr lang="en-US" altLang="zh-CN" smtClean="0"/>
              <a:pPr/>
              <a:t>98</a:t>
            </a:fld>
            <a:endParaRPr lang="en-US" altLang="zh-CN"/>
          </a:p>
        </p:txBody>
      </p:sp>
      <p:sp>
        <p:nvSpPr>
          <p:cNvPr id="6" name="文本框 3">
            <a:extLst>
              <a:ext uri="{FF2B5EF4-FFF2-40B4-BE49-F238E27FC236}">
                <a16:creationId xmlns:a16="http://schemas.microsoft.com/office/drawing/2014/main" id="{85E5857F-4015-4E30-9103-623A1956C6A0}"/>
              </a:ext>
            </a:extLst>
          </p:cNvPr>
          <p:cNvSpPr txBox="1">
            <a:spLocks noChangeArrowheads="1"/>
          </p:cNvSpPr>
          <p:nvPr/>
        </p:nvSpPr>
        <p:spPr bwMode="auto">
          <a:xfrm>
            <a:off x="395288" y="1368290"/>
            <a:ext cx="37217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dirty="0"/>
              <a:t>设计思想</a:t>
            </a:r>
          </a:p>
        </p:txBody>
      </p:sp>
      <p:sp>
        <p:nvSpPr>
          <p:cNvPr id="7" name="文本框 6">
            <a:extLst>
              <a:ext uri="{FF2B5EF4-FFF2-40B4-BE49-F238E27FC236}">
                <a16:creationId xmlns:a16="http://schemas.microsoft.com/office/drawing/2014/main" id="{B05A6053-0232-4BC1-A991-5D4F2D4E4974}"/>
              </a:ext>
            </a:extLst>
          </p:cNvPr>
          <p:cNvSpPr txBox="1"/>
          <p:nvPr/>
        </p:nvSpPr>
        <p:spPr>
          <a:xfrm>
            <a:off x="831850" y="1892165"/>
            <a:ext cx="10750550" cy="1569660"/>
          </a:xfrm>
          <a:prstGeom prst="rect">
            <a:avLst/>
          </a:prstGeom>
          <a:noFill/>
        </p:spPr>
        <p:txBody>
          <a:bodyPr wrap="square">
            <a:spAutoFit/>
          </a:bodyPr>
          <a:lstStyle/>
          <a:p>
            <a:pPr>
              <a:defRPr/>
            </a:pPr>
            <a:r>
              <a:rPr lang="zh-CN" altLang="en-US" sz="2400" dirty="0">
                <a:latin typeface="+mn-ea"/>
                <a:ea typeface="+mn-ea"/>
              </a:rPr>
              <a:t>    为实现宽轨迹策略，轮函数三个层中的每一层都有它自己的功能：</a:t>
            </a:r>
          </a:p>
          <a:p>
            <a:pPr marL="342900" indent="-342900">
              <a:buFont typeface="Wingdings" panose="05000000000000000000" pitchFamily="2" charset="2"/>
              <a:buChar char="l"/>
              <a:defRPr/>
            </a:pPr>
            <a:r>
              <a:rPr lang="zh-CN" altLang="en-US" sz="2400" dirty="0">
                <a:latin typeface="+mn-ea"/>
                <a:ea typeface="+mn-ea"/>
              </a:rPr>
              <a:t>线性混合层：确保多轮之上的高度扩散。</a:t>
            </a:r>
          </a:p>
          <a:p>
            <a:pPr marL="342900" indent="-342900">
              <a:buFont typeface="Wingdings" panose="05000000000000000000" pitchFamily="2" charset="2"/>
              <a:buChar char="l"/>
              <a:defRPr/>
            </a:pPr>
            <a:r>
              <a:rPr lang="zh-CN" altLang="en-US" sz="2400" dirty="0">
                <a:latin typeface="+mn-ea"/>
                <a:ea typeface="+mn-ea"/>
              </a:rPr>
              <a:t>非线性层：将具有最优的“最坏情况非线性特性”的</a:t>
            </a:r>
            <a:r>
              <a:rPr lang="en-US" altLang="zh-CN" sz="2400" dirty="0">
                <a:latin typeface="+mn-ea"/>
                <a:ea typeface="+mn-ea"/>
              </a:rPr>
              <a:t>S</a:t>
            </a:r>
            <a:r>
              <a:rPr lang="zh-CN" altLang="en-US" sz="2400" dirty="0">
                <a:latin typeface="+mn-ea"/>
                <a:ea typeface="+mn-ea"/>
              </a:rPr>
              <a:t>盒并行使用。</a:t>
            </a:r>
          </a:p>
          <a:p>
            <a:pPr marL="342900" indent="-342900">
              <a:buFont typeface="Wingdings" panose="05000000000000000000" pitchFamily="2" charset="2"/>
              <a:buChar char="l"/>
              <a:defRPr/>
            </a:pPr>
            <a:r>
              <a:rPr lang="zh-CN" altLang="en-US" sz="2400" dirty="0">
                <a:latin typeface="+mn-ea"/>
                <a:ea typeface="+mn-ea"/>
              </a:rPr>
              <a:t>密钥加层：单轮子密钥简单地异或到中间状态上，实现一次性掩盖。</a:t>
            </a:r>
          </a:p>
        </p:txBody>
      </p:sp>
    </p:spTree>
    <p:extLst>
      <p:ext uri="{BB962C8B-B14F-4D97-AF65-F5344CB8AC3E}">
        <p14:creationId xmlns:p14="http://schemas.microsoft.com/office/powerpoint/2010/main" val="190876299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E3EA9-7D11-496D-B808-6020B32EE6B3}"/>
              </a:ext>
            </a:extLst>
          </p:cNvPr>
          <p:cNvSpPr>
            <a:spLocks noGrp="1"/>
          </p:cNvSpPr>
          <p:nvPr>
            <p:ph type="title"/>
          </p:nvPr>
        </p:nvSpPr>
        <p:spPr/>
        <p:txBody>
          <a:bodyPr/>
          <a:lstStyle/>
          <a:p>
            <a:r>
              <a:rPr lang="en-US" altLang="zh-CN" dirty="0"/>
              <a:t>Rijndael</a:t>
            </a:r>
            <a:r>
              <a:rPr lang="zh-CN" altLang="en-US" sz="3600" dirty="0">
                <a:latin typeface="+mn-ea"/>
                <a:ea typeface="+mn-ea"/>
              </a:rPr>
              <a:t>设计思想</a:t>
            </a:r>
            <a:endParaRPr lang="zh-CN" altLang="en-US" dirty="0"/>
          </a:p>
        </p:txBody>
      </p:sp>
      <p:sp>
        <p:nvSpPr>
          <p:cNvPr id="3" name="内容占位符 2">
            <a:extLst>
              <a:ext uri="{FF2B5EF4-FFF2-40B4-BE49-F238E27FC236}">
                <a16:creationId xmlns:a16="http://schemas.microsoft.com/office/drawing/2014/main" id="{F0FD046D-5004-4344-945B-322A7E590DB6}"/>
              </a:ext>
            </a:extLst>
          </p:cNvPr>
          <p:cNvSpPr>
            <a:spLocks noGrp="1"/>
          </p:cNvSpPr>
          <p:nvPr>
            <p:ph idx="1"/>
          </p:nvPr>
        </p:nvSpPr>
        <p:spPr>
          <a:xfrm>
            <a:off x="8534400" y="4038600"/>
            <a:ext cx="3048000" cy="2286000"/>
          </a:xfrm>
        </p:spPr>
        <p:txBody>
          <a:bodyPr/>
          <a:lstStyle/>
          <a:p>
            <a:endParaRPr lang="zh-CN" altLang="en-US" dirty="0"/>
          </a:p>
        </p:txBody>
      </p:sp>
      <p:sp>
        <p:nvSpPr>
          <p:cNvPr id="4" name="日期占位符 3">
            <a:extLst>
              <a:ext uri="{FF2B5EF4-FFF2-40B4-BE49-F238E27FC236}">
                <a16:creationId xmlns:a16="http://schemas.microsoft.com/office/drawing/2014/main" id="{D4F81057-4228-4194-AB4C-BDFA5FB069E4}"/>
              </a:ext>
            </a:extLst>
          </p:cNvPr>
          <p:cNvSpPr>
            <a:spLocks noGrp="1"/>
          </p:cNvSpPr>
          <p:nvPr>
            <p:ph type="dt" sz="half" idx="10"/>
          </p:nvPr>
        </p:nvSpPr>
        <p:spPr/>
        <p:txBody>
          <a:bodyPr/>
          <a:lstStyle/>
          <a:p>
            <a:pPr>
              <a:defRPr/>
            </a:pPr>
            <a:fld id="{BFF41D55-CB41-4850-B0AC-125636BC8087}" type="datetime1">
              <a:rPr lang="zh-CN" altLang="en-US" smtClean="0"/>
              <a:pPr>
                <a:defRPr/>
              </a:pPr>
              <a:t>2024/4/1</a:t>
            </a:fld>
            <a:endParaRPr lang="en-US" altLang="zh-CN"/>
          </a:p>
        </p:txBody>
      </p:sp>
      <p:sp>
        <p:nvSpPr>
          <p:cNvPr id="5" name="灯片编号占位符 4">
            <a:extLst>
              <a:ext uri="{FF2B5EF4-FFF2-40B4-BE49-F238E27FC236}">
                <a16:creationId xmlns:a16="http://schemas.microsoft.com/office/drawing/2014/main" id="{46842F57-CD09-4C21-91AC-8873183E5272}"/>
              </a:ext>
            </a:extLst>
          </p:cNvPr>
          <p:cNvSpPr>
            <a:spLocks noGrp="1"/>
          </p:cNvSpPr>
          <p:nvPr>
            <p:ph type="sldNum" sz="quarter" idx="11"/>
          </p:nvPr>
        </p:nvSpPr>
        <p:spPr/>
        <p:txBody>
          <a:bodyPr/>
          <a:lstStyle/>
          <a:p>
            <a:fld id="{A420A89F-6092-44FA-AA4D-72ED0B6A316D}" type="slidenum">
              <a:rPr lang="en-US" altLang="zh-CN" smtClean="0"/>
              <a:pPr/>
              <a:t>99</a:t>
            </a:fld>
            <a:endParaRPr lang="en-US" altLang="zh-CN"/>
          </a:p>
        </p:txBody>
      </p:sp>
      <p:sp>
        <p:nvSpPr>
          <p:cNvPr id="6" name="文本框 3">
            <a:extLst>
              <a:ext uri="{FF2B5EF4-FFF2-40B4-BE49-F238E27FC236}">
                <a16:creationId xmlns:a16="http://schemas.microsoft.com/office/drawing/2014/main" id="{AA879922-28BB-4CD7-AA41-4101996646A6}"/>
              </a:ext>
            </a:extLst>
          </p:cNvPr>
          <p:cNvSpPr txBox="1">
            <a:spLocks noChangeArrowheads="1"/>
          </p:cNvSpPr>
          <p:nvPr/>
        </p:nvSpPr>
        <p:spPr bwMode="auto">
          <a:xfrm>
            <a:off x="395288" y="1216025"/>
            <a:ext cx="2592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dirty="0"/>
              <a:t>设计思想</a:t>
            </a:r>
          </a:p>
        </p:txBody>
      </p:sp>
      <p:sp>
        <p:nvSpPr>
          <p:cNvPr id="7" name="矩形 6">
            <a:extLst>
              <a:ext uri="{FF2B5EF4-FFF2-40B4-BE49-F238E27FC236}">
                <a16:creationId xmlns:a16="http://schemas.microsoft.com/office/drawing/2014/main" id="{56FB3802-F03F-48DC-9005-5750E4CC02E8}"/>
              </a:ext>
            </a:extLst>
          </p:cNvPr>
          <p:cNvSpPr/>
          <p:nvPr/>
        </p:nvSpPr>
        <p:spPr>
          <a:xfrm>
            <a:off x="468313" y="1943271"/>
            <a:ext cx="11114087" cy="3046988"/>
          </a:xfrm>
          <a:prstGeom prst="rect">
            <a:avLst/>
          </a:prstGeom>
        </p:spPr>
        <p:txBody>
          <a:bodyPr wrap="square">
            <a:spAutoFit/>
          </a:bodyPr>
          <a:lstStyle/>
          <a:p>
            <a:pPr indent="266700" algn="just">
              <a:spcAft>
                <a:spcPts val="0"/>
              </a:spcAft>
              <a:defRPr/>
            </a:pPr>
            <a:r>
              <a:rPr lang="en-US" altLang="zh-CN" sz="2400" kern="100" dirty="0">
                <a:latin typeface="+mn-ea"/>
                <a:ea typeface="+mn-ea"/>
              </a:rPr>
              <a:t>  </a:t>
            </a:r>
            <a:r>
              <a:rPr lang="zh-CN" altLang="zh-CN" sz="2400" kern="100" dirty="0">
                <a:latin typeface="+mn-ea"/>
                <a:ea typeface="+mn-ea"/>
              </a:rPr>
              <a:t>在第一轮之前，用了一个初始密钥加层，其目的是在不知道密钥的情况下，对最后一个密钥加层以后的任一层（或者是当进行已知明文攻击时，对第一个密钥加层以前的任一层）可简单地剥去，因此初始密钥加层对密码的安全性无任何意义。许多密码的设计中都在轮变换之前和之后用了密钥加层，如</a:t>
            </a:r>
            <a:r>
              <a:rPr lang="en-US" altLang="zh-CN" sz="2400" kern="100" dirty="0">
                <a:latin typeface="+mn-ea"/>
                <a:ea typeface="+mn-ea"/>
              </a:rPr>
              <a:t>IDEA</a:t>
            </a:r>
            <a:r>
              <a:rPr lang="zh-CN" altLang="zh-CN" sz="2400" kern="100" dirty="0">
                <a:latin typeface="+mn-ea"/>
                <a:ea typeface="+mn-ea"/>
              </a:rPr>
              <a:t>、</a:t>
            </a:r>
            <a:r>
              <a:rPr lang="en-US" altLang="zh-CN" sz="2400" kern="100" dirty="0">
                <a:latin typeface="+mn-ea"/>
                <a:ea typeface="+mn-ea"/>
              </a:rPr>
              <a:t>SAFER</a:t>
            </a:r>
            <a:r>
              <a:rPr lang="zh-CN" altLang="zh-CN" sz="2400" kern="100" dirty="0">
                <a:latin typeface="+mn-ea"/>
                <a:ea typeface="+mn-ea"/>
              </a:rPr>
              <a:t>和</a:t>
            </a:r>
            <a:r>
              <a:rPr lang="en-US" altLang="zh-CN" sz="2400" kern="100" dirty="0">
                <a:latin typeface="+mn-ea"/>
                <a:ea typeface="+mn-ea"/>
              </a:rPr>
              <a:t>Blowfish</a:t>
            </a:r>
            <a:r>
              <a:rPr lang="zh-CN" altLang="zh-CN" sz="2400" kern="100" dirty="0">
                <a:latin typeface="+mn-ea"/>
                <a:ea typeface="+mn-ea"/>
              </a:rPr>
              <a:t>。</a:t>
            </a:r>
          </a:p>
          <a:p>
            <a:pPr indent="266700" algn="just">
              <a:spcAft>
                <a:spcPts val="0"/>
              </a:spcAft>
              <a:defRPr/>
            </a:pPr>
            <a:r>
              <a:rPr lang="en-US" altLang="zh-CN" sz="2400" kern="100" dirty="0">
                <a:latin typeface="+mn-ea"/>
                <a:ea typeface="+mn-ea"/>
              </a:rPr>
              <a:t>  </a:t>
            </a:r>
            <a:r>
              <a:rPr lang="zh-CN" altLang="zh-CN" sz="2400" kern="100" dirty="0">
                <a:latin typeface="+mn-ea"/>
                <a:ea typeface="+mn-ea"/>
              </a:rPr>
              <a:t>为了使加密算法和解密算法在结构上更加接近，最后一轮的线性混合层与前面各轮的线性混合层不同，这类似于</a:t>
            </a:r>
            <a:r>
              <a:rPr lang="en-US" altLang="zh-CN" sz="2400" kern="100" dirty="0">
                <a:latin typeface="+mn-ea"/>
                <a:ea typeface="+mn-ea"/>
              </a:rPr>
              <a:t>DES</a:t>
            </a:r>
            <a:r>
              <a:rPr lang="zh-CN" altLang="zh-CN" sz="2400" kern="100" dirty="0">
                <a:latin typeface="+mn-ea"/>
                <a:ea typeface="+mn-ea"/>
              </a:rPr>
              <a:t>的最后一轮不做左右交换一样。可以证明这种设计不以任何方式提高或降低该密码的安全性。</a:t>
            </a:r>
          </a:p>
        </p:txBody>
      </p:sp>
    </p:spTree>
    <p:extLst>
      <p:ext uri="{BB962C8B-B14F-4D97-AF65-F5344CB8AC3E}">
        <p14:creationId xmlns:p14="http://schemas.microsoft.com/office/powerpoint/2010/main" val="2880589385"/>
      </p:ext>
    </p:extLst>
  </p:cSld>
  <p:clrMapOvr>
    <a:masterClrMapping/>
  </p:clrMapOvr>
  <p:transition/>
</p:sld>
</file>

<file path=ppt/theme/theme1.xml><?xml version="1.0" encoding="utf-8"?>
<a:theme xmlns:a="http://schemas.openxmlformats.org/drawingml/2006/main" name="F030TGp">
  <a:themeElements>
    <a:clrScheme name="F030TGp 3">
      <a:dk1>
        <a:srgbClr val="000066"/>
      </a:dk1>
      <a:lt1>
        <a:srgbClr val="FFFFFF"/>
      </a:lt1>
      <a:dk2>
        <a:srgbClr val="1C74CC"/>
      </a:dk2>
      <a:lt2>
        <a:srgbClr val="B2B2B2"/>
      </a:lt2>
      <a:accent1>
        <a:srgbClr val="A2CCFA"/>
      </a:accent1>
      <a:accent2>
        <a:srgbClr val="E26052"/>
      </a:accent2>
      <a:accent3>
        <a:srgbClr val="FFFFFF"/>
      </a:accent3>
      <a:accent4>
        <a:srgbClr val="000056"/>
      </a:accent4>
      <a:accent5>
        <a:srgbClr val="CEE2FC"/>
      </a:accent5>
      <a:accent6>
        <a:srgbClr val="CD5649"/>
      </a:accent6>
      <a:hlink>
        <a:srgbClr val="3FA3DB"/>
      </a:hlink>
      <a:folHlink>
        <a:srgbClr val="2C98A0"/>
      </a:folHlink>
    </a:clrScheme>
    <a:fontScheme name="F030TGp">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F030TGp 1">
        <a:dk1>
          <a:srgbClr val="000066"/>
        </a:dk1>
        <a:lt1>
          <a:srgbClr val="FFFFFF"/>
        </a:lt1>
        <a:dk2>
          <a:srgbClr val="1EA491"/>
        </a:dk2>
        <a:lt2>
          <a:srgbClr val="B2B2B2"/>
        </a:lt2>
        <a:accent1>
          <a:srgbClr val="A3D5A8"/>
        </a:accent1>
        <a:accent2>
          <a:srgbClr val="99CC00"/>
        </a:accent2>
        <a:accent3>
          <a:srgbClr val="FFFFFF"/>
        </a:accent3>
        <a:accent4>
          <a:srgbClr val="000056"/>
        </a:accent4>
        <a:accent5>
          <a:srgbClr val="CEE7D1"/>
        </a:accent5>
        <a:accent6>
          <a:srgbClr val="8AB900"/>
        </a:accent6>
        <a:hlink>
          <a:srgbClr val="6CAE87"/>
        </a:hlink>
        <a:folHlink>
          <a:srgbClr val="386B21"/>
        </a:folHlink>
      </a:clrScheme>
      <a:clrMap bg1="lt1" tx1="dk1" bg2="lt2" tx2="dk2" accent1="accent1" accent2="accent2" accent3="accent3" accent4="accent4" accent5="accent5" accent6="accent6" hlink="hlink" folHlink="folHlink"/>
    </a:extraClrScheme>
    <a:extraClrScheme>
      <a:clrScheme name="F030TGp 2">
        <a:dk1>
          <a:srgbClr val="000066"/>
        </a:dk1>
        <a:lt1>
          <a:srgbClr val="FFFFFF"/>
        </a:lt1>
        <a:dk2>
          <a:srgbClr val="1074A6"/>
        </a:dk2>
        <a:lt2>
          <a:srgbClr val="B2B2B2"/>
        </a:lt2>
        <a:accent1>
          <a:srgbClr val="96DAF2"/>
        </a:accent1>
        <a:accent2>
          <a:srgbClr val="D98E5B"/>
        </a:accent2>
        <a:accent3>
          <a:srgbClr val="FFFFFF"/>
        </a:accent3>
        <a:accent4>
          <a:srgbClr val="000056"/>
        </a:accent4>
        <a:accent5>
          <a:srgbClr val="C9EAF7"/>
        </a:accent5>
        <a:accent6>
          <a:srgbClr val="C48052"/>
        </a:accent6>
        <a:hlink>
          <a:srgbClr val="6847D3"/>
        </a:hlink>
        <a:folHlink>
          <a:srgbClr val="00CC99"/>
        </a:folHlink>
      </a:clrScheme>
      <a:clrMap bg1="lt1" tx1="dk1" bg2="lt2" tx2="dk2" accent1="accent1" accent2="accent2" accent3="accent3" accent4="accent4" accent5="accent5" accent6="accent6" hlink="hlink" folHlink="folHlink"/>
    </a:extraClrScheme>
    <a:extraClrScheme>
      <a:clrScheme name="F030TGp 3">
        <a:dk1>
          <a:srgbClr val="000066"/>
        </a:dk1>
        <a:lt1>
          <a:srgbClr val="FFFFFF"/>
        </a:lt1>
        <a:dk2>
          <a:srgbClr val="1C74CC"/>
        </a:dk2>
        <a:lt2>
          <a:srgbClr val="B2B2B2"/>
        </a:lt2>
        <a:accent1>
          <a:srgbClr val="A2CCFA"/>
        </a:accent1>
        <a:accent2>
          <a:srgbClr val="E26052"/>
        </a:accent2>
        <a:accent3>
          <a:srgbClr val="FFFFFF"/>
        </a:accent3>
        <a:accent4>
          <a:srgbClr val="000056"/>
        </a:accent4>
        <a:accent5>
          <a:srgbClr val="CEE2FC"/>
        </a:accent5>
        <a:accent6>
          <a:srgbClr val="CD5649"/>
        </a:accent6>
        <a:hlink>
          <a:srgbClr val="3FA3DB"/>
        </a:hlink>
        <a:folHlink>
          <a:srgbClr val="2C98A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008TGp_BizCom_light">
  <a:themeElements>
    <a:clrScheme name="008TGp_BizCom_light 3">
      <a:dk1>
        <a:srgbClr val="1D528D"/>
      </a:dk1>
      <a:lt1>
        <a:srgbClr val="FFFFFF"/>
      </a:lt1>
      <a:dk2>
        <a:srgbClr val="000000"/>
      </a:dk2>
      <a:lt2>
        <a:srgbClr val="DDDDDD"/>
      </a:lt2>
      <a:accent1>
        <a:srgbClr val="3AABDE"/>
      </a:accent1>
      <a:accent2>
        <a:srgbClr val="FF6600"/>
      </a:accent2>
      <a:accent3>
        <a:srgbClr val="FFFFFF"/>
      </a:accent3>
      <a:accent4>
        <a:srgbClr val="174578"/>
      </a:accent4>
      <a:accent5>
        <a:srgbClr val="AED2EC"/>
      </a:accent5>
      <a:accent6>
        <a:srgbClr val="E75C00"/>
      </a:accent6>
      <a:hlink>
        <a:srgbClr val="6666FF"/>
      </a:hlink>
      <a:folHlink>
        <a:srgbClr val="969696"/>
      </a:folHlink>
    </a:clrScheme>
    <a:fontScheme name="008TGp_BizCom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008TGp_BizCom_light 1">
        <a:dk1>
          <a:srgbClr val="666699"/>
        </a:dk1>
        <a:lt1>
          <a:srgbClr val="FFFFFF"/>
        </a:lt1>
        <a:dk2>
          <a:srgbClr val="000000"/>
        </a:dk2>
        <a:lt2>
          <a:srgbClr val="F7F4D5"/>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008TGp_BizCom_light 2">
        <a:dk1>
          <a:srgbClr val="29698D"/>
        </a:dk1>
        <a:lt1>
          <a:srgbClr val="FFFFFF"/>
        </a:lt1>
        <a:dk2>
          <a:srgbClr val="000000"/>
        </a:dk2>
        <a:lt2>
          <a:srgbClr val="D6E1E2"/>
        </a:lt2>
        <a:accent1>
          <a:srgbClr val="458F8F"/>
        </a:accent1>
        <a:accent2>
          <a:srgbClr val="CCCC00"/>
        </a:accent2>
        <a:accent3>
          <a:srgbClr val="FFFFFF"/>
        </a:accent3>
        <a:accent4>
          <a:srgbClr val="215978"/>
        </a:accent4>
        <a:accent5>
          <a:srgbClr val="B0C6C6"/>
        </a:accent5>
        <a:accent6>
          <a:srgbClr val="B9B900"/>
        </a:accent6>
        <a:hlink>
          <a:srgbClr val="33CC33"/>
        </a:hlink>
        <a:folHlink>
          <a:srgbClr val="83A6A7"/>
        </a:folHlink>
      </a:clrScheme>
      <a:clrMap bg1="lt1" tx1="dk1" bg2="lt2" tx2="dk2" accent1="accent1" accent2="accent2" accent3="accent3" accent4="accent4" accent5="accent5" accent6="accent6" hlink="hlink" folHlink="folHlink"/>
    </a:extraClrScheme>
    <a:extraClrScheme>
      <a:clrScheme name="008TGp_BizCom_light 3">
        <a:dk1>
          <a:srgbClr val="1D528D"/>
        </a:dk1>
        <a:lt1>
          <a:srgbClr val="FFFFFF"/>
        </a:lt1>
        <a:dk2>
          <a:srgbClr val="000000"/>
        </a:dk2>
        <a:lt2>
          <a:srgbClr val="DDDDDD"/>
        </a:lt2>
        <a:accent1>
          <a:srgbClr val="3AABDE"/>
        </a:accent1>
        <a:accent2>
          <a:srgbClr val="FF6600"/>
        </a:accent2>
        <a:accent3>
          <a:srgbClr val="FFFFFF"/>
        </a:accent3>
        <a:accent4>
          <a:srgbClr val="174578"/>
        </a:accent4>
        <a:accent5>
          <a:srgbClr val="AED2EC"/>
        </a:accent5>
        <a:accent6>
          <a:srgbClr val="E75C00"/>
        </a:accent6>
        <a:hlink>
          <a:srgbClr val="6666FF"/>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047tgp_simple_3color_v2">
  <a:themeElements>
    <a:clrScheme name="047tgp_simple_3color_v2 1">
      <a:dk1>
        <a:srgbClr val="000000"/>
      </a:dk1>
      <a:lt1>
        <a:srgbClr val="FFFFFF"/>
      </a:lt1>
      <a:dk2>
        <a:srgbClr val="2C648E"/>
      </a:dk2>
      <a:lt2>
        <a:srgbClr val="79D3E5"/>
      </a:lt2>
      <a:accent1>
        <a:srgbClr val="5AB14B"/>
      </a:accent1>
      <a:accent2>
        <a:srgbClr val="2F7ADF"/>
      </a:accent2>
      <a:accent3>
        <a:srgbClr val="ACB8C6"/>
      </a:accent3>
      <a:accent4>
        <a:srgbClr val="DADADA"/>
      </a:accent4>
      <a:accent5>
        <a:srgbClr val="B5D5B1"/>
      </a:accent5>
      <a:accent6>
        <a:srgbClr val="2A6ECA"/>
      </a:accent6>
      <a:hlink>
        <a:srgbClr val="8A52C8"/>
      </a:hlink>
      <a:folHlink>
        <a:srgbClr val="DD8739"/>
      </a:folHlink>
    </a:clrScheme>
    <a:fontScheme name="047tgp_simple_3color_v2">
      <a:majorFont>
        <a:latin typeface="Verdana"/>
        <a:ea typeface=""/>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047tgp_simple_3color_v2 1">
        <a:dk1>
          <a:srgbClr val="000000"/>
        </a:dk1>
        <a:lt1>
          <a:srgbClr val="FFFFFF"/>
        </a:lt1>
        <a:dk2>
          <a:srgbClr val="2C648E"/>
        </a:dk2>
        <a:lt2>
          <a:srgbClr val="79D3E5"/>
        </a:lt2>
        <a:accent1>
          <a:srgbClr val="5AB14B"/>
        </a:accent1>
        <a:accent2>
          <a:srgbClr val="2F7ADF"/>
        </a:accent2>
        <a:accent3>
          <a:srgbClr val="ACB8C6"/>
        </a:accent3>
        <a:accent4>
          <a:srgbClr val="DADADA"/>
        </a:accent4>
        <a:accent5>
          <a:srgbClr val="B5D5B1"/>
        </a:accent5>
        <a:accent6>
          <a:srgbClr val="2A6ECA"/>
        </a:accent6>
        <a:hlink>
          <a:srgbClr val="8A52C8"/>
        </a:hlink>
        <a:folHlink>
          <a:srgbClr val="DD8739"/>
        </a:folHlink>
      </a:clrScheme>
      <a:clrMap bg1="dk2" tx1="lt1" bg2="dk1" tx2="lt2" accent1="accent1" accent2="accent2" accent3="accent3" accent4="accent4" accent5="accent5" accent6="accent6" hlink="hlink" folHlink="folHlink"/>
    </a:extraClrScheme>
    <a:extraClrScheme>
      <a:clrScheme name="047tgp_simple_3color_v2 2">
        <a:dk1>
          <a:srgbClr val="000000"/>
        </a:dk1>
        <a:lt1>
          <a:srgbClr val="FFFFFF"/>
        </a:lt1>
        <a:dk2>
          <a:srgbClr val="008C89"/>
        </a:dk2>
        <a:lt2>
          <a:srgbClr val="F8C662"/>
        </a:lt2>
        <a:accent1>
          <a:srgbClr val="10C7EC"/>
        </a:accent1>
        <a:accent2>
          <a:srgbClr val="A5DE7E"/>
        </a:accent2>
        <a:accent3>
          <a:srgbClr val="AAC5C4"/>
        </a:accent3>
        <a:accent4>
          <a:srgbClr val="DADADA"/>
        </a:accent4>
        <a:accent5>
          <a:srgbClr val="AAE0F4"/>
        </a:accent5>
        <a:accent6>
          <a:srgbClr val="95C972"/>
        </a:accent6>
        <a:hlink>
          <a:srgbClr val="D5CB81"/>
        </a:hlink>
        <a:folHlink>
          <a:srgbClr val="9C8DF3"/>
        </a:folHlink>
      </a:clrScheme>
      <a:clrMap bg1="dk2" tx1="lt1" bg2="dk1" tx2="lt2" accent1="accent1" accent2="accent2" accent3="accent3" accent4="accent4" accent5="accent5" accent6="accent6" hlink="hlink" folHlink="folHlink"/>
    </a:extraClrScheme>
    <a:extraClrScheme>
      <a:clrScheme name="047tgp_simple_3color_v2 3">
        <a:dk1>
          <a:srgbClr val="000000"/>
        </a:dk1>
        <a:lt1>
          <a:srgbClr val="FFFFFF"/>
        </a:lt1>
        <a:dk2>
          <a:srgbClr val="5C2280"/>
        </a:dk2>
        <a:lt2>
          <a:srgbClr val="EEC5FF"/>
        </a:lt2>
        <a:accent1>
          <a:srgbClr val="5C98E0"/>
        </a:accent1>
        <a:accent2>
          <a:srgbClr val="F1A05D"/>
        </a:accent2>
        <a:accent3>
          <a:srgbClr val="B5ABC0"/>
        </a:accent3>
        <a:accent4>
          <a:srgbClr val="DADADA"/>
        </a:accent4>
        <a:accent5>
          <a:srgbClr val="B5CAED"/>
        </a:accent5>
        <a:accent6>
          <a:srgbClr val="DA9153"/>
        </a:accent6>
        <a:hlink>
          <a:srgbClr val="8F7AEA"/>
        </a:hlink>
        <a:folHlink>
          <a:srgbClr val="26CAA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主题2">
  <a:themeElements>
    <a:clrScheme name="300TGp_natural_light 2">
      <a:dk1>
        <a:srgbClr val="4D4D4D"/>
      </a:dk1>
      <a:lt1>
        <a:srgbClr val="FFFFFF"/>
      </a:lt1>
      <a:dk2>
        <a:srgbClr val="347436"/>
      </a:dk2>
      <a:lt2>
        <a:srgbClr val="DDDDDD"/>
      </a:lt2>
      <a:accent1>
        <a:srgbClr val="F28C1C"/>
      </a:accent1>
      <a:accent2>
        <a:srgbClr val="77AE26"/>
      </a:accent2>
      <a:accent3>
        <a:srgbClr val="FFFFFF"/>
      </a:accent3>
      <a:accent4>
        <a:srgbClr val="404040"/>
      </a:accent4>
      <a:accent5>
        <a:srgbClr val="F7C5AB"/>
      </a:accent5>
      <a:accent6>
        <a:srgbClr val="6B9D21"/>
      </a:accent6>
      <a:hlink>
        <a:srgbClr val="449878"/>
      </a:hlink>
      <a:folHlink>
        <a:srgbClr val="90A8B0"/>
      </a:folHlink>
    </a:clrScheme>
    <a:fontScheme name="300TGp_natural_light">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黑体"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黑体" pitchFamily="49" charset="-122"/>
          </a:defRPr>
        </a:defPPr>
      </a:lstStyle>
    </a:lnDef>
  </a:objectDefaults>
  <a:extraClrSchemeLst>
    <a:extraClrScheme>
      <a:clrScheme name="300TGp_natural_light 1">
        <a:dk1>
          <a:srgbClr val="000000"/>
        </a:dk1>
        <a:lt1>
          <a:srgbClr val="FFFFFF"/>
        </a:lt1>
        <a:dk2>
          <a:srgbClr val="51944E"/>
        </a:dk2>
        <a:lt2>
          <a:srgbClr val="DDDDDD"/>
        </a:lt2>
        <a:accent1>
          <a:srgbClr val="646ADE"/>
        </a:accent1>
        <a:accent2>
          <a:srgbClr val="1BAFC3"/>
        </a:accent2>
        <a:accent3>
          <a:srgbClr val="FFFFFF"/>
        </a:accent3>
        <a:accent4>
          <a:srgbClr val="000000"/>
        </a:accent4>
        <a:accent5>
          <a:srgbClr val="B8B9EC"/>
        </a:accent5>
        <a:accent6>
          <a:srgbClr val="179EB0"/>
        </a:accent6>
        <a:hlink>
          <a:srgbClr val="98BF1D"/>
        </a:hlink>
        <a:folHlink>
          <a:srgbClr val="90A8B0"/>
        </a:folHlink>
      </a:clrScheme>
      <a:clrMap bg1="lt1" tx1="dk1" bg2="lt2" tx2="dk2" accent1="accent1" accent2="accent2" accent3="accent3" accent4="accent4" accent5="accent5" accent6="accent6" hlink="hlink" folHlink="folHlink"/>
    </a:extraClrScheme>
    <a:extraClrScheme>
      <a:clrScheme name="300TGp_natural_light 2">
        <a:dk1>
          <a:srgbClr val="4D4D4D"/>
        </a:dk1>
        <a:lt1>
          <a:srgbClr val="FFFFFF"/>
        </a:lt1>
        <a:dk2>
          <a:srgbClr val="347436"/>
        </a:dk2>
        <a:lt2>
          <a:srgbClr val="DDDDDD"/>
        </a:lt2>
        <a:accent1>
          <a:srgbClr val="F28C1C"/>
        </a:accent1>
        <a:accent2>
          <a:srgbClr val="77AE26"/>
        </a:accent2>
        <a:accent3>
          <a:srgbClr val="FFFFFF"/>
        </a:accent3>
        <a:accent4>
          <a:srgbClr val="404040"/>
        </a:accent4>
        <a:accent5>
          <a:srgbClr val="F7C5AB"/>
        </a:accent5>
        <a:accent6>
          <a:srgbClr val="6B9D21"/>
        </a:accent6>
        <a:hlink>
          <a:srgbClr val="449878"/>
        </a:hlink>
        <a:folHlink>
          <a:srgbClr val="90A8B0"/>
        </a:folHlink>
      </a:clrScheme>
      <a:clrMap bg1="lt1" tx1="dk1" bg2="lt2" tx2="dk2" accent1="accent1" accent2="accent2" accent3="accent3" accent4="accent4" accent5="accent5" accent6="accent6" hlink="hlink" folHlink="folHlink"/>
    </a:extraClrScheme>
    <a:extraClrScheme>
      <a:clrScheme name="300TGp_natural_light 3">
        <a:dk1>
          <a:srgbClr val="000000"/>
        </a:dk1>
        <a:lt1>
          <a:srgbClr val="FFFFFF"/>
        </a:lt1>
        <a:dk2>
          <a:srgbClr val="1A578E"/>
        </a:dk2>
        <a:lt2>
          <a:srgbClr val="C0C0C0"/>
        </a:lt2>
        <a:accent1>
          <a:srgbClr val="5EB52D"/>
        </a:accent1>
        <a:accent2>
          <a:srgbClr val="F26D00"/>
        </a:accent2>
        <a:accent3>
          <a:srgbClr val="FFFFFF"/>
        </a:accent3>
        <a:accent4>
          <a:srgbClr val="000000"/>
        </a:accent4>
        <a:accent5>
          <a:srgbClr val="B6D7AD"/>
        </a:accent5>
        <a:accent6>
          <a:srgbClr val="DB6200"/>
        </a:accent6>
        <a:hlink>
          <a:srgbClr val="5983D7"/>
        </a:hlink>
        <a:folHlink>
          <a:srgbClr val="AAAD25"/>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F22</Template>
  <TotalTime>2038</TotalTime>
  <Words>7459</Words>
  <Application>Microsoft Office PowerPoint</Application>
  <PresentationFormat>宽屏</PresentationFormat>
  <Paragraphs>982</Paragraphs>
  <Slides>111</Slides>
  <Notes>3</Notes>
  <HiddenSlides>0</HiddenSlides>
  <MMClips>0</MMClips>
  <ScaleCrop>false</ScaleCrop>
  <HeadingPairs>
    <vt:vector size="8" baseType="variant">
      <vt:variant>
        <vt:lpstr>已用的字体</vt:lpstr>
      </vt:variant>
      <vt:variant>
        <vt:i4>16</vt:i4>
      </vt:variant>
      <vt:variant>
        <vt:lpstr>主题</vt:lpstr>
      </vt:variant>
      <vt:variant>
        <vt:i4>4</vt:i4>
      </vt:variant>
      <vt:variant>
        <vt:lpstr>嵌入 OLE 服务器</vt:lpstr>
      </vt:variant>
      <vt:variant>
        <vt:i4>5</vt:i4>
      </vt:variant>
      <vt:variant>
        <vt:lpstr>幻灯片标题</vt:lpstr>
      </vt:variant>
      <vt:variant>
        <vt:i4>111</vt:i4>
      </vt:variant>
    </vt:vector>
  </HeadingPairs>
  <TitlesOfParts>
    <vt:vector size="136" baseType="lpstr">
      <vt:lpstr>Courier</vt:lpstr>
      <vt:lpstr>Malgun Gothic</vt:lpstr>
      <vt:lpstr>Microsoft JhengHei</vt:lpstr>
      <vt:lpstr>Noto Sans SC</vt:lpstr>
      <vt:lpstr>Source Han Serif SC Heavy</vt:lpstr>
      <vt:lpstr>黑体</vt:lpstr>
      <vt:lpstr>宋体</vt:lpstr>
      <vt:lpstr>微软雅黑 Heavy</vt:lpstr>
      <vt:lpstr>微软雅黑 Semibold</vt:lpstr>
      <vt:lpstr>Arial</vt:lpstr>
      <vt:lpstr>Comic Sans MS</vt:lpstr>
      <vt:lpstr>MT Extra</vt:lpstr>
      <vt:lpstr>Symbol</vt:lpstr>
      <vt:lpstr>Times New Roman</vt:lpstr>
      <vt:lpstr>Verdana</vt:lpstr>
      <vt:lpstr>Wingdings</vt:lpstr>
      <vt:lpstr>F030TGp</vt:lpstr>
      <vt:lpstr>008TGp_BizCom_light</vt:lpstr>
      <vt:lpstr>047tgp_simple_3color_v2</vt:lpstr>
      <vt:lpstr>主题2</vt:lpstr>
      <vt:lpstr>Image</vt:lpstr>
      <vt:lpstr>MathType 7.0 Equation</vt:lpstr>
      <vt:lpstr>Visio</vt:lpstr>
      <vt:lpstr>MathType 6.0 Equation</vt:lpstr>
      <vt:lpstr>Microsoft Visio 2003-2010 绘图</vt:lpstr>
      <vt:lpstr>第4章 对称密码</vt:lpstr>
      <vt:lpstr>本讲内容</vt:lpstr>
      <vt:lpstr>线性反馈移位寄存器的一元多项式表示</vt:lpstr>
      <vt:lpstr>线性反馈移位寄存器的一元多项式表示</vt:lpstr>
      <vt:lpstr>线性反馈移位寄存器的一元多项式表示</vt:lpstr>
      <vt:lpstr>线性反馈移位寄存器的一元多项式表示</vt:lpstr>
      <vt:lpstr>线性反馈移位寄存器的一元多项式表示</vt:lpstr>
      <vt:lpstr>线性反馈移位寄存器的一元多项式表示</vt:lpstr>
      <vt:lpstr>线性反馈移位寄存器的一元多项式表示</vt:lpstr>
      <vt:lpstr>线性反馈移位寄存器的一元多项式表示</vt:lpstr>
      <vt:lpstr>线性反馈移位寄存器的一元多项式表示</vt:lpstr>
      <vt:lpstr>线性反馈移位寄存器的一元多项式表示</vt:lpstr>
      <vt:lpstr>线性反馈移位寄存器的一元多项式表示</vt:lpstr>
      <vt:lpstr>线性反馈移位寄存器的一元多项式表示</vt:lpstr>
      <vt:lpstr>线性反馈移位寄存器的一元多项式表示</vt:lpstr>
      <vt:lpstr>线性反馈移位寄存器的一元多项式表示</vt:lpstr>
      <vt:lpstr>线性反馈移位寄存器的一元多项式表示</vt:lpstr>
      <vt:lpstr>本讲第2部分内容</vt:lpstr>
      <vt:lpstr>对称密码原理</vt:lpstr>
      <vt:lpstr>对称密码体制</vt:lpstr>
      <vt:lpstr> 公开密码体制</vt:lpstr>
      <vt:lpstr>流密码与分组密码</vt:lpstr>
      <vt:lpstr>流密码的基本概念</vt:lpstr>
      <vt:lpstr>4.1 流密码</vt:lpstr>
      <vt:lpstr>4.1.2 RC-4算法</vt:lpstr>
      <vt:lpstr>4.2 分组密码</vt:lpstr>
      <vt:lpstr>分组密码的基本概念</vt:lpstr>
      <vt:lpstr>分组密码概述</vt:lpstr>
      <vt:lpstr>应用中对于分组码的要求</vt:lpstr>
      <vt:lpstr>分组密码概述</vt:lpstr>
      <vt:lpstr>分组密码的基本概念</vt:lpstr>
      <vt:lpstr>分组密码设计问题</vt:lpstr>
      <vt:lpstr>安全性设计原则</vt:lpstr>
      <vt:lpstr> 扩散</vt:lpstr>
      <vt:lpstr>安全性设计原则</vt:lpstr>
      <vt:lpstr>分组密码算法应满足的要求</vt:lpstr>
      <vt:lpstr>分组密码算法应满足的要求</vt:lpstr>
      <vt:lpstr>分组密码的实现原则</vt:lpstr>
      <vt:lpstr>Feistel结构</vt:lpstr>
      <vt:lpstr>Feistel密码的思想</vt:lpstr>
      <vt:lpstr>Feistel密码实现的参数</vt:lpstr>
      <vt:lpstr>设计Feistel密码的两个要求</vt:lpstr>
      <vt:lpstr>Feistel结构</vt:lpstr>
      <vt:lpstr>PowerPoint 演示文稿</vt:lpstr>
      <vt:lpstr>Feistel解密结构</vt:lpstr>
      <vt:lpstr>PowerPoint 演示文稿</vt:lpstr>
      <vt:lpstr>PowerPoint 演示文稿</vt:lpstr>
      <vt:lpstr>PowerPoint 演示文稿</vt:lpstr>
      <vt:lpstr>PowerPoint 演示文稿</vt:lpstr>
      <vt:lpstr> DES算法简介</vt:lpstr>
      <vt:lpstr>美国制定数据加密标准简况</vt:lpstr>
      <vt:lpstr>美国制定数据加密标准简况</vt:lpstr>
      <vt:lpstr>美国制定数据加密标准简况</vt:lpstr>
      <vt:lpstr>美国制定数据加密标准简况</vt:lpstr>
      <vt:lpstr>美国制定数据加密标准简况</vt:lpstr>
      <vt:lpstr>DES算法简介</vt:lpstr>
      <vt:lpstr>DES 算法</vt:lpstr>
      <vt:lpstr>DES算法框图</vt:lpstr>
      <vt:lpstr>PowerPoint 演示文稿</vt:lpstr>
      <vt:lpstr>DES的轮函数的结构</vt:lpstr>
      <vt:lpstr>注意</vt:lpstr>
      <vt:lpstr>初始置换IP与逆初始置换</vt:lpstr>
      <vt:lpstr>加密算法的3个基本函数</vt:lpstr>
      <vt:lpstr>初值置换IP&amp;逆初值置换IP-1</vt:lpstr>
      <vt:lpstr>IP与IP-1</vt:lpstr>
      <vt:lpstr>加密算法的3个基本函数</vt:lpstr>
      <vt:lpstr>轮迭代的流程以及每一轮的加密构成</vt:lpstr>
      <vt:lpstr>DES 扩展排列</vt:lpstr>
      <vt:lpstr>DES S盒子</vt:lpstr>
      <vt:lpstr>DES的S-盒的输入和输出关系</vt:lpstr>
      <vt:lpstr>DES P-盒子</vt:lpstr>
      <vt:lpstr>DES算法可能有如下安全问题</vt:lpstr>
      <vt:lpstr>密钥挑战</vt:lpstr>
      <vt:lpstr>DES破解器</vt:lpstr>
      <vt:lpstr>DES的安全性的其他方面</vt:lpstr>
      <vt:lpstr>二重DES的中间相遇攻击</vt:lpstr>
      <vt:lpstr>中间相遇攻击的复杂度</vt:lpstr>
      <vt:lpstr>三重DES</vt:lpstr>
      <vt:lpstr>三重DES的特点</vt:lpstr>
      <vt:lpstr>双密钥三重DES算法的安全性</vt:lpstr>
      <vt:lpstr>高级加密标准AES</vt:lpstr>
      <vt:lpstr>高级加密标准AES(续)</vt:lpstr>
      <vt:lpstr>AES介绍</vt:lpstr>
      <vt:lpstr>Rijndael简介</vt:lpstr>
      <vt:lpstr>Rijndael特点</vt:lpstr>
      <vt:lpstr>Rijndael特点</vt:lpstr>
      <vt:lpstr>Rijndael数学基础和设计思想</vt:lpstr>
      <vt:lpstr>Rijndael数学基础和设计思想</vt:lpstr>
      <vt:lpstr>Rijndael数学基础和设计思想</vt:lpstr>
      <vt:lpstr>Rijndael数学基础和设计思想</vt:lpstr>
      <vt:lpstr>Rijndael数学基础和设计思想</vt:lpstr>
      <vt:lpstr>Rijndael数学基础和设计思想</vt:lpstr>
      <vt:lpstr>Rijndael数学基础和设计思想</vt:lpstr>
      <vt:lpstr>Rijndael数学基础和设计思想</vt:lpstr>
      <vt:lpstr>Rijndael数学基础和设计思想</vt:lpstr>
      <vt:lpstr>Rijndael数学基础和设计思想</vt:lpstr>
      <vt:lpstr>Rijndael设计思想</vt:lpstr>
      <vt:lpstr>Rijndael设计思想</vt:lpstr>
      <vt:lpstr>Rijndael设计思想</vt:lpstr>
      <vt:lpstr>分组加密算法对比</vt:lpstr>
      <vt:lpstr>本讲内容</vt:lpstr>
      <vt:lpstr>随机数的应用</vt:lpstr>
      <vt:lpstr>随机数的要求</vt:lpstr>
      <vt:lpstr>真随机数发生器</vt:lpstr>
      <vt:lpstr>伪随机数发生器和伪随机函数</vt:lpstr>
      <vt:lpstr>随机序列的一般特性</vt:lpstr>
      <vt:lpstr>Golomb伪随机公设</vt:lpstr>
      <vt:lpstr>伪随机序列的定义</vt:lpstr>
      <vt:lpstr>示意图</vt:lpstr>
      <vt:lpstr>下次内容</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Sweet Home</dc:creator>
  <cp:lastModifiedBy>杨 家红</cp:lastModifiedBy>
  <cp:revision>118</cp:revision>
  <cp:lastPrinted>1601-01-01T00:00:00Z</cp:lastPrinted>
  <dcterms:created xsi:type="dcterms:W3CDTF">1601-01-01T00:00:00Z</dcterms:created>
  <dcterms:modified xsi:type="dcterms:W3CDTF">2024-04-01T06:22:27Z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